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64" r:id="rId6"/>
    <p:sldId id="271" r:id="rId7"/>
    <p:sldId id="285" r:id="rId8"/>
    <p:sldId id="282" r:id="rId9"/>
    <p:sldId id="278" r:id="rId10"/>
    <p:sldId id="284" r:id="rId11"/>
    <p:sldId id="258" r:id="rId12"/>
    <p:sldId id="273" r:id="rId13"/>
    <p:sldId id="272" r:id="rId14"/>
    <p:sldId id="274" r:id="rId15"/>
    <p:sldId id="268" r:id="rId16"/>
    <p:sldId id="277" r:id="rId17"/>
    <p:sldId id="261" r:id="rId18"/>
    <p:sldId id="276" r:id="rId19"/>
    <p:sldId id="275" r:id="rId20"/>
    <p:sldId id="26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66A326-907D-015E-1BDC-CB734FBCC8DB}" v="10" dt="2020-10-16T15:26:35.857"/>
    <p1510:client id="{7128D278-1A91-3E76-C34B-146C011A3BB9}" v="41" dt="2020-12-10T12:52:52.491"/>
    <p1510:client id="{810799D3-2529-8FD6-E3EC-B434234C4EB8}" v="3644" dt="2020-10-06T16:35:14.260"/>
    <p1510:client id="{91FAB9EC-6881-77A5-4FA4-FCED0CAF06CE}" v="84" dt="2021-03-11T09:20:15.542"/>
    <p1510:client id="{A348A009-3300-6223-987A-8072E949B223}" v="3810" dt="2020-10-07T10:56:12.214"/>
    <p1510:client id="{EAA393E6-6827-8474-9D6E-7839541929D4}" v="344" dt="2020-10-06T10:30:08.4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4" d="100"/>
          <a:sy n="44" d="100"/>
        </p:scale>
        <p:origin x="52"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739F07-2B53-40E0-A0F7-718F7DC90700}"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70D088F9-5E89-467C-89C5-C77A1403A870}">
      <dgm:prSet/>
      <dgm:spPr/>
      <dgm:t>
        <a:bodyPr/>
        <a:lstStyle/>
        <a:p>
          <a:r>
            <a:rPr lang="en-GB"/>
            <a:t>To investigate the risk factors that lead to the children using illegal drugs.</a:t>
          </a:r>
          <a:endParaRPr lang="en-US"/>
        </a:p>
      </dgm:t>
    </dgm:pt>
    <dgm:pt modelId="{696A7DAC-2703-4727-991E-5E3C1300F432}" type="parTrans" cxnId="{2FC53923-4382-4ADE-84F9-04A8F0F26061}">
      <dgm:prSet/>
      <dgm:spPr/>
      <dgm:t>
        <a:bodyPr/>
        <a:lstStyle/>
        <a:p>
          <a:endParaRPr lang="en-US"/>
        </a:p>
      </dgm:t>
    </dgm:pt>
    <dgm:pt modelId="{533E6D52-45DD-4A2A-8560-61A8163989A2}" type="sibTrans" cxnId="{2FC53923-4382-4ADE-84F9-04A8F0F26061}">
      <dgm:prSet/>
      <dgm:spPr/>
      <dgm:t>
        <a:bodyPr/>
        <a:lstStyle/>
        <a:p>
          <a:endParaRPr lang="en-US"/>
        </a:p>
      </dgm:t>
    </dgm:pt>
    <dgm:pt modelId="{F5189BCD-E9A1-49AF-A322-DE1FB636BF66}">
      <dgm:prSet/>
      <dgm:spPr/>
      <dgm:t>
        <a:bodyPr/>
        <a:lstStyle/>
        <a:p>
          <a:r>
            <a:rPr lang="en-GB"/>
            <a:t>To determine the drivers and implications for drug misuse and the carrying of knives into school. </a:t>
          </a:r>
          <a:endParaRPr lang="en-US"/>
        </a:p>
      </dgm:t>
    </dgm:pt>
    <dgm:pt modelId="{FB2A2247-D5A4-40D2-B628-2161A30A64A4}" type="parTrans" cxnId="{DA38E5F3-2029-4179-B6AD-00332363C513}">
      <dgm:prSet/>
      <dgm:spPr/>
      <dgm:t>
        <a:bodyPr/>
        <a:lstStyle/>
        <a:p>
          <a:endParaRPr lang="en-US"/>
        </a:p>
      </dgm:t>
    </dgm:pt>
    <dgm:pt modelId="{99F7FBEA-BAE3-463E-B4C3-3B98AACDDED7}" type="sibTrans" cxnId="{DA38E5F3-2029-4179-B6AD-00332363C513}">
      <dgm:prSet/>
      <dgm:spPr/>
      <dgm:t>
        <a:bodyPr/>
        <a:lstStyle/>
        <a:p>
          <a:endParaRPr lang="en-US"/>
        </a:p>
      </dgm:t>
    </dgm:pt>
    <dgm:pt modelId="{71D0BF65-7011-4FDB-86E7-346F58846C33}">
      <dgm:prSet/>
      <dgm:spPr/>
      <dgm:t>
        <a:bodyPr/>
        <a:lstStyle/>
        <a:p>
          <a:r>
            <a:rPr lang="en-GB"/>
            <a:t>The research also hoped to elicit from the young people the solutions that could have prevented their exclusion from school.</a:t>
          </a:r>
          <a:endParaRPr lang="en-US"/>
        </a:p>
      </dgm:t>
    </dgm:pt>
    <dgm:pt modelId="{DE7355CF-0A1C-4488-A07B-B0C38867AF2C}" type="parTrans" cxnId="{84E770A1-A596-4953-BAC7-6265E92B66E7}">
      <dgm:prSet/>
      <dgm:spPr/>
      <dgm:t>
        <a:bodyPr/>
        <a:lstStyle/>
        <a:p>
          <a:endParaRPr lang="en-US"/>
        </a:p>
      </dgm:t>
    </dgm:pt>
    <dgm:pt modelId="{77A4F04A-F4EC-421C-91B4-B312BE847349}" type="sibTrans" cxnId="{84E770A1-A596-4953-BAC7-6265E92B66E7}">
      <dgm:prSet/>
      <dgm:spPr/>
      <dgm:t>
        <a:bodyPr/>
        <a:lstStyle/>
        <a:p>
          <a:endParaRPr lang="en-US"/>
        </a:p>
      </dgm:t>
    </dgm:pt>
    <dgm:pt modelId="{4874B266-8AB9-4154-ADFB-6A5B4419FFAF}" type="pres">
      <dgm:prSet presAssocID="{73739F07-2B53-40E0-A0F7-718F7DC90700}" presName="vert0" presStyleCnt="0">
        <dgm:presLayoutVars>
          <dgm:dir/>
          <dgm:animOne val="branch"/>
          <dgm:animLvl val="lvl"/>
        </dgm:presLayoutVars>
      </dgm:prSet>
      <dgm:spPr/>
    </dgm:pt>
    <dgm:pt modelId="{7A333B0E-B506-42EC-A5E8-8D62D14B6932}" type="pres">
      <dgm:prSet presAssocID="{70D088F9-5E89-467C-89C5-C77A1403A870}" presName="thickLine" presStyleLbl="alignNode1" presStyleIdx="0" presStyleCnt="3"/>
      <dgm:spPr/>
    </dgm:pt>
    <dgm:pt modelId="{480CF155-9B9F-4AF7-B6EE-1ED4BBE86B9A}" type="pres">
      <dgm:prSet presAssocID="{70D088F9-5E89-467C-89C5-C77A1403A870}" presName="horz1" presStyleCnt="0"/>
      <dgm:spPr/>
    </dgm:pt>
    <dgm:pt modelId="{8F2DEC39-776F-467C-8E94-3A9A567883C4}" type="pres">
      <dgm:prSet presAssocID="{70D088F9-5E89-467C-89C5-C77A1403A870}" presName="tx1" presStyleLbl="revTx" presStyleIdx="0" presStyleCnt="3"/>
      <dgm:spPr/>
    </dgm:pt>
    <dgm:pt modelId="{9F8B2514-3FC9-4CB9-A507-8C868B484F34}" type="pres">
      <dgm:prSet presAssocID="{70D088F9-5E89-467C-89C5-C77A1403A870}" presName="vert1" presStyleCnt="0"/>
      <dgm:spPr/>
    </dgm:pt>
    <dgm:pt modelId="{CD54A702-AC89-465C-9566-A98961F2D134}" type="pres">
      <dgm:prSet presAssocID="{F5189BCD-E9A1-49AF-A322-DE1FB636BF66}" presName="thickLine" presStyleLbl="alignNode1" presStyleIdx="1" presStyleCnt="3"/>
      <dgm:spPr/>
    </dgm:pt>
    <dgm:pt modelId="{910DF9C5-C263-4270-B02D-B523D2277D10}" type="pres">
      <dgm:prSet presAssocID="{F5189BCD-E9A1-49AF-A322-DE1FB636BF66}" presName="horz1" presStyleCnt="0"/>
      <dgm:spPr/>
    </dgm:pt>
    <dgm:pt modelId="{5433F945-0F26-4346-B1E7-85AAE5A00293}" type="pres">
      <dgm:prSet presAssocID="{F5189BCD-E9A1-49AF-A322-DE1FB636BF66}" presName="tx1" presStyleLbl="revTx" presStyleIdx="1" presStyleCnt="3"/>
      <dgm:spPr/>
    </dgm:pt>
    <dgm:pt modelId="{319122A6-329E-4EAE-9054-B1AED1A70C44}" type="pres">
      <dgm:prSet presAssocID="{F5189BCD-E9A1-49AF-A322-DE1FB636BF66}" presName="vert1" presStyleCnt="0"/>
      <dgm:spPr/>
    </dgm:pt>
    <dgm:pt modelId="{5E48C617-B739-463B-9C10-069336E862BE}" type="pres">
      <dgm:prSet presAssocID="{71D0BF65-7011-4FDB-86E7-346F58846C33}" presName="thickLine" presStyleLbl="alignNode1" presStyleIdx="2" presStyleCnt="3"/>
      <dgm:spPr/>
    </dgm:pt>
    <dgm:pt modelId="{08C7DB91-BAA3-4846-A8B0-9A43A54E6DEA}" type="pres">
      <dgm:prSet presAssocID="{71D0BF65-7011-4FDB-86E7-346F58846C33}" presName="horz1" presStyleCnt="0"/>
      <dgm:spPr/>
    </dgm:pt>
    <dgm:pt modelId="{CEE9CF22-9A94-4D4E-A192-0B8EA17F365B}" type="pres">
      <dgm:prSet presAssocID="{71D0BF65-7011-4FDB-86E7-346F58846C33}" presName="tx1" presStyleLbl="revTx" presStyleIdx="2" presStyleCnt="3"/>
      <dgm:spPr/>
    </dgm:pt>
    <dgm:pt modelId="{133DE359-FB16-4BD8-9108-ED73576B321F}" type="pres">
      <dgm:prSet presAssocID="{71D0BF65-7011-4FDB-86E7-346F58846C33}" presName="vert1" presStyleCnt="0"/>
      <dgm:spPr/>
    </dgm:pt>
  </dgm:ptLst>
  <dgm:cxnLst>
    <dgm:cxn modelId="{F7D9770B-BE70-4D3A-A63D-5D2D30F55F32}" type="presOf" srcId="{F5189BCD-E9A1-49AF-A322-DE1FB636BF66}" destId="{5433F945-0F26-4346-B1E7-85AAE5A00293}" srcOrd="0" destOrd="0" presId="urn:microsoft.com/office/officeart/2008/layout/LinedList"/>
    <dgm:cxn modelId="{2FC53923-4382-4ADE-84F9-04A8F0F26061}" srcId="{73739F07-2B53-40E0-A0F7-718F7DC90700}" destId="{70D088F9-5E89-467C-89C5-C77A1403A870}" srcOrd="0" destOrd="0" parTransId="{696A7DAC-2703-4727-991E-5E3C1300F432}" sibTransId="{533E6D52-45DD-4A2A-8560-61A8163989A2}"/>
    <dgm:cxn modelId="{86675929-4116-4E49-A74E-2CD37B55279C}" type="presOf" srcId="{73739F07-2B53-40E0-A0F7-718F7DC90700}" destId="{4874B266-8AB9-4154-ADFB-6A5B4419FFAF}" srcOrd="0" destOrd="0" presId="urn:microsoft.com/office/officeart/2008/layout/LinedList"/>
    <dgm:cxn modelId="{84E770A1-A596-4953-BAC7-6265E92B66E7}" srcId="{73739F07-2B53-40E0-A0F7-718F7DC90700}" destId="{71D0BF65-7011-4FDB-86E7-346F58846C33}" srcOrd="2" destOrd="0" parTransId="{DE7355CF-0A1C-4488-A07B-B0C38867AF2C}" sibTransId="{77A4F04A-F4EC-421C-91B4-B312BE847349}"/>
    <dgm:cxn modelId="{676820EF-448B-45EB-9AE7-04D64B93A456}" type="presOf" srcId="{70D088F9-5E89-467C-89C5-C77A1403A870}" destId="{8F2DEC39-776F-467C-8E94-3A9A567883C4}" srcOrd="0" destOrd="0" presId="urn:microsoft.com/office/officeart/2008/layout/LinedList"/>
    <dgm:cxn modelId="{DA38E5F3-2029-4179-B6AD-00332363C513}" srcId="{73739F07-2B53-40E0-A0F7-718F7DC90700}" destId="{F5189BCD-E9A1-49AF-A322-DE1FB636BF66}" srcOrd="1" destOrd="0" parTransId="{FB2A2247-D5A4-40D2-B628-2161A30A64A4}" sibTransId="{99F7FBEA-BAE3-463E-B4C3-3B98AACDDED7}"/>
    <dgm:cxn modelId="{38F4FDFF-6538-4F56-BF34-3218DBCCE413}" type="presOf" srcId="{71D0BF65-7011-4FDB-86E7-346F58846C33}" destId="{CEE9CF22-9A94-4D4E-A192-0B8EA17F365B}" srcOrd="0" destOrd="0" presId="urn:microsoft.com/office/officeart/2008/layout/LinedList"/>
    <dgm:cxn modelId="{1CD4EE93-A64A-4BB1-87A3-0DDC28D89889}" type="presParOf" srcId="{4874B266-8AB9-4154-ADFB-6A5B4419FFAF}" destId="{7A333B0E-B506-42EC-A5E8-8D62D14B6932}" srcOrd="0" destOrd="0" presId="urn:microsoft.com/office/officeart/2008/layout/LinedList"/>
    <dgm:cxn modelId="{DDB675F3-9269-4E33-A306-19A20ADE548D}" type="presParOf" srcId="{4874B266-8AB9-4154-ADFB-6A5B4419FFAF}" destId="{480CF155-9B9F-4AF7-B6EE-1ED4BBE86B9A}" srcOrd="1" destOrd="0" presId="urn:microsoft.com/office/officeart/2008/layout/LinedList"/>
    <dgm:cxn modelId="{64AB82FC-9215-40AE-A0CF-F2611561FE99}" type="presParOf" srcId="{480CF155-9B9F-4AF7-B6EE-1ED4BBE86B9A}" destId="{8F2DEC39-776F-467C-8E94-3A9A567883C4}" srcOrd="0" destOrd="0" presId="urn:microsoft.com/office/officeart/2008/layout/LinedList"/>
    <dgm:cxn modelId="{962A3CC9-2FD4-473E-B89F-B10C4C7D3560}" type="presParOf" srcId="{480CF155-9B9F-4AF7-B6EE-1ED4BBE86B9A}" destId="{9F8B2514-3FC9-4CB9-A507-8C868B484F34}" srcOrd="1" destOrd="0" presId="urn:microsoft.com/office/officeart/2008/layout/LinedList"/>
    <dgm:cxn modelId="{0E0B2285-4A7D-4701-8D75-FA88C4E7E860}" type="presParOf" srcId="{4874B266-8AB9-4154-ADFB-6A5B4419FFAF}" destId="{CD54A702-AC89-465C-9566-A98961F2D134}" srcOrd="2" destOrd="0" presId="urn:microsoft.com/office/officeart/2008/layout/LinedList"/>
    <dgm:cxn modelId="{5AA96349-398E-4FF0-A8BC-6786A79EA1F8}" type="presParOf" srcId="{4874B266-8AB9-4154-ADFB-6A5B4419FFAF}" destId="{910DF9C5-C263-4270-B02D-B523D2277D10}" srcOrd="3" destOrd="0" presId="urn:microsoft.com/office/officeart/2008/layout/LinedList"/>
    <dgm:cxn modelId="{965BAF2C-7E25-46B9-B3BF-0F24B6C02A87}" type="presParOf" srcId="{910DF9C5-C263-4270-B02D-B523D2277D10}" destId="{5433F945-0F26-4346-B1E7-85AAE5A00293}" srcOrd="0" destOrd="0" presId="urn:microsoft.com/office/officeart/2008/layout/LinedList"/>
    <dgm:cxn modelId="{2E8FB7A6-A6AC-48F2-B902-DB8DD02EE5FB}" type="presParOf" srcId="{910DF9C5-C263-4270-B02D-B523D2277D10}" destId="{319122A6-329E-4EAE-9054-B1AED1A70C44}" srcOrd="1" destOrd="0" presId="urn:microsoft.com/office/officeart/2008/layout/LinedList"/>
    <dgm:cxn modelId="{7CED0DC7-1247-45E9-88A7-554A3AB6EC2F}" type="presParOf" srcId="{4874B266-8AB9-4154-ADFB-6A5B4419FFAF}" destId="{5E48C617-B739-463B-9C10-069336E862BE}" srcOrd="4" destOrd="0" presId="urn:microsoft.com/office/officeart/2008/layout/LinedList"/>
    <dgm:cxn modelId="{BAAEDA9A-701C-4D77-80D9-A975557A2DAE}" type="presParOf" srcId="{4874B266-8AB9-4154-ADFB-6A5B4419FFAF}" destId="{08C7DB91-BAA3-4846-A8B0-9A43A54E6DEA}" srcOrd="5" destOrd="0" presId="urn:microsoft.com/office/officeart/2008/layout/LinedList"/>
    <dgm:cxn modelId="{59A26158-5E9D-44EB-A559-7D16D77B54BF}" type="presParOf" srcId="{08C7DB91-BAA3-4846-A8B0-9A43A54E6DEA}" destId="{CEE9CF22-9A94-4D4E-A192-0B8EA17F365B}" srcOrd="0" destOrd="0" presId="urn:microsoft.com/office/officeart/2008/layout/LinedList"/>
    <dgm:cxn modelId="{44C3D82F-26D5-4955-B38A-10EB563D2E6F}" type="presParOf" srcId="{08C7DB91-BAA3-4846-A8B0-9A43A54E6DEA}" destId="{133DE359-FB16-4BD8-9108-ED73576B321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5EDE7E2-07DD-4124-82B0-6A6FBC731AEA}"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18E71A9C-8CA9-4E32-BA31-6BD25EFEC2C7}">
      <dgm:prSet/>
      <dgm:spPr/>
      <dgm:t>
        <a:bodyPr/>
        <a:lstStyle/>
        <a:p>
          <a:r>
            <a:rPr lang="en-US"/>
            <a:t>Mixed methods including content (interpreting and understanding) and interpretative phenomenological analysis (IPA) (Smith and Osborn, 2015).</a:t>
          </a:r>
        </a:p>
      </dgm:t>
    </dgm:pt>
    <dgm:pt modelId="{EA5C6130-4F24-4F5A-962B-968DF6F488BB}" type="parTrans" cxnId="{E9FC4A4F-DD78-4172-AD73-0E1393AE84F4}">
      <dgm:prSet/>
      <dgm:spPr/>
      <dgm:t>
        <a:bodyPr/>
        <a:lstStyle/>
        <a:p>
          <a:endParaRPr lang="en-US"/>
        </a:p>
      </dgm:t>
    </dgm:pt>
    <dgm:pt modelId="{DB9C1E17-B7E9-4937-B3BD-DCCECE13808C}" type="sibTrans" cxnId="{E9FC4A4F-DD78-4172-AD73-0E1393AE84F4}">
      <dgm:prSet/>
      <dgm:spPr/>
      <dgm:t>
        <a:bodyPr/>
        <a:lstStyle/>
        <a:p>
          <a:endParaRPr lang="en-US"/>
        </a:p>
      </dgm:t>
    </dgm:pt>
    <dgm:pt modelId="{F11022EC-3205-4175-9D63-D452FA23B62C}">
      <dgm:prSet/>
      <dgm:spPr/>
      <dgm:t>
        <a:bodyPr/>
        <a:lstStyle/>
        <a:p>
          <a:r>
            <a:rPr lang="en-US"/>
            <a:t>The interviews were suitable for IPA as they included rich detail with novel stories and language (Riley et al., 2017; Spiers et al., 2017; Spiers and Riley, 2019; Smith et al., 2009)​.</a:t>
          </a:r>
        </a:p>
      </dgm:t>
    </dgm:pt>
    <dgm:pt modelId="{6F99985C-6E05-4AE3-BB64-7824CFBFB273}" type="parTrans" cxnId="{CDBC52CD-1852-47A8-98A7-17EE64301177}">
      <dgm:prSet/>
      <dgm:spPr/>
      <dgm:t>
        <a:bodyPr/>
        <a:lstStyle/>
        <a:p>
          <a:endParaRPr lang="en-US"/>
        </a:p>
      </dgm:t>
    </dgm:pt>
    <dgm:pt modelId="{0D5E9A8C-1994-401D-A668-BE7FC330B680}" type="sibTrans" cxnId="{CDBC52CD-1852-47A8-98A7-17EE64301177}">
      <dgm:prSet/>
      <dgm:spPr/>
      <dgm:t>
        <a:bodyPr/>
        <a:lstStyle/>
        <a:p>
          <a:endParaRPr lang="en-US"/>
        </a:p>
      </dgm:t>
    </dgm:pt>
    <dgm:pt modelId="{D5F36CFB-4FD4-4143-B67B-0718B1F1FA94}">
      <dgm:prSet/>
      <dgm:spPr/>
      <dgm:t>
        <a:bodyPr/>
        <a:lstStyle/>
        <a:p>
          <a:r>
            <a:rPr lang="en-US"/>
            <a:t>A two-stage process or double hermeneutic was used, where the participant makes sense of their world and the researcher, in an active role, attempts to authentically make sense of their experiences (Colaizzi, 1978; Giorgi, 1985; Smith and Eatough,2007; van Manen, 2014 (Harding, 2019).</a:t>
          </a:r>
        </a:p>
      </dgm:t>
    </dgm:pt>
    <dgm:pt modelId="{D28420C0-2E4D-4D67-9DAB-A5D757ED1367}" type="parTrans" cxnId="{4674D964-DF8F-4958-B53D-70575944E0C1}">
      <dgm:prSet/>
      <dgm:spPr/>
      <dgm:t>
        <a:bodyPr/>
        <a:lstStyle/>
        <a:p>
          <a:endParaRPr lang="en-US"/>
        </a:p>
      </dgm:t>
    </dgm:pt>
    <dgm:pt modelId="{B3C5E48F-D2C0-4DF0-A035-34E385FAC99E}" type="sibTrans" cxnId="{4674D964-DF8F-4958-B53D-70575944E0C1}">
      <dgm:prSet/>
      <dgm:spPr/>
      <dgm:t>
        <a:bodyPr/>
        <a:lstStyle/>
        <a:p>
          <a:endParaRPr lang="en-US"/>
        </a:p>
      </dgm:t>
    </dgm:pt>
    <dgm:pt modelId="{C038EDA3-F0B4-41FF-B0B6-D0944039FF70}">
      <dgm:prSet/>
      <dgm:spPr/>
      <dgm:t>
        <a:bodyPr/>
        <a:lstStyle/>
        <a:p>
          <a:r>
            <a:rPr lang="en-US"/>
            <a:t>Theographs were also used to create a timeline of events that led to drug use.</a:t>
          </a:r>
        </a:p>
      </dgm:t>
    </dgm:pt>
    <dgm:pt modelId="{4FD70908-67DD-4976-AFEE-DB0622C309FF}" type="parTrans" cxnId="{D3C3DB03-C610-4369-8477-244D28FE544D}">
      <dgm:prSet/>
      <dgm:spPr/>
      <dgm:t>
        <a:bodyPr/>
        <a:lstStyle/>
        <a:p>
          <a:endParaRPr lang="en-US"/>
        </a:p>
      </dgm:t>
    </dgm:pt>
    <dgm:pt modelId="{9494FE7A-CFE4-4089-A8F0-6E7ED95F0A23}" type="sibTrans" cxnId="{D3C3DB03-C610-4369-8477-244D28FE544D}">
      <dgm:prSet/>
      <dgm:spPr/>
      <dgm:t>
        <a:bodyPr/>
        <a:lstStyle/>
        <a:p>
          <a:endParaRPr lang="en-US"/>
        </a:p>
      </dgm:t>
    </dgm:pt>
    <dgm:pt modelId="{3553A28A-8D08-4D79-A51D-2F45A66EF8C2}" type="pres">
      <dgm:prSet presAssocID="{05EDE7E2-07DD-4124-82B0-6A6FBC731AEA}" presName="vert0" presStyleCnt="0">
        <dgm:presLayoutVars>
          <dgm:dir/>
          <dgm:animOne val="branch"/>
          <dgm:animLvl val="lvl"/>
        </dgm:presLayoutVars>
      </dgm:prSet>
      <dgm:spPr/>
    </dgm:pt>
    <dgm:pt modelId="{9BEEAFD0-9FA4-484F-BB03-F8B18F611514}" type="pres">
      <dgm:prSet presAssocID="{18E71A9C-8CA9-4E32-BA31-6BD25EFEC2C7}" presName="thickLine" presStyleLbl="alignNode1" presStyleIdx="0" presStyleCnt="4"/>
      <dgm:spPr/>
    </dgm:pt>
    <dgm:pt modelId="{19138B75-1B8E-4367-89F9-C990FAC52AEC}" type="pres">
      <dgm:prSet presAssocID="{18E71A9C-8CA9-4E32-BA31-6BD25EFEC2C7}" presName="horz1" presStyleCnt="0"/>
      <dgm:spPr/>
    </dgm:pt>
    <dgm:pt modelId="{478C6F0B-F20B-4FBC-B954-528B2D976956}" type="pres">
      <dgm:prSet presAssocID="{18E71A9C-8CA9-4E32-BA31-6BD25EFEC2C7}" presName="tx1" presStyleLbl="revTx" presStyleIdx="0" presStyleCnt="4"/>
      <dgm:spPr/>
    </dgm:pt>
    <dgm:pt modelId="{55EA7F7E-B77D-4BD9-9F47-C6F981E895C6}" type="pres">
      <dgm:prSet presAssocID="{18E71A9C-8CA9-4E32-BA31-6BD25EFEC2C7}" presName="vert1" presStyleCnt="0"/>
      <dgm:spPr/>
    </dgm:pt>
    <dgm:pt modelId="{17FB4F09-B164-49B5-9507-0CF9CFCF2A41}" type="pres">
      <dgm:prSet presAssocID="{F11022EC-3205-4175-9D63-D452FA23B62C}" presName="thickLine" presStyleLbl="alignNode1" presStyleIdx="1" presStyleCnt="4"/>
      <dgm:spPr/>
    </dgm:pt>
    <dgm:pt modelId="{D5FD706C-D376-45E7-8483-A6261B34A230}" type="pres">
      <dgm:prSet presAssocID="{F11022EC-3205-4175-9D63-D452FA23B62C}" presName="horz1" presStyleCnt="0"/>
      <dgm:spPr/>
    </dgm:pt>
    <dgm:pt modelId="{134C7F35-3D56-430A-8346-BC0FA8B368CA}" type="pres">
      <dgm:prSet presAssocID="{F11022EC-3205-4175-9D63-D452FA23B62C}" presName="tx1" presStyleLbl="revTx" presStyleIdx="1" presStyleCnt="4"/>
      <dgm:spPr/>
    </dgm:pt>
    <dgm:pt modelId="{27E8EBDC-7654-4274-8531-F7BA73605249}" type="pres">
      <dgm:prSet presAssocID="{F11022EC-3205-4175-9D63-D452FA23B62C}" presName="vert1" presStyleCnt="0"/>
      <dgm:spPr/>
    </dgm:pt>
    <dgm:pt modelId="{C0C1F947-FF77-446A-9BBC-F21E8B384CB4}" type="pres">
      <dgm:prSet presAssocID="{D5F36CFB-4FD4-4143-B67B-0718B1F1FA94}" presName="thickLine" presStyleLbl="alignNode1" presStyleIdx="2" presStyleCnt="4"/>
      <dgm:spPr/>
    </dgm:pt>
    <dgm:pt modelId="{85E7B195-136B-4E7A-986B-0B122BAB637B}" type="pres">
      <dgm:prSet presAssocID="{D5F36CFB-4FD4-4143-B67B-0718B1F1FA94}" presName="horz1" presStyleCnt="0"/>
      <dgm:spPr/>
    </dgm:pt>
    <dgm:pt modelId="{631A8D8F-40AC-4A4B-8FC4-9A80790A1B4F}" type="pres">
      <dgm:prSet presAssocID="{D5F36CFB-4FD4-4143-B67B-0718B1F1FA94}" presName="tx1" presStyleLbl="revTx" presStyleIdx="2" presStyleCnt="4"/>
      <dgm:spPr/>
    </dgm:pt>
    <dgm:pt modelId="{455560C7-279E-4875-B85A-E66EFC5129DC}" type="pres">
      <dgm:prSet presAssocID="{D5F36CFB-4FD4-4143-B67B-0718B1F1FA94}" presName="vert1" presStyleCnt="0"/>
      <dgm:spPr/>
    </dgm:pt>
    <dgm:pt modelId="{EF89289B-3103-44CA-8289-AA588C694060}" type="pres">
      <dgm:prSet presAssocID="{C038EDA3-F0B4-41FF-B0B6-D0944039FF70}" presName="thickLine" presStyleLbl="alignNode1" presStyleIdx="3" presStyleCnt="4"/>
      <dgm:spPr/>
    </dgm:pt>
    <dgm:pt modelId="{D6D7A454-C71A-48FB-BCF4-EC198BD6C4DA}" type="pres">
      <dgm:prSet presAssocID="{C038EDA3-F0B4-41FF-B0B6-D0944039FF70}" presName="horz1" presStyleCnt="0"/>
      <dgm:spPr/>
    </dgm:pt>
    <dgm:pt modelId="{E15C7A91-DA8E-4087-8888-94A6084318DD}" type="pres">
      <dgm:prSet presAssocID="{C038EDA3-F0B4-41FF-B0B6-D0944039FF70}" presName="tx1" presStyleLbl="revTx" presStyleIdx="3" presStyleCnt="4"/>
      <dgm:spPr/>
    </dgm:pt>
    <dgm:pt modelId="{6A75D377-6A81-406D-82F4-37C1FABB7591}" type="pres">
      <dgm:prSet presAssocID="{C038EDA3-F0B4-41FF-B0B6-D0944039FF70}" presName="vert1" presStyleCnt="0"/>
      <dgm:spPr/>
    </dgm:pt>
  </dgm:ptLst>
  <dgm:cxnLst>
    <dgm:cxn modelId="{D3C3DB03-C610-4369-8477-244D28FE544D}" srcId="{05EDE7E2-07DD-4124-82B0-6A6FBC731AEA}" destId="{C038EDA3-F0B4-41FF-B0B6-D0944039FF70}" srcOrd="3" destOrd="0" parTransId="{4FD70908-67DD-4976-AFEE-DB0622C309FF}" sibTransId="{9494FE7A-CFE4-4089-A8F0-6E7ED95F0A23}"/>
    <dgm:cxn modelId="{B5F6BA05-63E2-4E74-A81E-04485DEADB8E}" type="presOf" srcId="{18E71A9C-8CA9-4E32-BA31-6BD25EFEC2C7}" destId="{478C6F0B-F20B-4FBC-B954-528B2D976956}" srcOrd="0" destOrd="0" presId="urn:microsoft.com/office/officeart/2008/layout/LinedList"/>
    <dgm:cxn modelId="{4674D964-DF8F-4958-B53D-70575944E0C1}" srcId="{05EDE7E2-07DD-4124-82B0-6A6FBC731AEA}" destId="{D5F36CFB-4FD4-4143-B67B-0718B1F1FA94}" srcOrd="2" destOrd="0" parTransId="{D28420C0-2E4D-4D67-9DAB-A5D757ED1367}" sibTransId="{B3C5E48F-D2C0-4DF0-A035-34E385FAC99E}"/>
    <dgm:cxn modelId="{E9FC4A4F-DD78-4172-AD73-0E1393AE84F4}" srcId="{05EDE7E2-07DD-4124-82B0-6A6FBC731AEA}" destId="{18E71A9C-8CA9-4E32-BA31-6BD25EFEC2C7}" srcOrd="0" destOrd="0" parTransId="{EA5C6130-4F24-4F5A-962B-968DF6F488BB}" sibTransId="{DB9C1E17-B7E9-4937-B3BD-DCCECE13808C}"/>
    <dgm:cxn modelId="{D43E2E51-D0AA-4C67-87A6-D69DA75AA4C9}" type="presOf" srcId="{F11022EC-3205-4175-9D63-D452FA23B62C}" destId="{134C7F35-3D56-430A-8346-BC0FA8B368CA}" srcOrd="0" destOrd="0" presId="urn:microsoft.com/office/officeart/2008/layout/LinedList"/>
    <dgm:cxn modelId="{13C743A3-B2F9-449B-B71B-6BEC199EE829}" type="presOf" srcId="{D5F36CFB-4FD4-4143-B67B-0718B1F1FA94}" destId="{631A8D8F-40AC-4A4B-8FC4-9A80790A1B4F}" srcOrd="0" destOrd="0" presId="urn:microsoft.com/office/officeart/2008/layout/LinedList"/>
    <dgm:cxn modelId="{CDBC52CD-1852-47A8-98A7-17EE64301177}" srcId="{05EDE7E2-07DD-4124-82B0-6A6FBC731AEA}" destId="{F11022EC-3205-4175-9D63-D452FA23B62C}" srcOrd="1" destOrd="0" parTransId="{6F99985C-6E05-4AE3-BB64-7824CFBFB273}" sibTransId="{0D5E9A8C-1994-401D-A668-BE7FC330B680}"/>
    <dgm:cxn modelId="{83E576E9-BB78-4261-BF57-0E5440E79227}" type="presOf" srcId="{C038EDA3-F0B4-41FF-B0B6-D0944039FF70}" destId="{E15C7A91-DA8E-4087-8888-94A6084318DD}" srcOrd="0" destOrd="0" presId="urn:microsoft.com/office/officeart/2008/layout/LinedList"/>
    <dgm:cxn modelId="{58B9E7F8-3E3D-45F4-B604-135B65CD2AB1}" type="presOf" srcId="{05EDE7E2-07DD-4124-82B0-6A6FBC731AEA}" destId="{3553A28A-8D08-4D79-A51D-2F45A66EF8C2}" srcOrd="0" destOrd="0" presId="urn:microsoft.com/office/officeart/2008/layout/LinedList"/>
    <dgm:cxn modelId="{413E30FD-D4A4-4362-871A-6B5FB7640B0E}" type="presParOf" srcId="{3553A28A-8D08-4D79-A51D-2F45A66EF8C2}" destId="{9BEEAFD0-9FA4-484F-BB03-F8B18F611514}" srcOrd="0" destOrd="0" presId="urn:microsoft.com/office/officeart/2008/layout/LinedList"/>
    <dgm:cxn modelId="{D82E669A-11FE-45BC-BA7C-3A27F78F3B1B}" type="presParOf" srcId="{3553A28A-8D08-4D79-A51D-2F45A66EF8C2}" destId="{19138B75-1B8E-4367-89F9-C990FAC52AEC}" srcOrd="1" destOrd="0" presId="urn:microsoft.com/office/officeart/2008/layout/LinedList"/>
    <dgm:cxn modelId="{27C4DFC0-D520-4777-8D5B-0F065CBC71B1}" type="presParOf" srcId="{19138B75-1B8E-4367-89F9-C990FAC52AEC}" destId="{478C6F0B-F20B-4FBC-B954-528B2D976956}" srcOrd="0" destOrd="0" presId="urn:microsoft.com/office/officeart/2008/layout/LinedList"/>
    <dgm:cxn modelId="{088FD18D-4994-430D-B902-36AC158F4CA9}" type="presParOf" srcId="{19138B75-1B8E-4367-89F9-C990FAC52AEC}" destId="{55EA7F7E-B77D-4BD9-9F47-C6F981E895C6}" srcOrd="1" destOrd="0" presId="urn:microsoft.com/office/officeart/2008/layout/LinedList"/>
    <dgm:cxn modelId="{1D2EACB3-F637-4421-BC57-9C4AA1FF188F}" type="presParOf" srcId="{3553A28A-8D08-4D79-A51D-2F45A66EF8C2}" destId="{17FB4F09-B164-49B5-9507-0CF9CFCF2A41}" srcOrd="2" destOrd="0" presId="urn:microsoft.com/office/officeart/2008/layout/LinedList"/>
    <dgm:cxn modelId="{8A25C247-C05D-4056-8F99-3F1A7B9AEF79}" type="presParOf" srcId="{3553A28A-8D08-4D79-A51D-2F45A66EF8C2}" destId="{D5FD706C-D376-45E7-8483-A6261B34A230}" srcOrd="3" destOrd="0" presId="urn:microsoft.com/office/officeart/2008/layout/LinedList"/>
    <dgm:cxn modelId="{FA3E7819-BC5C-4387-A0DA-B485CAFB3E00}" type="presParOf" srcId="{D5FD706C-D376-45E7-8483-A6261B34A230}" destId="{134C7F35-3D56-430A-8346-BC0FA8B368CA}" srcOrd="0" destOrd="0" presId="urn:microsoft.com/office/officeart/2008/layout/LinedList"/>
    <dgm:cxn modelId="{59A2BA00-F0CA-4405-A732-0396965AA4DB}" type="presParOf" srcId="{D5FD706C-D376-45E7-8483-A6261B34A230}" destId="{27E8EBDC-7654-4274-8531-F7BA73605249}" srcOrd="1" destOrd="0" presId="urn:microsoft.com/office/officeart/2008/layout/LinedList"/>
    <dgm:cxn modelId="{B11F71A2-458B-425D-813F-923C0C3A4A0E}" type="presParOf" srcId="{3553A28A-8D08-4D79-A51D-2F45A66EF8C2}" destId="{C0C1F947-FF77-446A-9BBC-F21E8B384CB4}" srcOrd="4" destOrd="0" presId="urn:microsoft.com/office/officeart/2008/layout/LinedList"/>
    <dgm:cxn modelId="{8458770D-3A26-42C9-9AD2-A2B6B3D8441B}" type="presParOf" srcId="{3553A28A-8D08-4D79-A51D-2F45A66EF8C2}" destId="{85E7B195-136B-4E7A-986B-0B122BAB637B}" srcOrd="5" destOrd="0" presId="urn:microsoft.com/office/officeart/2008/layout/LinedList"/>
    <dgm:cxn modelId="{2BB47AF0-5F07-4FB1-8957-714A87E63448}" type="presParOf" srcId="{85E7B195-136B-4E7A-986B-0B122BAB637B}" destId="{631A8D8F-40AC-4A4B-8FC4-9A80790A1B4F}" srcOrd="0" destOrd="0" presId="urn:microsoft.com/office/officeart/2008/layout/LinedList"/>
    <dgm:cxn modelId="{B8A8EED9-F6E4-4412-8CF3-9062CF62AAE1}" type="presParOf" srcId="{85E7B195-136B-4E7A-986B-0B122BAB637B}" destId="{455560C7-279E-4875-B85A-E66EFC5129DC}" srcOrd="1" destOrd="0" presId="urn:microsoft.com/office/officeart/2008/layout/LinedList"/>
    <dgm:cxn modelId="{CEE20476-4433-48FC-B209-5C5F5047258C}" type="presParOf" srcId="{3553A28A-8D08-4D79-A51D-2F45A66EF8C2}" destId="{EF89289B-3103-44CA-8289-AA588C694060}" srcOrd="6" destOrd="0" presId="urn:microsoft.com/office/officeart/2008/layout/LinedList"/>
    <dgm:cxn modelId="{C43931F2-BB8D-444B-B7C0-9CBA2ADAC5AC}" type="presParOf" srcId="{3553A28A-8D08-4D79-A51D-2F45A66EF8C2}" destId="{D6D7A454-C71A-48FB-BCF4-EC198BD6C4DA}" srcOrd="7" destOrd="0" presId="urn:microsoft.com/office/officeart/2008/layout/LinedList"/>
    <dgm:cxn modelId="{1CF691A7-C019-4E5D-8228-78BDDFF1B808}" type="presParOf" srcId="{D6D7A454-C71A-48FB-BCF4-EC198BD6C4DA}" destId="{E15C7A91-DA8E-4087-8888-94A6084318DD}" srcOrd="0" destOrd="0" presId="urn:microsoft.com/office/officeart/2008/layout/LinedList"/>
    <dgm:cxn modelId="{3E725B54-E2E0-4501-970F-E5DED3A57E55}" type="presParOf" srcId="{D6D7A454-C71A-48FB-BCF4-EC198BD6C4DA}" destId="{6A75D377-6A81-406D-82F4-37C1FABB759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333B0E-B506-42EC-A5E8-8D62D14B6932}">
      <dsp:nvSpPr>
        <dsp:cNvPr id="0" name=""/>
        <dsp:cNvSpPr/>
      </dsp:nvSpPr>
      <dsp:spPr>
        <a:xfrm>
          <a:off x="0" y="2124"/>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2DEC39-776F-467C-8E94-3A9A567883C4}">
      <dsp:nvSpPr>
        <dsp:cNvPr id="0" name=""/>
        <dsp:cNvSpPr/>
      </dsp:nvSpPr>
      <dsp:spPr>
        <a:xfrm>
          <a:off x="0" y="2124"/>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GB" sz="3100" kern="1200"/>
            <a:t>To investigate the risk factors that lead to the children using illegal drugs.</a:t>
          </a:r>
          <a:endParaRPr lang="en-US" sz="3100" kern="1200"/>
        </a:p>
      </dsp:txBody>
      <dsp:txXfrm>
        <a:off x="0" y="2124"/>
        <a:ext cx="10515600" cy="1449029"/>
      </dsp:txXfrm>
    </dsp:sp>
    <dsp:sp modelId="{CD54A702-AC89-465C-9566-A98961F2D134}">
      <dsp:nvSpPr>
        <dsp:cNvPr id="0" name=""/>
        <dsp:cNvSpPr/>
      </dsp:nvSpPr>
      <dsp:spPr>
        <a:xfrm>
          <a:off x="0" y="1451154"/>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33F945-0F26-4346-B1E7-85AAE5A00293}">
      <dsp:nvSpPr>
        <dsp:cNvPr id="0" name=""/>
        <dsp:cNvSpPr/>
      </dsp:nvSpPr>
      <dsp:spPr>
        <a:xfrm>
          <a:off x="0" y="1451154"/>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GB" sz="3100" kern="1200"/>
            <a:t>To determine the drivers and implications for drug misuse and the carrying of knives into school. </a:t>
          </a:r>
          <a:endParaRPr lang="en-US" sz="3100" kern="1200"/>
        </a:p>
      </dsp:txBody>
      <dsp:txXfrm>
        <a:off x="0" y="1451154"/>
        <a:ext cx="10515600" cy="1449029"/>
      </dsp:txXfrm>
    </dsp:sp>
    <dsp:sp modelId="{5E48C617-B739-463B-9C10-069336E862BE}">
      <dsp:nvSpPr>
        <dsp:cNvPr id="0" name=""/>
        <dsp:cNvSpPr/>
      </dsp:nvSpPr>
      <dsp:spPr>
        <a:xfrm>
          <a:off x="0" y="2900183"/>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E9CF22-9A94-4D4E-A192-0B8EA17F365B}">
      <dsp:nvSpPr>
        <dsp:cNvPr id="0" name=""/>
        <dsp:cNvSpPr/>
      </dsp:nvSpPr>
      <dsp:spPr>
        <a:xfrm>
          <a:off x="0" y="2900183"/>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GB" sz="3100" kern="1200"/>
            <a:t>The research also hoped to elicit from the young people the solutions that could have prevented their exclusion from school.</a:t>
          </a:r>
          <a:endParaRPr lang="en-US" sz="3100" kern="1200"/>
        </a:p>
      </dsp:txBody>
      <dsp:txXfrm>
        <a:off x="0" y="2900183"/>
        <a:ext cx="10515600" cy="14490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EEAFD0-9FA4-484F-BB03-F8B18F611514}">
      <dsp:nvSpPr>
        <dsp:cNvPr id="0" name=""/>
        <dsp:cNvSpPr/>
      </dsp:nvSpPr>
      <dsp:spPr>
        <a:xfrm>
          <a:off x="0" y="0"/>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78C6F0B-F20B-4FBC-B954-528B2D976956}">
      <dsp:nvSpPr>
        <dsp:cNvPr id="0" name=""/>
        <dsp:cNvSpPr/>
      </dsp:nvSpPr>
      <dsp:spPr>
        <a:xfrm>
          <a:off x="0" y="0"/>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Mixed methods including content (interpreting and understanding) and interpretative phenomenological analysis (IPA) (Smith and Osborn, 2015).</a:t>
          </a:r>
        </a:p>
      </dsp:txBody>
      <dsp:txXfrm>
        <a:off x="0" y="0"/>
        <a:ext cx="10515600" cy="1087834"/>
      </dsp:txXfrm>
    </dsp:sp>
    <dsp:sp modelId="{17FB4F09-B164-49B5-9507-0CF9CFCF2A41}">
      <dsp:nvSpPr>
        <dsp:cNvPr id="0" name=""/>
        <dsp:cNvSpPr/>
      </dsp:nvSpPr>
      <dsp:spPr>
        <a:xfrm>
          <a:off x="0" y="1087834"/>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4C7F35-3D56-430A-8346-BC0FA8B368CA}">
      <dsp:nvSpPr>
        <dsp:cNvPr id="0" name=""/>
        <dsp:cNvSpPr/>
      </dsp:nvSpPr>
      <dsp:spPr>
        <a:xfrm>
          <a:off x="0" y="1087834"/>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The interviews were suitable for IPA as they included rich detail with novel stories and language (Riley et al., 2017; Spiers et al., 2017; Spiers and Riley, 2019; Smith et al., 2009)​.</a:t>
          </a:r>
        </a:p>
      </dsp:txBody>
      <dsp:txXfrm>
        <a:off x="0" y="1087834"/>
        <a:ext cx="10515600" cy="1087834"/>
      </dsp:txXfrm>
    </dsp:sp>
    <dsp:sp modelId="{C0C1F947-FF77-446A-9BBC-F21E8B384CB4}">
      <dsp:nvSpPr>
        <dsp:cNvPr id="0" name=""/>
        <dsp:cNvSpPr/>
      </dsp:nvSpPr>
      <dsp:spPr>
        <a:xfrm>
          <a:off x="0" y="2175669"/>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1A8D8F-40AC-4A4B-8FC4-9A80790A1B4F}">
      <dsp:nvSpPr>
        <dsp:cNvPr id="0" name=""/>
        <dsp:cNvSpPr/>
      </dsp:nvSpPr>
      <dsp:spPr>
        <a:xfrm>
          <a:off x="0" y="2175669"/>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A two-stage process or double hermeneutic was used, where the participant makes sense of their world and the researcher, in an active role, attempts to authentically make sense of their experiences (Colaizzi, 1978; Giorgi, 1985; Smith and Eatough,2007; van Manen, 2014 (Harding, 2019).</a:t>
          </a:r>
        </a:p>
      </dsp:txBody>
      <dsp:txXfrm>
        <a:off x="0" y="2175669"/>
        <a:ext cx="10515600" cy="1087834"/>
      </dsp:txXfrm>
    </dsp:sp>
    <dsp:sp modelId="{EF89289B-3103-44CA-8289-AA588C694060}">
      <dsp:nvSpPr>
        <dsp:cNvPr id="0" name=""/>
        <dsp:cNvSpPr/>
      </dsp:nvSpPr>
      <dsp:spPr>
        <a:xfrm>
          <a:off x="0" y="3263503"/>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5C7A91-DA8E-4087-8888-94A6084318DD}">
      <dsp:nvSpPr>
        <dsp:cNvPr id="0" name=""/>
        <dsp:cNvSpPr/>
      </dsp:nvSpPr>
      <dsp:spPr>
        <a:xfrm>
          <a:off x="0" y="3263503"/>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Theographs were also used to create a timeline of events that led to drug use.</a:t>
          </a:r>
        </a:p>
      </dsp:txBody>
      <dsp:txXfrm>
        <a:off x="0" y="3263503"/>
        <a:ext cx="10515600" cy="108783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11288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644103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62763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438753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02888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286714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3/30/2021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40205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3/30/2021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170356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3/30/2021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53410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605426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250703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3/30/2021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36814493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sure.sunderland.ac.uk/id/eprint/11941/" TargetMode="External"/><Relationship Id="rId7" Type="http://schemas.openxmlformats.org/officeDocument/2006/relationships/hyperlink" Target="https://sure.sunderland.ac.uk/id/eprint/11472/" TargetMode="External"/><Relationship Id="rId2" Type="http://schemas.openxmlformats.org/officeDocument/2006/relationships/hyperlink" Target="https://sure.sunderland.ac.uk/id/eprint/11942/" TargetMode="External"/><Relationship Id="rId1" Type="http://schemas.openxmlformats.org/officeDocument/2006/relationships/slideLayout" Target="../slideLayouts/slideLayout4.xml"/><Relationship Id="rId6" Type="http://schemas.openxmlformats.org/officeDocument/2006/relationships/hyperlink" Target="https://sure.sunderland.ac.uk/id/eprint/11883/" TargetMode="External"/><Relationship Id="rId5" Type="http://schemas.openxmlformats.org/officeDocument/2006/relationships/hyperlink" Target="https://rdcu.be/b68MO" TargetMode="External"/><Relationship Id="rId4" Type="http://schemas.openxmlformats.org/officeDocument/2006/relationships/hyperlink" Target="https://sure.sunderland.ac.uk/id/eprint/11940/"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905BA41-EE6E-4F80-8636-447F22DD72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762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819150" y="3298722"/>
            <a:ext cx="9524385" cy="1784402"/>
          </a:xfrm>
        </p:spPr>
        <p:txBody>
          <a:bodyPr anchor="b">
            <a:normAutofit/>
          </a:bodyPr>
          <a:lstStyle/>
          <a:p>
            <a:r>
              <a:rPr lang="en-GB" sz="3200" dirty="0">
                <a:solidFill>
                  <a:schemeClr val="bg1"/>
                </a:solidFill>
              </a:rPr>
              <a:t>School exclusion, substance misuse and use of weapons</a:t>
            </a:r>
            <a:r>
              <a:rPr lang="en-GB" sz="3200" dirty="0"/>
              <a:t> </a:t>
            </a:r>
            <a:br>
              <a:rPr lang="en-GB" sz="3200" dirty="0"/>
            </a:br>
            <a:r>
              <a:rPr lang="en-US" sz="3200" dirty="0">
                <a:cs typeface="Calibri Light"/>
              </a:rPr>
              <a:t>Inclusion for all: the power of pupil voice for learners with SEND</a:t>
            </a:r>
            <a:endParaRPr lang="en-US" sz="3200" dirty="0"/>
          </a:p>
        </p:txBody>
      </p:sp>
      <p:sp>
        <p:nvSpPr>
          <p:cNvPr id="3" name="Subtitle 2"/>
          <p:cNvSpPr>
            <a:spLocks noGrp="1"/>
          </p:cNvSpPr>
          <p:nvPr>
            <p:ph type="subTitle" idx="1"/>
          </p:nvPr>
        </p:nvSpPr>
        <p:spPr>
          <a:xfrm>
            <a:off x="1848465" y="5258851"/>
            <a:ext cx="8495070" cy="904005"/>
          </a:xfrm>
        </p:spPr>
        <p:txBody>
          <a:bodyPr vert="horz" lIns="91440" tIns="45720" rIns="91440" bIns="45720" rtlCol="0" anchor="t">
            <a:normAutofit fontScale="70000" lnSpcReduction="20000"/>
          </a:bodyPr>
          <a:lstStyle/>
          <a:p>
            <a:r>
              <a:rPr lang="en-US" dirty="0">
                <a:solidFill>
                  <a:schemeClr val="bg1"/>
                </a:solidFill>
                <a:cs typeface="Calibri"/>
              </a:rPr>
              <a:t>Sarah Martin-Denham</a:t>
            </a:r>
          </a:p>
          <a:p>
            <a:r>
              <a:rPr lang="en-US" dirty="0">
                <a:solidFill>
                  <a:schemeClr val="bg1"/>
                </a:solidFill>
                <a:cs typeface="Calibri"/>
              </a:rPr>
              <a:t>@blogSENCO</a:t>
            </a:r>
          </a:p>
          <a:p>
            <a:r>
              <a:rPr lang="en-US" dirty="0">
                <a:solidFill>
                  <a:schemeClr val="bg1"/>
                </a:solidFill>
                <a:cs typeface="Calibri"/>
              </a:rPr>
              <a:t>24</a:t>
            </a:r>
            <a:r>
              <a:rPr lang="en-US" baseline="30000" dirty="0">
                <a:solidFill>
                  <a:schemeClr val="bg1"/>
                </a:solidFill>
                <a:cs typeface="Calibri"/>
              </a:rPr>
              <a:t>th</a:t>
            </a:r>
            <a:r>
              <a:rPr lang="en-US" dirty="0">
                <a:solidFill>
                  <a:schemeClr val="bg1"/>
                </a:solidFill>
                <a:cs typeface="Calibri"/>
              </a:rPr>
              <a:t> March, 2021</a:t>
            </a:r>
          </a:p>
        </p:txBody>
      </p:sp>
      <p:sp>
        <p:nvSpPr>
          <p:cNvPr id="12" name="Oval 11">
            <a:extLst>
              <a:ext uri="{FF2B5EF4-FFF2-40B4-BE49-F238E27FC236}">
                <a16:creationId xmlns:a16="http://schemas.microsoft.com/office/drawing/2014/main" id="{CD7549B2-EE05-4558-8C64-AC46755F2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25914" y="889251"/>
            <a:ext cx="2140172" cy="2140172"/>
          </a:xfrm>
          <a:prstGeom prst="ellipse">
            <a:avLst/>
          </a:prstGeom>
          <a:solidFill>
            <a:srgbClr val="FFFFFF"/>
          </a:solidFill>
          <a:ln w="19050">
            <a:solidFill>
              <a:srgbClr val="24D7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5" descr="Text&#10;&#10;Description automatically generated">
            <a:extLst>
              <a:ext uri="{FF2B5EF4-FFF2-40B4-BE49-F238E27FC236}">
                <a16:creationId xmlns:a16="http://schemas.microsoft.com/office/drawing/2014/main" id="{E1745C59-7AA8-48CE-840E-68C7B7F3E0B3}"/>
              </a:ext>
            </a:extLst>
          </p:cNvPr>
          <p:cNvPicPr>
            <a:picLocks noChangeAspect="1"/>
          </p:cNvPicPr>
          <p:nvPr/>
        </p:nvPicPr>
        <p:blipFill>
          <a:blip r:embed="rId2"/>
          <a:stretch>
            <a:fillRect/>
          </a:stretch>
        </p:blipFill>
        <p:spPr>
          <a:xfrm>
            <a:off x="5337115" y="1547287"/>
            <a:ext cx="1517772" cy="824102"/>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pic>
        <p:nvPicPr>
          <p:cNvPr id="2" name="Picture 2" descr="Timeline&#10;&#10;Description automatically generated">
            <a:extLst>
              <a:ext uri="{FF2B5EF4-FFF2-40B4-BE49-F238E27FC236}">
                <a16:creationId xmlns:a16="http://schemas.microsoft.com/office/drawing/2014/main" id="{3B883638-289D-4509-97DC-AE53AC6881AA}"/>
              </a:ext>
            </a:extLst>
          </p:cNvPr>
          <p:cNvPicPr>
            <a:picLocks noChangeAspect="1"/>
          </p:cNvPicPr>
          <p:nvPr/>
        </p:nvPicPr>
        <p:blipFill>
          <a:blip r:embed="rId2"/>
          <a:stretch>
            <a:fillRect/>
          </a:stretch>
        </p:blipFill>
        <p:spPr>
          <a:xfrm>
            <a:off x="247650" y="431500"/>
            <a:ext cx="11244263" cy="2935093"/>
          </a:xfrm>
          <a:prstGeom prst="rect">
            <a:avLst/>
          </a:prstGeom>
        </p:spPr>
      </p:pic>
      <p:pic>
        <p:nvPicPr>
          <p:cNvPr id="3" name="Picture 3" descr="A picture containing text&#10;&#10;Description automatically generated">
            <a:extLst>
              <a:ext uri="{FF2B5EF4-FFF2-40B4-BE49-F238E27FC236}">
                <a16:creationId xmlns:a16="http://schemas.microsoft.com/office/drawing/2014/main" id="{8A5575A3-5AF9-426D-AC06-788B5D2C375E}"/>
              </a:ext>
            </a:extLst>
          </p:cNvPr>
          <p:cNvPicPr>
            <a:picLocks noChangeAspect="1"/>
          </p:cNvPicPr>
          <p:nvPr/>
        </p:nvPicPr>
        <p:blipFill>
          <a:blip r:embed="rId3"/>
          <a:stretch>
            <a:fillRect/>
          </a:stretch>
        </p:blipFill>
        <p:spPr>
          <a:xfrm>
            <a:off x="569119" y="4353002"/>
            <a:ext cx="6779417" cy="2509684"/>
          </a:xfrm>
          <a:prstGeom prst="rect">
            <a:avLst/>
          </a:prstGeom>
        </p:spPr>
      </p:pic>
    </p:spTree>
    <p:extLst>
      <p:ext uri="{BB962C8B-B14F-4D97-AF65-F5344CB8AC3E}">
        <p14:creationId xmlns:p14="http://schemas.microsoft.com/office/powerpoint/2010/main" val="3365254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8AC2A21-9473-4514-A46C-2CFEDD5D7C35}"/>
              </a:ext>
            </a:extLst>
          </p:cNvPr>
          <p:cNvSpPr txBox="1"/>
          <p:nvPr/>
        </p:nvSpPr>
        <p:spPr>
          <a:xfrm>
            <a:off x="4724400" y="3200400"/>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Click to add text</a:t>
            </a:r>
          </a:p>
        </p:txBody>
      </p:sp>
      <p:sp>
        <p:nvSpPr>
          <p:cNvPr id="5" name="TextBox 4">
            <a:extLst>
              <a:ext uri="{FF2B5EF4-FFF2-40B4-BE49-F238E27FC236}">
                <a16:creationId xmlns:a16="http://schemas.microsoft.com/office/drawing/2014/main" id="{2C67307F-75DD-47F0-A23C-05E70453BC14}"/>
              </a:ext>
            </a:extLst>
          </p:cNvPr>
          <p:cNvSpPr txBox="1"/>
          <p:nvPr/>
        </p:nvSpPr>
        <p:spPr>
          <a:xfrm>
            <a:off x="4724400" y="3200400"/>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Click to add text</a:t>
            </a:r>
          </a:p>
        </p:txBody>
      </p:sp>
      <p:pic>
        <p:nvPicPr>
          <p:cNvPr id="7" name="Picture 3" descr="A picture containing text&#10;&#10;Description automatically generated">
            <a:extLst>
              <a:ext uri="{FF2B5EF4-FFF2-40B4-BE49-F238E27FC236}">
                <a16:creationId xmlns:a16="http://schemas.microsoft.com/office/drawing/2014/main" id="{FE2B748E-E84D-4212-B336-15C3C8D4B8C1}"/>
              </a:ext>
            </a:extLst>
          </p:cNvPr>
          <p:cNvPicPr>
            <a:picLocks noChangeAspect="1"/>
          </p:cNvPicPr>
          <p:nvPr/>
        </p:nvPicPr>
        <p:blipFill>
          <a:blip r:embed="rId2"/>
          <a:stretch>
            <a:fillRect/>
          </a:stretch>
        </p:blipFill>
        <p:spPr>
          <a:xfrm>
            <a:off x="747713" y="3912471"/>
            <a:ext cx="6779417" cy="2509684"/>
          </a:xfrm>
          <a:prstGeom prst="rect">
            <a:avLst/>
          </a:prstGeom>
        </p:spPr>
      </p:pic>
      <p:pic>
        <p:nvPicPr>
          <p:cNvPr id="8" name="Picture 8" descr="Timeline&#10;&#10;Description automatically generated">
            <a:extLst>
              <a:ext uri="{FF2B5EF4-FFF2-40B4-BE49-F238E27FC236}">
                <a16:creationId xmlns:a16="http://schemas.microsoft.com/office/drawing/2014/main" id="{FDBB70DF-11B5-43EE-AC1A-68CEF1128D5E}"/>
              </a:ext>
            </a:extLst>
          </p:cNvPr>
          <p:cNvPicPr>
            <a:picLocks noChangeAspect="1"/>
          </p:cNvPicPr>
          <p:nvPr/>
        </p:nvPicPr>
        <p:blipFill>
          <a:blip r:embed="rId3"/>
          <a:stretch>
            <a:fillRect/>
          </a:stretch>
        </p:blipFill>
        <p:spPr>
          <a:xfrm>
            <a:off x="938213" y="778684"/>
            <a:ext cx="9541668" cy="2645538"/>
          </a:xfrm>
          <a:prstGeom prst="rect">
            <a:avLst/>
          </a:prstGeom>
        </p:spPr>
      </p:pic>
    </p:spTree>
    <p:extLst>
      <p:ext uri="{BB962C8B-B14F-4D97-AF65-F5344CB8AC3E}">
        <p14:creationId xmlns:p14="http://schemas.microsoft.com/office/powerpoint/2010/main" val="1788553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B730BC-B9B7-44AF-9C1F-18798A91F5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5BEA00D-3D81-4954-A11A-1E1A06543C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 y="0"/>
            <a:ext cx="12191996" cy="6858000"/>
          </a:xfrm>
          <a:prstGeom prst="rect">
            <a:avLst/>
          </a:prstGeom>
          <a:solidFill>
            <a:schemeClr val="accent1">
              <a:lumMod val="50000"/>
              <a:alpha val="25000"/>
            </a:schemeClr>
          </a:solidFill>
          <a:ln w="0">
            <a:noFill/>
            <a:prstDash val="solid"/>
            <a:round/>
            <a:headEnd/>
            <a:tailEnd/>
          </a:ln>
        </p:spPr>
        <p:txBody>
          <a:bodyPr rtlCol="0" anchor="ctr"/>
          <a:lstStyle/>
          <a:p>
            <a:pPr algn="ctr" defTabSz="457200"/>
            <a:endParaRPr lang="en-US" dirty="0"/>
          </a:p>
        </p:txBody>
      </p:sp>
      <p:sp>
        <p:nvSpPr>
          <p:cNvPr id="12" name="Freeform: Shape 11">
            <a:extLst>
              <a:ext uri="{FF2B5EF4-FFF2-40B4-BE49-F238E27FC236}">
                <a16:creationId xmlns:a16="http://schemas.microsoft.com/office/drawing/2014/main" id="{CC59F35D-3AEE-407C-8DA7-F495CB9B52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766456" y="591688"/>
            <a:ext cx="2425541" cy="5347085"/>
          </a:xfrm>
          <a:custGeom>
            <a:avLst/>
            <a:gdLst>
              <a:gd name="connsiteX0" fmla="*/ 2425541 w 2425541"/>
              <a:gd name="connsiteY0" fmla="*/ 0 h 5347085"/>
              <a:gd name="connsiteX1" fmla="*/ 2425541 w 2425541"/>
              <a:gd name="connsiteY1" fmla="*/ 5347085 h 5347085"/>
              <a:gd name="connsiteX2" fmla="*/ 2392586 w 2425541"/>
              <a:gd name="connsiteY2" fmla="*/ 5333903 h 5347085"/>
              <a:gd name="connsiteX3" fmla="*/ 2338684 w 2425541"/>
              <a:gd name="connsiteY3" fmla="*/ 5319993 h 5347085"/>
              <a:gd name="connsiteX4" fmla="*/ 2284781 w 2425541"/>
              <a:gd name="connsiteY4" fmla="*/ 5313037 h 5347085"/>
              <a:gd name="connsiteX5" fmla="*/ 2227401 w 2425541"/>
              <a:gd name="connsiteY5" fmla="*/ 5313037 h 5347085"/>
              <a:gd name="connsiteX6" fmla="*/ 2168282 w 2425541"/>
              <a:gd name="connsiteY6" fmla="*/ 5316515 h 5347085"/>
              <a:gd name="connsiteX7" fmla="*/ 2109162 w 2425541"/>
              <a:gd name="connsiteY7" fmla="*/ 5323470 h 5347085"/>
              <a:gd name="connsiteX8" fmla="*/ 2050043 w 2425541"/>
              <a:gd name="connsiteY8" fmla="*/ 5332164 h 5347085"/>
              <a:gd name="connsiteX9" fmla="*/ 1990924 w 2425541"/>
              <a:gd name="connsiteY9" fmla="*/ 5339119 h 5347085"/>
              <a:gd name="connsiteX10" fmla="*/ 1931805 w 2425541"/>
              <a:gd name="connsiteY10" fmla="*/ 5344336 h 5347085"/>
              <a:gd name="connsiteX11" fmla="*/ 1876163 w 2425541"/>
              <a:gd name="connsiteY11" fmla="*/ 5342597 h 5347085"/>
              <a:gd name="connsiteX12" fmla="*/ 1822261 w 2425541"/>
              <a:gd name="connsiteY12" fmla="*/ 5335642 h 5347085"/>
              <a:gd name="connsiteX13" fmla="*/ 1770097 w 2425541"/>
              <a:gd name="connsiteY13" fmla="*/ 5319993 h 5347085"/>
              <a:gd name="connsiteX14" fmla="*/ 1726627 w 2425541"/>
              <a:gd name="connsiteY14" fmla="*/ 5297388 h 5347085"/>
              <a:gd name="connsiteX15" fmla="*/ 1684896 w 2425541"/>
              <a:gd name="connsiteY15" fmla="*/ 5267829 h 5347085"/>
              <a:gd name="connsiteX16" fmla="*/ 1648381 w 2425541"/>
              <a:gd name="connsiteY16" fmla="*/ 5233053 h 5347085"/>
              <a:gd name="connsiteX17" fmla="*/ 1611866 w 2425541"/>
              <a:gd name="connsiteY17" fmla="*/ 5193060 h 5347085"/>
              <a:gd name="connsiteX18" fmla="*/ 1578829 w 2425541"/>
              <a:gd name="connsiteY18" fmla="*/ 5151329 h 5347085"/>
              <a:gd name="connsiteX19" fmla="*/ 1545792 w 2425541"/>
              <a:gd name="connsiteY19" fmla="*/ 5107859 h 5347085"/>
              <a:gd name="connsiteX20" fmla="*/ 1512755 w 2425541"/>
              <a:gd name="connsiteY20" fmla="*/ 5064389 h 5347085"/>
              <a:gd name="connsiteX21" fmla="*/ 1479717 w 2425541"/>
              <a:gd name="connsiteY21" fmla="*/ 5022658 h 5347085"/>
              <a:gd name="connsiteX22" fmla="*/ 1444942 w 2425541"/>
              <a:gd name="connsiteY22" fmla="*/ 4982666 h 5347085"/>
              <a:gd name="connsiteX23" fmla="*/ 1404949 w 2425541"/>
              <a:gd name="connsiteY23" fmla="*/ 4947890 h 5347085"/>
              <a:gd name="connsiteX24" fmla="*/ 1366696 w 2425541"/>
              <a:gd name="connsiteY24" fmla="*/ 4916591 h 5347085"/>
              <a:gd name="connsiteX25" fmla="*/ 1323226 w 2425541"/>
              <a:gd name="connsiteY25" fmla="*/ 4892248 h 5347085"/>
              <a:gd name="connsiteX26" fmla="*/ 1276278 w 2425541"/>
              <a:gd name="connsiteY26" fmla="*/ 4871383 h 5347085"/>
              <a:gd name="connsiteX27" fmla="*/ 1225853 w 2425541"/>
              <a:gd name="connsiteY27" fmla="*/ 4853995 h 5347085"/>
              <a:gd name="connsiteX28" fmla="*/ 1173689 w 2425541"/>
              <a:gd name="connsiteY28" fmla="*/ 4838346 h 5347085"/>
              <a:gd name="connsiteX29" fmla="*/ 1121525 w 2425541"/>
              <a:gd name="connsiteY29" fmla="*/ 4824435 h 5347085"/>
              <a:gd name="connsiteX30" fmla="*/ 1067622 w 2425541"/>
              <a:gd name="connsiteY30" fmla="*/ 4810525 h 5347085"/>
              <a:gd name="connsiteX31" fmla="*/ 1017197 w 2425541"/>
              <a:gd name="connsiteY31" fmla="*/ 4794876 h 5347085"/>
              <a:gd name="connsiteX32" fmla="*/ 966772 w 2425541"/>
              <a:gd name="connsiteY32" fmla="*/ 4777488 h 5347085"/>
              <a:gd name="connsiteX33" fmla="*/ 919824 w 2425541"/>
              <a:gd name="connsiteY33" fmla="*/ 4756622 h 5347085"/>
              <a:gd name="connsiteX34" fmla="*/ 878093 w 2425541"/>
              <a:gd name="connsiteY34" fmla="*/ 4730540 h 5347085"/>
              <a:gd name="connsiteX35" fmla="*/ 839840 w 2425541"/>
              <a:gd name="connsiteY35" fmla="*/ 4699242 h 5347085"/>
              <a:gd name="connsiteX36" fmla="*/ 808541 w 2425541"/>
              <a:gd name="connsiteY36" fmla="*/ 4660988 h 5347085"/>
              <a:gd name="connsiteX37" fmla="*/ 782459 w 2425541"/>
              <a:gd name="connsiteY37" fmla="*/ 4619257 h 5347085"/>
              <a:gd name="connsiteX38" fmla="*/ 761594 w 2425541"/>
              <a:gd name="connsiteY38" fmla="*/ 4572309 h 5347085"/>
              <a:gd name="connsiteX39" fmla="*/ 744206 w 2425541"/>
              <a:gd name="connsiteY39" fmla="*/ 4521884 h 5347085"/>
              <a:gd name="connsiteX40" fmla="*/ 728556 w 2425541"/>
              <a:gd name="connsiteY40" fmla="*/ 4471459 h 5347085"/>
              <a:gd name="connsiteX41" fmla="*/ 714646 w 2425541"/>
              <a:gd name="connsiteY41" fmla="*/ 4417556 h 5347085"/>
              <a:gd name="connsiteX42" fmla="*/ 700736 w 2425541"/>
              <a:gd name="connsiteY42" fmla="*/ 4365393 h 5347085"/>
              <a:gd name="connsiteX43" fmla="*/ 685087 w 2425541"/>
              <a:gd name="connsiteY43" fmla="*/ 4313229 h 5347085"/>
              <a:gd name="connsiteX44" fmla="*/ 667699 w 2425541"/>
              <a:gd name="connsiteY44" fmla="*/ 4262803 h 5347085"/>
              <a:gd name="connsiteX45" fmla="*/ 646833 w 2425541"/>
              <a:gd name="connsiteY45" fmla="*/ 4215856 h 5347085"/>
              <a:gd name="connsiteX46" fmla="*/ 622490 w 2425541"/>
              <a:gd name="connsiteY46" fmla="*/ 4172386 h 5347085"/>
              <a:gd name="connsiteX47" fmla="*/ 591191 w 2425541"/>
              <a:gd name="connsiteY47" fmla="*/ 4134132 h 5347085"/>
              <a:gd name="connsiteX48" fmla="*/ 556416 w 2425541"/>
              <a:gd name="connsiteY48" fmla="*/ 4094140 h 5347085"/>
              <a:gd name="connsiteX49" fmla="*/ 516423 w 2425541"/>
              <a:gd name="connsiteY49" fmla="*/ 4059364 h 5347085"/>
              <a:gd name="connsiteX50" fmla="*/ 472953 w 2425541"/>
              <a:gd name="connsiteY50" fmla="*/ 4026327 h 5347085"/>
              <a:gd name="connsiteX51" fmla="*/ 429483 w 2425541"/>
              <a:gd name="connsiteY51" fmla="*/ 3993290 h 5347085"/>
              <a:gd name="connsiteX52" fmla="*/ 386013 w 2425541"/>
              <a:gd name="connsiteY52" fmla="*/ 3960253 h 5347085"/>
              <a:gd name="connsiteX53" fmla="*/ 344282 w 2425541"/>
              <a:gd name="connsiteY53" fmla="*/ 3927215 h 5347085"/>
              <a:gd name="connsiteX54" fmla="*/ 304290 w 2425541"/>
              <a:gd name="connsiteY54" fmla="*/ 3890701 h 5347085"/>
              <a:gd name="connsiteX55" fmla="*/ 269514 w 2425541"/>
              <a:gd name="connsiteY55" fmla="*/ 3854186 h 5347085"/>
              <a:gd name="connsiteX56" fmla="*/ 239954 w 2425541"/>
              <a:gd name="connsiteY56" fmla="*/ 3812455 h 5347085"/>
              <a:gd name="connsiteX57" fmla="*/ 217350 w 2425541"/>
              <a:gd name="connsiteY57" fmla="*/ 3768985 h 5347085"/>
              <a:gd name="connsiteX58" fmla="*/ 201701 w 2425541"/>
              <a:gd name="connsiteY58" fmla="*/ 3716821 h 5347085"/>
              <a:gd name="connsiteX59" fmla="*/ 194745 w 2425541"/>
              <a:gd name="connsiteY59" fmla="*/ 3662918 h 5347085"/>
              <a:gd name="connsiteX60" fmla="*/ 193007 w 2425541"/>
              <a:gd name="connsiteY60" fmla="*/ 3607277 h 5347085"/>
              <a:gd name="connsiteX61" fmla="*/ 198223 w 2425541"/>
              <a:gd name="connsiteY61" fmla="*/ 3548157 h 5347085"/>
              <a:gd name="connsiteX62" fmla="*/ 205178 w 2425541"/>
              <a:gd name="connsiteY62" fmla="*/ 3489038 h 5347085"/>
              <a:gd name="connsiteX63" fmla="*/ 213872 w 2425541"/>
              <a:gd name="connsiteY63" fmla="*/ 3429919 h 5347085"/>
              <a:gd name="connsiteX64" fmla="*/ 220827 w 2425541"/>
              <a:gd name="connsiteY64" fmla="*/ 3370800 h 5347085"/>
              <a:gd name="connsiteX65" fmla="*/ 224305 w 2425541"/>
              <a:gd name="connsiteY65" fmla="*/ 3311681 h 5347085"/>
              <a:gd name="connsiteX66" fmla="*/ 224305 w 2425541"/>
              <a:gd name="connsiteY66" fmla="*/ 3254301 h 5347085"/>
              <a:gd name="connsiteX67" fmla="*/ 217350 w 2425541"/>
              <a:gd name="connsiteY67" fmla="*/ 3200398 h 5347085"/>
              <a:gd name="connsiteX68" fmla="*/ 203439 w 2425541"/>
              <a:gd name="connsiteY68" fmla="*/ 3146495 h 5347085"/>
              <a:gd name="connsiteX69" fmla="*/ 182574 w 2425541"/>
              <a:gd name="connsiteY69" fmla="*/ 3096070 h 5347085"/>
              <a:gd name="connsiteX70" fmla="*/ 156492 w 2425541"/>
              <a:gd name="connsiteY70" fmla="*/ 3043906 h 5347085"/>
              <a:gd name="connsiteX71" fmla="*/ 126932 w 2425541"/>
              <a:gd name="connsiteY71" fmla="*/ 2991742 h 5347085"/>
              <a:gd name="connsiteX72" fmla="*/ 95634 w 2425541"/>
              <a:gd name="connsiteY72" fmla="*/ 2939578 h 5347085"/>
              <a:gd name="connsiteX73" fmla="*/ 66074 w 2425541"/>
              <a:gd name="connsiteY73" fmla="*/ 2889153 h 5347085"/>
              <a:gd name="connsiteX74" fmla="*/ 39992 w 2425541"/>
              <a:gd name="connsiteY74" fmla="*/ 2835250 h 5347085"/>
              <a:gd name="connsiteX75" fmla="*/ 19127 w 2425541"/>
              <a:gd name="connsiteY75" fmla="*/ 2783086 h 5347085"/>
              <a:gd name="connsiteX76" fmla="*/ 5216 w 2425541"/>
              <a:gd name="connsiteY76" fmla="*/ 2729184 h 5347085"/>
              <a:gd name="connsiteX77" fmla="*/ 0 w 2425541"/>
              <a:gd name="connsiteY77" fmla="*/ 2673542 h 5347085"/>
              <a:gd name="connsiteX78" fmla="*/ 5216 w 2425541"/>
              <a:gd name="connsiteY78" fmla="*/ 2617901 h 5347085"/>
              <a:gd name="connsiteX79" fmla="*/ 19127 w 2425541"/>
              <a:gd name="connsiteY79" fmla="*/ 2563998 h 5347085"/>
              <a:gd name="connsiteX80" fmla="*/ 39992 w 2425541"/>
              <a:gd name="connsiteY80" fmla="*/ 2511834 h 5347085"/>
              <a:gd name="connsiteX81" fmla="*/ 66074 w 2425541"/>
              <a:gd name="connsiteY81" fmla="*/ 2457931 h 5347085"/>
              <a:gd name="connsiteX82" fmla="*/ 95634 w 2425541"/>
              <a:gd name="connsiteY82" fmla="*/ 2407506 h 5347085"/>
              <a:gd name="connsiteX83" fmla="*/ 126932 w 2425541"/>
              <a:gd name="connsiteY83" fmla="*/ 2355342 h 5347085"/>
              <a:gd name="connsiteX84" fmla="*/ 156492 w 2425541"/>
              <a:gd name="connsiteY84" fmla="*/ 2303178 h 5347085"/>
              <a:gd name="connsiteX85" fmla="*/ 182574 w 2425541"/>
              <a:gd name="connsiteY85" fmla="*/ 2251015 h 5347085"/>
              <a:gd name="connsiteX86" fmla="*/ 203439 w 2425541"/>
              <a:gd name="connsiteY86" fmla="*/ 2200589 h 5347085"/>
              <a:gd name="connsiteX87" fmla="*/ 217350 w 2425541"/>
              <a:gd name="connsiteY87" fmla="*/ 2146687 h 5347085"/>
              <a:gd name="connsiteX88" fmla="*/ 224305 w 2425541"/>
              <a:gd name="connsiteY88" fmla="*/ 2092784 h 5347085"/>
              <a:gd name="connsiteX89" fmla="*/ 224305 w 2425541"/>
              <a:gd name="connsiteY89" fmla="*/ 2035403 h 5347085"/>
              <a:gd name="connsiteX90" fmla="*/ 220827 w 2425541"/>
              <a:gd name="connsiteY90" fmla="*/ 1976284 h 5347085"/>
              <a:gd name="connsiteX91" fmla="*/ 213872 w 2425541"/>
              <a:gd name="connsiteY91" fmla="*/ 1917165 h 5347085"/>
              <a:gd name="connsiteX92" fmla="*/ 205178 w 2425541"/>
              <a:gd name="connsiteY92" fmla="*/ 1858046 h 5347085"/>
              <a:gd name="connsiteX93" fmla="*/ 198223 w 2425541"/>
              <a:gd name="connsiteY93" fmla="*/ 1798927 h 5347085"/>
              <a:gd name="connsiteX94" fmla="*/ 193007 w 2425541"/>
              <a:gd name="connsiteY94" fmla="*/ 1739808 h 5347085"/>
              <a:gd name="connsiteX95" fmla="*/ 194745 w 2425541"/>
              <a:gd name="connsiteY95" fmla="*/ 1684166 h 5347085"/>
              <a:gd name="connsiteX96" fmla="*/ 201701 w 2425541"/>
              <a:gd name="connsiteY96" fmla="*/ 1630263 h 5347085"/>
              <a:gd name="connsiteX97" fmla="*/ 217350 w 2425541"/>
              <a:gd name="connsiteY97" fmla="*/ 1578100 h 5347085"/>
              <a:gd name="connsiteX98" fmla="*/ 239954 w 2425541"/>
              <a:gd name="connsiteY98" fmla="*/ 1534630 h 5347085"/>
              <a:gd name="connsiteX99" fmla="*/ 269514 w 2425541"/>
              <a:gd name="connsiteY99" fmla="*/ 1492898 h 5347085"/>
              <a:gd name="connsiteX100" fmla="*/ 304290 w 2425541"/>
              <a:gd name="connsiteY100" fmla="*/ 1456384 h 5347085"/>
              <a:gd name="connsiteX101" fmla="*/ 344282 w 2425541"/>
              <a:gd name="connsiteY101" fmla="*/ 1419869 h 5347085"/>
              <a:gd name="connsiteX102" fmla="*/ 386013 w 2425541"/>
              <a:gd name="connsiteY102" fmla="*/ 1386832 h 5347085"/>
              <a:gd name="connsiteX103" fmla="*/ 429483 w 2425541"/>
              <a:gd name="connsiteY103" fmla="*/ 1353795 h 5347085"/>
              <a:gd name="connsiteX104" fmla="*/ 472953 w 2425541"/>
              <a:gd name="connsiteY104" fmla="*/ 1320757 h 5347085"/>
              <a:gd name="connsiteX105" fmla="*/ 516423 w 2425541"/>
              <a:gd name="connsiteY105" fmla="*/ 1287720 h 5347085"/>
              <a:gd name="connsiteX106" fmla="*/ 556416 w 2425541"/>
              <a:gd name="connsiteY106" fmla="*/ 1252944 h 5347085"/>
              <a:gd name="connsiteX107" fmla="*/ 591191 w 2425541"/>
              <a:gd name="connsiteY107" fmla="*/ 1212952 h 5347085"/>
              <a:gd name="connsiteX108" fmla="*/ 622490 w 2425541"/>
              <a:gd name="connsiteY108" fmla="*/ 1174698 h 5347085"/>
              <a:gd name="connsiteX109" fmla="*/ 646833 w 2425541"/>
              <a:gd name="connsiteY109" fmla="*/ 1131229 h 5347085"/>
              <a:gd name="connsiteX110" fmla="*/ 667699 w 2425541"/>
              <a:gd name="connsiteY110" fmla="*/ 1084281 h 5347085"/>
              <a:gd name="connsiteX111" fmla="*/ 685087 w 2425541"/>
              <a:gd name="connsiteY111" fmla="*/ 1033856 h 5347085"/>
              <a:gd name="connsiteX112" fmla="*/ 700736 w 2425541"/>
              <a:gd name="connsiteY112" fmla="*/ 981692 h 5347085"/>
              <a:gd name="connsiteX113" fmla="*/ 714646 w 2425541"/>
              <a:gd name="connsiteY113" fmla="*/ 929528 h 5347085"/>
              <a:gd name="connsiteX114" fmla="*/ 728556 w 2425541"/>
              <a:gd name="connsiteY114" fmla="*/ 875625 h 5347085"/>
              <a:gd name="connsiteX115" fmla="*/ 744206 w 2425541"/>
              <a:gd name="connsiteY115" fmla="*/ 825200 h 5347085"/>
              <a:gd name="connsiteX116" fmla="*/ 761594 w 2425541"/>
              <a:gd name="connsiteY116" fmla="*/ 774775 h 5347085"/>
              <a:gd name="connsiteX117" fmla="*/ 782459 w 2425541"/>
              <a:gd name="connsiteY117" fmla="*/ 727827 h 5347085"/>
              <a:gd name="connsiteX118" fmla="*/ 808541 w 2425541"/>
              <a:gd name="connsiteY118" fmla="*/ 686096 h 5347085"/>
              <a:gd name="connsiteX119" fmla="*/ 839840 w 2425541"/>
              <a:gd name="connsiteY119" fmla="*/ 647843 h 5347085"/>
              <a:gd name="connsiteX120" fmla="*/ 878093 w 2425541"/>
              <a:gd name="connsiteY120" fmla="*/ 616544 h 5347085"/>
              <a:gd name="connsiteX121" fmla="*/ 919824 w 2425541"/>
              <a:gd name="connsiteY121" fmla="*/ 590462 h 5347085"/>
              <a:gd name="connsiteX122" fmla="*/ 966772 w 2425541"/>
              <a:gd name="connsiteY122" fmla="*/ 569597 h 5347085"/>
              <a:gd name="connsiteX123" fmla="*/ 1017197 w 2425541"/>
              <a:gd name="connsiteY123" fmla="*/ 552209 h 5347085"/>
              <a:gd name="connsiteX124" fmla="*/ 1067622 w 2425541"/>
              <a:gd name="connsiteY124" fmla="*/ 536560 h 5347085"/>
              <a:gd name="connsiteX125" fmla="*/ 1121525 w 2425541"/>
              <a:gd name="connsiteY125" fmla="*/ 522649 h 5347085"/>
              <a:gd name="connsiteX126" fmla="*/ 1173689 w 2425541"/>
              <a:gd name="connsiteY126" fmla="*/ 508739 h 5347085"/>
              <a:gd name="connsiteX127" fmla="*/ 1225853 w 2425541"/>
              <a:gd name="connsiteY127" fmla="*/ 493090 h 5347085"/>
              <a:gd name="connsiteX128" fmla="*/ 1276278 w 2425541"/>
              <a:gd name="connsiteY128" fmla="*/ 475702 h 5347085"/>
              <a:gd name="connsiteX129" fmla="*/ 1323226 w 2425541"/>
              <a:gd name="connsiteY129" fmla="*/ 454836 h 5347085"/>
              <a:gd name="connsiteX130" fmla="*/ 1366696 w 2425541"/>
              <a:gd name="connsiteY130" fmla="*/ 430493 h 5347085"/>
              <a:gd name="connsiteX131" fmla="*/ 1404949 w 2425541"/>
              <a:gd name="connsiteY131" fmla="*/ 399195 h 5347085"/>
              <a:gd name="connsiteX132" fmla="*/ 1444942 w 2425541"/>
              <a:gd name="connsiteY132" fmla="*/ 364419 h 5347085"/>
              <a:gd name="connsiteX133" fmla="*/ 1479717 w 2425541"/>
              <a:gd name="connsiteY133" fmla="*/ 324426 h 5347085"/>
              <a:gd name="connsiteX134" fmla="*/ 1512755 w 2425541"/>
              <a:gd name="connsiteY134" fmla="*/ 282695 h 5347085"/>
              <a:gd name="connsiteX135" fmla="*/ 1545792 w 2425541"/>
              <a:gd name="connsiteY135" fmla="*/ 239225 h 5347085"/>
              <a:gd name="connsiteX136" fmla="*/ 1578829 w 2425541"/>
              <a:gd name="connsiteY136" fmla="*/ 195755 h 5347085"/>
              <a:gd name="connsiteX137" fmla="*/ 1611866 w 2425541"/>
              <a:gd name="connsiteY137" fmla="*/ 154024 h 5347085"/>
              <a:gd name="connsiteX138" fmla="*/ 1648381 w 2425541"/>
              <a:gd name="connsiteY138" fmla="*/ 114032 h 5347085"/>
              <a:gd name="connsiteX139" fmla="*/ 1684896 w 2425541"/>
              <a:gd name="connsiteY139" fmla="*/ 79256 h 5347085"/>
              <a:gd name="connsiteX140" fmla="*/ 1726627 w 2425541"/>
              <a:gd name="connsiteY140" fmla="*/ 49696 h 5347085"/>
              <a:gd name="connsiteX141" fmla="*/ 1770097 w 2425541"/>
              <a:gd name="connsiteY141" fmla="*/ 27092 h 5347085"/>
              <a:gd name="connsiteX142" fmla="*/ 1822261 w 2425541"/>
              <a:gd name="connsiteY142" fmla="*/ 11443 h 5347085"/>
              <a:gd name="connsiteX143" fmla="*/ 1876163 w 2425541"/>
              <a:gd name="connsiteY143" fmla="*/ 4487 h 5347085"/>
              <a:gd name="connsiteX144" fmla="*/ 1931805 w 2425541"/>
              <a:gd name="connsiteY144" fmla="*/ 2749 h 5347085"/>
              <a:gd name="connsiteX145" fmla="*/ 1990924 w 2425541"/>
              <a:gd name="connsiteY145" fmla="*/ 7965 h 5347085"/>
              <a:gd name="connsiteX146" fmla="*/ 2050043 w 2425541"/>
              <a:gd name="connsiteY146" fmla="*/ 14920 h 5347085"/>
              <a:gd name="connsiteX147" fmla="*/ 2109162 w 2425541"/>
              <a:gd name="connsiteY147" fmla="*/ 23614 h 5347085"/>
              <a:gd name="connsiteX148" fmla="*/ 2168282 w 2425541"/>
              <a:gd name="connsiteY148" fmla="*/ 30569 h 5347085"/>
              <a:gd name="connsiteX149" fmla="*/ 2227401 w 2425541"/>
              <a:gd name="connsiteY149" fmla="*/ 34047 h 5347085"/>
              <a:gd name="connsiteX150" fmla="*/ 2284781 w 2425541"/>
              <a:gd name="connsiteY150" fmla="*/ 34047 h 5347085"/>
              <a:gd name="connsiteX151" fmla="*/ 2338684 w 2425541"/>
              <a:gd name="connsiteY151" fmla="*/ 27092 h 5347085"/>
              <a:gd name="connsiteX152" fmla="*/ 2392586 w 2425541"/>
              <a:gd name="connsiteY152" fmla="*/ 13181 h 5347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Lst>
            <a:rect l="l" t="t" r="r" b="b"/>
            <a:pathLst>
              <a:path w="2425541" h="5347085">
                <a:moveTo>
                  <a:pt x="2425541" y="0"/>
                </a:moveTo>
                <a:lnTo>
                  <a:pt x="2425541" y="5347085"/>
                </a:lnTo>
                <a:lnTo>
                  <a:pt x="2392586" y="5333903"/>
                </a:lnTo>
                <a:lnTo>
                  <a:pt x="2338684" y="5319993"/>
                </a:lnTo>
                <a:lnTo>
                  <a:pt x="2284781" y="5313037"/>
                </a:lnTo>
                <a:lnTo>
                  <a:pt x="2227401" y="5313037"/>
                </a:lnTo>
                <a:lnTo>
                  <a:pt x="2168282" y="5316515"/>
                </a:lnTo>
                <a:lnTo>
                  <a:pt x="2109162" y="5323470"/>
                </a:lnTo>
                <a:lnTo>
                  <a:pt x="2050043" y="5332164"/>
                </a:lnTo>
                <a:lnTo>
                  <a:pt x="1990924" y="5339119"/>
                </a:lnTo>
                <a:lnTo>
                  <a:pt x="1931805" y="5344336"/>
                </a:lnTo>
                <a:lnTo>
                  <a:pt x="1876163" y="5342597"/>
                </a:lnTo>
                <a:lnTo>
                  <a:pt x="1822261" y="5335642"/>
                </a:lnTo>
                <a:lnTo>
                  <a:pt x="1770097" y="5319993"/>
                </a:lnTo>
                <a:lnTo>
                  <a:pt x="1726627" y="5297388"/>
                </a:lnTo>
                <a:lnTo>
                  <a:pt x="1684896" y="5267829"/>
                </a:lnTo>
                <a:lnTo>
                  <a:pt x="1648381" y="5233053"/>
                </a:lnTo>
                <a:lnTo>
                  <a:pt x="1611866" y="5193060"/>
                </a:lnTo>
                <a:lnTo>
                  <a:pt x="1578829" y="5151329"/>
                </a:lnTo>
                <a:lnTo>
                  <a:pt x="1545792" y="5107859"/>
                </a:lnTo>
                <a:lnTo>
                  <a:pt x="1512755" y="5064389"/>
                </a:lnTo>
                <a:lnTo>
                  <a:pt x="1479717" y="5022658"/>
                </a:lnTo>
                <a:lnTo>
                  <a:pt x="1444942" y="4982666"/>
                </a:lnTo>
                <a:lnTo>
                  <a:pt x="1404949" y="4947890"/>
                </a:lnTo>
                <a:lnTo>
                  <a:pt x="1366696" y="4916591"/>
                </a:lnTo>
                <a:lnTo>
                  <a:pt x="1323226" y="4892248"/>
                </a:lnTo>
                <a:lnTo>
                  <a:pt x="1276278" y="4871383"/>
                </a:lnTo>
                <a:lnTo>
                  <a:pt x="1225853" y="4853995"/>
                </a:lnTo>
                <a:lnTo>
                  <a:pt x="1173689" y="4838346"/>
                </a:lnTo>
                <a:lnTo>
                  <a:pt x="1121525" y="4824435"/>
                </a:lnTo>
                <a:lnTo>
                  <a:pt x="1067622" y="4810525"/>
                </a:lnTo>
                <a:lnTo>
                  <a:pt x="1017197" y="4794876"/>
                </a:lnTo>
                <a:lnTo>
                  <a:pt x="966772" y="4777488"/>
                </a:lnTo>
                <a:lnTo>
                  <a:pt x="919824" y="4756622"/>
                </a:lnTo>
                <a:lnTo>
                  <a:pt x="878093" y="4730540"/>
                </a:lnTo>
                <a:lnTo>
                  <a:pt x="839840" y="4699242"/>
                </a:lnTo>
                <a:lnTo>
                  <a:pt x="808541" y="4660988"/>
                </a:lnTo>
                <a:lnTo>
                  <a:pt x="782459" y="4619257"/>
                </a:lnTo>
                <a:lnTo>
                  <a:pt x="761594" y="4572309"/>
                </a:lnTo>
                <a:lnTo>
                  <a:pt x="744206" y="4521884"/>
                </a:lnTo>
                <a:lnTo>
                  <a:pt x="728556" y="4471459"/>
                </a:lnTo>
                <a:lnTo>
                  <a:pt x="714646" y="4417556"/>
                </a:lnTo>
                <a:lnTo>
                  <a:pt x="700736" y="4365393"/>
                </a:lnTo>
                <a:lnTo>
                  <a:pt x="685087" y="4313229"/>
                </a:lnTo>
                <a:lnTo>
                  <a:pt x="667699" y="4262803"/>
                </a:lnTo>
                <a:lnTo>
                  <a:pt x="646833" y="4215856"/>
                </a:lnTo>
                <a:lnTo>
                  <a:pt x="622490" y="4172386"/>
                </a:lnTo>
                <a:lnTo>
                  <a:pt x="591191" y="4134132"/>
                </a:lnTo>
                <a:lnTo>
                  <a:pt x="556416" y="4094140"/>
                </a:lnTo>
                <a:lnTo>
                  <a:pt x="516423" y="4059364"/>
                </a:lnTo>
                <a:lnTo>
                  <a:pt x="472953" y="4026327"/>
                </a:lnTo>
                <a:lnTo>
                  <a:pt x="429483" y="3993290"/>
                </a:lnTo>
                <a:lnTo>
                  <a:pt x="386013" y="3960253"/>
                </a:lnTo>
                <a:lnTo>
                  <a:pt x="344282" y="3927215"/>
                </a:lnTo>
                <a:lnTo>
                  <a:pt x="304290" y="3890701"/>
                </a:lnTo>
                <a:lnTo>
                  <a:pt x="269514" y="3854186"/>
                </a:lnTo>
                <a:lnTo>
                  <a:pt x="239954" y="3812455"/>
                </a:lnTo>
                <a:lnTo>
                  <a:pt x="217350" y="3768985"/>
                </a:lnTo>
                <a:lnTo>
                  <a:pt x="201701" y="3716821"/>
                </a:lnTo>
                <a:lnTo>
                  <a:pt x="194745" y="3662918"/>
                </a:lnTo>
                <a:lnTo>
                  <a:pt x="193007" y="3607277"/>
                </a:lnTo>
                <a:lnTo>
                  <a:pt x="198223" y="3548157"/>
                </a:lnTo>
                <a:lnTo>
                  <a:pt x="205178" y="3489038"/>
                </a:lnTo>
                <a:lnTo>
                  <a:pt x="213872" y="3429919"/>
                </a:lnTo>
                <a:lnTo>
                  <a:pt x="220827" y="3370800"/>
                </a:lnTo>
                <a:lnTo>
                  <a:pt x="224305" y="3311681"/>
                </a:lnTo>
                <a:lnTo>
                  <a:pt x="224305" y="3254301"/>
                </a:lnTo>
                <a:lnTo>
                  <a:pt x="217350" y="3200398"/>
                </a:lnTo>
                <a:lnTo>
                  <a:pt x="203439" y="3146495"/>
                </a:lnTo>
                <a:lnTo>
                  <a:pt x="182574" y="3096070"/>
                </a:lnTo>
                <a:lnTo>
                  <a:pt x="156492" y="3043906"/>
                </a:lnTo>
                <a:lnTo>
                  <a:pt x="126932" y="2991742"/>
                </a:lnTo>
                <a:lnTo>
                  <a:pt x="95634" y="2939578"/>
                </a:lnTo>
                <a:lnTo>
                  <a:pt x="66074" y="2889153"/>
                </a:lnTo>
                <a:lnTo>
                  <a:pt x="39992" y="2835250"/>
                </a:lnTo>
                <a:lnTo>
                  <a:pt x="19127" y="2783086"/>
                </a:lnTo>
                <a:lnTo>
                  <a:pt x="5216" y="2729184"/>
                </a:lnTo>
                <a:lnTo>
                  <a:pt x="0" y="2673542"/>
                </a:lnTo>
                <a:lnTo>
                  <a:pt x="5216" y="2617901"/>
                </a:lnTo>
                <a:lnTo>
                  <a:pt x="19127" y="2563998"/>
                </a:lnTo>
                <a:lnTo>
                  <a:pt x="39992" y="2511834"/>
                </a:lnTo>
                <a:lnTo>
                  <a:pt x="66074" y="2457931"/>
                </a:lnTo>
                <a:lnTo>
                  <a:pt x="95634" y="2407506"/>
                </a:lnTo>
                <a:lnTo>
                  <a:pt x="126932" y="2355342"/>
                </a:lnTo>
                <a:lnTo>
                  <a:pt x="156492" y="2303178"/>
                </a:lnTo>
                <a:lnTo>
                  <a:pt x="182574" y="2251015"/>
                </a:lnTo>
                <a:lnTo>
                  <a:pt x="203439" y="2200589"/>
                </a:lnTo>
                <a:lnTo>
                  <a:pt x="217350" y="2146687"/>
                </a:lnTo>
                <a:lnTo>
                  <a:pt x="224305" y="2092784"/>
                </a:lnTo>
                <a:lnTo>
                  <a:pt x="224305" y="2035403"/>
                </a:lnTo>
                <a:lnTo>
                  <a:pt x="220827" y="1976284"/>
                </a:lnTo>
                <a:lnTo>
                  <a:pt x="213872" y="1917165"/>
                </a:lnTo>
                <a:lnTo>
                  <a:pt x="205178" y="1858046"/>
                </a:lnTo>
                <a:lnTo>
                  <a:pt x="198223" y="1798927"/>
                </a:lnTo>
                <a:lnTo>
                  <a:pt x="193007" y="1739808"/>
                </a:lnTo>
                <a:lnTo>
                  <a:pt x="194745" y="1684166"/>
                </a:lnTo>
                <a:lnTo>
                  <a:pt x="201701" y="1630263"/>
                </a:lnTo>
                <a:lnTo>
                  <a:pt x="217350" y="1578100"/>
                </a:lnTo>
                <a:lnTo>
                  <a:pt x="239954" y="1534630"/>
                </a:lnTo>
                <a:lnTo>
                  <a:pt x="269514" y="1492898"/>
                </a:lnTo>
                <a:lnTo>
                  <a:pt x="304290" y="1456384"/>
                </a:lnTo>
                <a:lnTo>
                  <a:pt x="344282" y="1419869"/>
                </a:lnTo>
                <a:lnTo>
                  <a:pt x="386013" y="1386832"/>
                </a:lnTo>
                <a:lnTo>
                  <a:pt x="429483" y="1353795"/>
                </a:lnTo>
                <a:lnTo>
                  <a:pt x="472953" y="1320757"/>
                </a:lnTo>
                <a:lnTo>
                  <a:pt x="516423" y="1287720"/>
                </a:lnTo>
                <a:lnTo>
                  <a:pt x="556416" y="1252944"/>
                </a:lnTo>
                <a:lnTo>
                  <a:pt x="591191" y="1212952"/>
                </a:lnTo>
                <a:lnTo>
                  <a:pt x="622490" y="1174698"/>
                </a:lnTo>
                <a:lnTo>
                  <a:pt x="646833" y="1131229"/>
                </a:lnTo>
                <a:lnTo>
                  <a:pt x="667699" y="1084281"/>
                </a:lnTo>
                <a:lnTo>
                  <a:pt x="685087" y="1033856"/>
                </a:lnTo>
                <a:lnTo>
                  <a:pt x="700736" y="981692"/>
                </a:lnTo>
                <a:lnTo>
                  <a:pt x="714646" y="929528"/>
                </a:lnTo>
                <a:lnTo>
                  <a:pt x="728556" y="875625"/>
                </a:lnTo>
                <a:lnTo>
                  <a:pt x="744206" y="825200"/>
                </a:lnTo>
                <a:lnTo>
                  <a:pt x="761594" y="774775"/>
                </a:lnTo>
                <a:lnTo>
                  <a:pt x="782459" y="727827"/>
                </a:lnTo>
                <a:lnTo>
                  <a:pt x="808541" y="686096"/>
                </a:lnTo>
                <a:lnTo>
                  <a:pt x="839840" y="647843"/>
                </a:lnTo>
                <a:lnTo>
                  <a:pt x="878093" y="616544"/>
                </a:lnTo>
                <a:lnTo>
                  <a:pt x="919824" y="590462"/>
                </a:lnTo>
                <a:lnTo>
                  <a:pt x="966772" y="569597"/>
                </a:lnTo>
                <a:lnTo>
                  <a:pt x="1017197" y="552209"/>
                </a:lnTo>
                <a:lnTo>
                  <a:pt x="1067622" y="536560"/>
                </a:lnTo>
                <a:lnTo>
                  <a:pt x="1121525" y="522649"/>
                </a:lnTo>
                <a:lnTo>
                  <a:pt x="1173689" y="508739"/>
                </a:lnTo>
                <a:lnTo>
                  <a:pt x="1225853" y="493090"/>
                </a:lnTo>
                <a:lnTo>
                  <a:pt x="1276278" y="475702"/>
                </a:lnTo>
                <a:lnTo>
                  <a:pt x="1323226" y="454836"/>
                </a:lnTo>
                <a:lnTo>
                  <a:pt x="1366696" y="430493"/>
                </a:lnTo>
                <a:lnTo>
                  <a:pt x="1404949" y="399195"/>
                </a:lnTo>
                <a:lnTo>
                  <a:pt x="1444942" y="364419"/>
                </a:lnTo>
                <a:lnTo>
                  <a:pt x="1479717" y="324426"/>
                </a:lnTo>
                <a:lnTo>
                  <a:pt x="1512755" y="282695"/>
                </a:lnTo>
                <a:lnTo>
                  <a:pt x="1545792" y="239225"/>
                </a:lnTo>
                <a:lnTo>
                  <a:pt x="1578829" y="195755"/>
                </a:lnTo>
                <a:lnTo>
                  <a:pt x="1611866" y="154024"/>
                </a:lnTo>
                <a:lnTo>
                  <a:pt x="1648381" y="114032"/>
                </a:lnTo>
                <a:lnTo>
                  <a:pt x="1684896" y="79256"/>
                </a:lnTo>
                <a:lnTo>
                  <a:pt x="1726627" y="49696"/>
                </a:lnTo>
                <a:lnTo>
                  <a:pt x="1770097" y="27092"/>
                </a:lnTo>
                <a:lnTo>
                  <a:pt x="1822261" y="11443"/>
                </a:lnTo>
                <a:lnTo>
                  <a:pt x="1876163" y="4487"/>
                </a:lnTo>
                <a:lnTo>
                  <a:pt x="1931805" y="2749"/>
                </a:lnTo>
                <a:lnTo>
                  <a:pt x="1990924" y="7965"/>
                </a:lnTo>
                <a:lnTo>
                  <a:pt x="2050043" y="14920"/>
                </a:lnTo>
                <a:lnTo>
                  <a:pt x="2109162" y="23614"/>
                </a:lnTo>
                <a:lnTo>
                  <a:pt x="2168282" y="30569"/>
                </a:lnTo>
                <a:lnTo>
                  <a:pt x="2227401" y="34047"/>
                </a:lnTo>
                <a:lnTo>
                  <a:pt x="2284781" y="34047"/>
                </a:lnTo>
                <a:lnTo>
                  <a:pt x="2338684" y="27092"/>
                </a:lnTo>
                <a:lnTo>
                  <a:pt x="2392586" y="13181"/>
                </a:lnTo>
                <a:close/>
              </a:path>
            </a:pathLst>
          </a:custGeom>
          <a:solidFill>
            <a:schemeClr val="bg1">
              <a:alpha val="40000"/>
            </a:schemeClr>
          </a:solidFill>
          <a:ln w="0">
            <a:noFill/>
            <a:prstDash val="solid"/>
            <a:round/>
            <a:headEnd/>
            <a:tailEnd/>
          </a:ln>
        </p:spPr>
      </p:sp>
      <p:sp>
        <p:nvSpPr>
          <p:cNvPr id="14" name="Freeform: Shape 13">
            <a:extLst>
              <a:ext uri="{FF2B5EF4-FFF2-40B4-BE49-F238E27FC236}">
                <a16:creationId xmlns:a16="http://schemas.microsoft.com/office/drawing/2014/main" id="{32C3FE3A-8087-4BDC-BF2B-462E8D8F6F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766456" y="591688"/>
            <a:ext cx="2425541" cy="5347085"/>
          </a:xfrm>
          <a:custGeom>
            <a:avLst/>
            <a:gdLst>
              <a:gd name="connsiteX0" fmla="*/ 2425541 w 2425541"/>
              <a:gd name="connsiteY0" fmla="*/ 0 h 5347085"/>
              <a:gd name="connsiteX1" fmla="*/ 2425541 w 2425541"/>
              <a:gd name="connsiteY1" fmla="*/ 5347085 h 5347085"/>
              <a:gd name="connsiteX2" fmla="*/ 2392586 w 2425541"/>
              <a:gd name="connsiteY2" fmla="*/ 5333903 h 5347085"/>
              <a:gd name="connsiteX3" fmla="*/ 2338684 w 2425541"/>
              <a:gd name="connsiteY3" fmla="*/ 5319993 h 5347085"/>
              <a:gd name="connsiteX4" fmla="*/ 2284781 w 2425541"/>
              <a:gd name="connsiteY4" fmla="*/ 5313037 h 5347085"/>
              <a:gd name="connsiteX5" fmla="*/ 2227401 w 2425541"/>
              <a:gd name="connsiteY5" fmla="*/ 5313037 h 5347085"/>
              <a:gd name="connsiteX6" fmla="*/ 2168282 w 2425541"/>
              <a:gd name="connsiteY6" fmla="*/ 5316515 h 5347085"/>
              <a:gd name="connsiteX7" fmla="*/ 2109162 w 2425541"/>
              <a:gd name="connsiteY7" fmla="*/ 5323470 h 5347085"/>
              <a:gd name="connsiteX8" fmla="*/ 2050043 w 2425541"/>
              <a:gd name="connsiteY8" fmla="*/ 5332164 h 5347085"/>
              <a:gd name="connsiteX9" fmla="*/ 1990924 w 2425541"/>
              <a:gd name="connsiteY9" fmla="*/ 5339119 h 5347085"/>
              <a:gd name="connsiteX10" fmla="*/ 1931805 w 2425541"/>
              <a:gd name="connsiteY10" fmla="*/ 5344336 h 5347085"/>
              <a:gd name="connsiteX11" fmla="*/ 1876163 w 2425541"/>
              <a:gd name="connsiteY11" fmla="*/ 5342597 h 5347085"/>
              <a:gd name="connsiteX12" fmla="*/ 1822261 w 2425541"/>
              <a:gd name="connsiteY12" fmla="*/ 5335642 h 5347085"/>
              <a:gd name="connsiteX13" fmla="*/ 1770097 w 2425541"/>
              <a:gd name="connsiteY13" fmla="*/ 5319993 h 5347085"/>
              <a:gd name="connsiteX14" fmla="*/ 1726627 w 2425541"/>
              <a:gd name="connsiteY14" fmla="*/ 5297388 h 5347085"/>
              <a:gd name="connsiteX15" fmla="*/ 1684896 w 2425541"/>
              <a:gd name="connsiteY15" fmla="*/ 5267829 h 5347085"/>
              <a:gd name="connsiteX16" fmla="*/ 1648381 w 2425541"/>
              <a:gd name="connsiteY16" fmla="*/ 5233053 h 5347085"/>
              <a:gd name="connsiteX17" fmla="*/ 1611866 w 2425541"/>
              <a:gd name="connsiteY17" fmla="*/ 5193060 h 5347085"/>
              <a:gd name="connsiteX18" fmla="*/ 1578829 w 2425541"/>
              <a:gd name="connsiteY18" fmla="*/ 5151329 h 5347085"/>
              <a:gd name="connsiteX19" fmla="*/ 1545792 w 2425541"/>
              <a:gd name="connsiteY19" fmla="*/ 5107859 h 5347085"/>
              <a:gd name="connsiteX20" fmla="*/ 1512755 w 2425541"/>
              <a:gd name="connsiteY20" fmla="*/ 5064389 h 5347085"/>
              <a:gd name="connsiteX21" fmla="*/ 1479717 w 2425541"/>
              <a:gd name="connsiteY21" fmla="*/ 5022658 h 5347085"/>
              <a:gd name="connsiteX22" fmla="*/ 1444942 w 2425541"/>
              <a:gd name="connsiteY22" fmla="*/ 4982666 h 5347085"/>
              <a:gd name="connsiteX23" fmla="*/ 1404949 w 2425541"/>
              <a:gd name="connsiteY23" fmla="*/ 4947890 h 5347085"/>
              <a:gd name="connsiteX24" fmla="*/ 1366696 w 2425541"/>
              <a:gd name="connsiteY24" fmla="*/ 4916591 h 5347085"/>
              <a:gd name="connsiteX25" fmla="*/ 1323226 w 2425541"/>
              <a:gd name="connsiteY25" fmla="*/ 4892248 h 5347085"/>
              <a:gd name="connsiteX26" fmla="*/ 1276278 w 2425541"/>
              <a:gd name="connsiteY26" fmla="*/ 4871383 h 5347085"/>
              <a:gd name="connsiteX27" fmla="*/ 1225853 w 2425541"/>
              <a:gd name="connsiteY27" fmla="*/ 4853995 h 5347085"/>
              <a:gd name="connsiteX28" fmla="*/ 1173689 w 2425541"/>
              <a:gd name="connsiteY28" fmla="*/ 4838346 h 5347085"/>
              <a:gd name="connsiteX29" fmla="*/ 1121525 w 2425541"/>
              <a:gd name="connsiteY29" fmla="*/ 4824435 h 5347085"/>
              <a:gd name="connsiteX30" fmla="*/ 1067622 w 2425541"/>
              <a:gd name="connsiteY30" fmla="*/ 4810525 h 5347085"/>
              <a:gd name="connsiteX31" fmla="*/ 1017197 w 2425541"/>
              <a:gd name="connsiteY31" fmla="*/ 4794876 h 5347085"/>
              <a:gd name="connsiteX32" fmla="*/ 966772 w 2425541"/>
              <a:gd name="connsiteY32" fmla="*/ 4777488 h 5347085"/>
              <a:gd name="connsiteX33" fmla="*/ 919824 w 2425541"/>
              <a:gd name="connsiteY33" fmla="*/ 4756622 h 5347085"/>
              <a:gd name="connsiteX34" fmla="*/ 878093 w 2425541"/>
              <a:gd name="connsiteY34" fmla="*/ 4730540 h 5347085"/>
              <a:gd name="connsiteX35" fmla="*/ 839840 w 2425541"/>
              <a:gd name="connsiteY35" fmla="*/ 4699242 h 5347085"/>
              <a:gd name="connsiteX36" fmla="*/ 808541 w 2425541"/>
              <a:gd name="connsiteY36" fmla="*/ 4660988 h 5347085"/>
              <a:gd name="connsiteX37" fmla="*/ 782459 w 2425541"/>
              <a:gd name="connsiteY37" fmla="*/ 4619257 h 5347085"/>
              <a:gd name="connsiteX38" fmla="*/ 761594 w 2425541"/>
              <a:gd name="connsiteY38" fmla="*/ 4572309 h 5347085"/>
              <a:gd name="connsiteX39" fmla="*/ 744206 w 2425541"/>
              <a:gd name="connsiteY39" fmla="*/ 4521884 h 5347085"/>
              <a:gd name="connsiteX40" fmla="*/ 728556 w 2425541"/>
              <a:gd name="connsiteY40" fmla="*/ 4471459 h 5347085"/>
              <a:gd name="connsiteX41" fmla="*/ 714646 w 2425541"/>
              <a:gd name="connsiteY41" fmla="*/ 4417556 h 5347085"/>
              <a:gd name="connsiteX42" fmla="*/ 700736 w 2425541"/>
              <a:gd name="connsiteY42" fmla="*/ 4365393 h 5347085"/>
              <a:gd name="connsiteX43" fmla="*/ 685087 w 2425541"/>
              <a:gd name="connsiteY43" fmla="*/ 4313229 h 5347085"/>
              <a:gd name="connsiteX44" fmla="*/ 667699 w 2425541"/>
              <a:gd name="connsiteY44" fmla="*/ 4262803 h 5347085"/>
              <a:gd name="connsiteX45" fmla="*/ 646833 w 2425541"/>
              <a:gd name="connsiteY45" fmla="*/ 4215856 h 5347085"/>
              <a:gd name="connsiteX46" fmla="*/ 622490 w 2425541"/>
              <a:gd name="connsiteY46" fmla="*/ 4172386 h 5347085"/>
              <a:gd name="connsiteX47" fmla="*/ 591191 w 2425541"/>
              <a:gd name="connsiteY47" fmla="*/ 4134132 h 5347085"/>
              <a:gd name="connsiteX48" fmla="*/ 556416 w 2425541"/>
              <a:gd name="connsiteY48" fmla="*/ 4094140 h 5347085"/>
              <a:gd name="connsiteX49" fmla="*/ 516423 w 2425541"/>
              <a:gd name="connsiteY49" fmla="*/ 4059364 h 5347085"/>
              <a:gd name="connsiteX50" fmla="*/ 472953 w 2425541"/>
              <a:gd name="connsiteY50" fmla="*/ 4026327 h 5347085"/>
              <a:gd name="connsiteX51" fmla="*/ 429483 w 2425541"/>
              <a:gd name="connsiteY51" fmla="*/ 3993290 h 5347085"/>
              <a:gd name="connsiteX52" fmla="*/ 386013 w 2425541"/>
              <a:gd name="connsiteY52" fmla="*/ 3960253 h 5347085"/>
              <a:gd name="connsiteX53" fmla="*/ 344282 w 2425541"/>
              <a:gd name="connsiteY53" fmla="*/ 3927215 h 5347085"/>
              <a:gd name="connsiteX54" fmla="*/ 304290 w 2425541"/>
              <a:gd name="connsiteY54" fmla="*/ 3890701 h 5347085"/>
              <a:gd name="connsiteX55" fmla="*/ 269514 w 2425541"/>
              <a:gd name="connsiteY55" fmla="*/ 3854186 h 5347085"/>
              <a:gd name="connsiteX56" fmla="*/ 239954 w 2425541"/>
              <a:gd name="connsiteY56" fmla="*/ 3812455 h 5347085"/>
              <a:gd name="connsiteX57" fmla="*/ 217350 w 2425541"/>
              <a:gd name="connsiteY57" fmla="*/ 3768985 h 5347085"/>
              <a:gd name="connsiteX58" fmla="*/ 201701 w 2425541"/>
              <a:gd name="connsiteY58" fmla="*/ 3716821 h 5347085"/>
              <a:gd name="connsiteX59" fmla="*/ 194745 w 2425541"/>
              <a:gd name="connsiteY59" fmla="*/ 3662918 h 5347085"/>
              <a:gd name="connsiteX60" fmla="*/ 193007 w 2425541"/>
              <a:gd name="connsiteY60" fmla="*/ 3607277 h 5347085"/>
              <a:gd name="connsiteX61" fmla="*/ 198223 w 2425541"/>
              <a:gd name="connsiteY61" fmla="*/ 3548157 h 5347085"/>
              <a:gd name="connsiteX62" fmla="*/ 205178 w 2425541"/>
              <a:gd name="connsiteY62" fmla="*/ 3489038 h 5347085"/>
              <a:gd name="connsiteX63" fmla="*/ 213872 w 2425541"/>
              <a:gd name="connsiteY63" fmla="*/ 3429919 h 5347085"/>
              <a:gd name="connsiteX64" fmla="*/ 220827 w 2425541"/>
              <a:gd name="connsiteY64" fmla="*/ 3370800 h 5347085"/>
              <a:gd name="connsiteX65" fmla="*/ 224305 w 2425541"/>
              <a:gd name="connsiteY65" fmla="*/ 3311681 h 5347085"/>
              <a:gd name="connsiteX66" fmla="*/ 224305 w 2425541"/>
              <a:gd name="connsiteY66" fmla="*/ 3254301 h 5347085"/>
              <a:gd name="connsiteX67" fmla="*/ 217350 w 2425541"/>
              <a:gd name="connsiteY67" fmla="*/ 3200398 h 5347085"/>
              <a:gd name="connsiteX68" fmla="*/ 203439 w 2425541"/>
              <a:gd name="connsiteY68" fmla="*/ 3146495 h 5347085"/>
              <a:gd name="connsiteX69" fmla="*/ 182574 w 2425541"/>
              <a:gd name="connsiteY69" fmla="*/ 3096070 h 5347085"/>
              <a:gd name="connsiteX70" fmla="*/ 156492 w 2425541"/>
              <a:gd name="connsiteY70" fmla="*/ 3043906 h 5347085"/>
              <a:gd name="connsiteX71" fmla="*/ 126932 w 2425541"/>
              <a:gd name="connsiteY71" fmla="*/ 2991742 h 5347085"/>
              <a:gd name="connsiteX72" fmla="*/ 95634 w 2425541"/>
              <a:gd name="connsiteY72" fmla="*/ 2939578 h 5347085"/>
              <a:gd name="connsiteX73" fmla="*/ 66074 w 2425541"/>
              <a:gd name="connsiteY73" fmla="*/ 2889153 h 5347085"/>
              <a:gd name="connsiteX74" fmla="*/ 39992 w 2425541"/>
              <a:gd name="connsiteY74" fmla="*/ 2835250 h 5347085"/>
              <a:gd name="connsiteX75" fmla="*/ 19127 w 2425541"/>
              <a:gd name="connsiteY75" fmla="*/ 2783086 h 5347085"/>
              <a:gd name="connsiteX76" fmla="*/ 5216 w 2425541"/>
              <a:gd name="connsiteY76" fmla="*/ 2729184 h 5347085"/>
              <a:gd name="connsiteX77" fmla="*/ 0 w 2425541"/>
              <a:gd name="connsiteY77" fmla="*/ 2673542 h 5347085"/>
              <a:gd name="connsiteX78" fmla="*/ 5216 w 2425541"/>
              <a:gd name="connsiteY78" fmla="*/ 2617901 h 5347085"/>
              <a:gd name="connsiteX79" fmla="*/ 19127 w 2425541"/>
              <a:gd name="connsiteY79" fmla="*/ 2563998 h 5347085"/>
              <a:gd name="connsiteX80" fmla="*/ 39992 w 2425541"/>
              <a:gd name="connsiteY80" fmla="*/ 2511834 h 5347085"/>
              <a:gd name="connsiteX81" fmla="*/ 66074 w 2425541"/>
              <a:gd name="connsiteY81" fmla="*/ 2457931 h 5347085"/>
              <a:gd name="connsiteX82" fmla="*/ 95634 w 2425541"/>
              <a:gd name="connsiteY82" fmla="*/ 2407506 h 5347085"/>
              <a:gd name="connsiteX83" fmla="*/ 126932 w 2425541"/>
              <a:gd name="connsiteY83" fmla="*/ 2355342 h 5347085"/>
              <a:gd name="connsiteX84" fmla="*/ 156492 w 2425541"/>
              <a:gd name="connsiteY84" fmla="*/ 2303178 h 5347085"/>
              <a:gd name="connsiteX85" fmla="*/ 182574 w 2425541"/>
              <a:gd name="connsiteY85" fmla="*/ 2251015 h 5347085"/>
              <a:gd name="connsiteX86" fmla="*/ 203439 w 2425541"/>
              <a:gd name="connsiteY86" fmla="*/ 2200589 h 5347085"/>
              <a:gd name="connsiteX87" fmla="*/ 217350 w 2425541"/>
              <a:gd name="connsiteY87" fmla="*/ 2146687 h 5347085"/>
              <a:gd name="connsiteX88" fmla="*/ 224305 w 2425541"/>
              <a:gd name="connsiteY88" fmla="*/ 2092784 h 5347085"/>
              <a:gd name="connsiteX89" fmla="*/ 224305 w 2425541"/>
              <a:gd name="connsiteY89" fmla="*/ 2035403 h 5347085"/>
              <a:gd name="connsiteX90" fmla="*/ 220827 w 2425541"/>
              <a:gd name="connsiteY90" fmla="*/ 1976284 h 5347085"/>
              <a:gd name="connsiteX91" fmla="*/ 213872 w 2425541"/>
              <a:gd name="connsiteY91" fmla="*/ 1917165 h 5347085"/>
              <a:gd name="connsiteX92" fmla="*/ 205178 w 2425541"/>
              <a:gd name="connsiteY92" fmla="*/ 1858046 h 5347085"/>
              <a:gd name="connsiteX93" fmla="*/ 198223 w 2425541"/>
              <a:gd name="connsiteY93" fmla="*/ 1798927 h 5347085"/>
              <a:gd name="connsiteX94" fmla="*/ 193007 w 2425541"/>
              <a:gd name="connsiteY94" fmla="*/ 1739808 h 5347085"/>
              <a:gd name="connsiteX95" fmla="*/ 194745 w 2425541"/>
              <a:gd name="connsiteY95" fmla="*/ 1684166 h 5347085"/>
              <a:gd name="connsiteX96" fmla="*/ 201701 w 2425541"/>
              <a:gd name="connsiteY96" fmla="*/ 1630263 h 5347085"/>
              <a:gd name="connsiteX97" fmla="*/ 217350 w 2425541"/>
              <a:gd name="connsiteY97" fmla="*/ 1578100 h 5347085"/>
              <a:gd name="connsiteX98" fmla="*/ 239954 w 2425541"/>
              <a:gd name="connsiteY98" fmla="*/ 1534630 h 5347085"/>
              <a:gd name="connsiteX99" fmla="*/ 269514 w 2425541"/>
              <a:gd name="connsiteY99" fmla="*/ 1492898 h 5347085"/>
              <a:gd name="connsiteX100" fmla="*/ 304290 w 2425541"/>
              <a:gd name="connsiteY100" fmla="*/ 1456384 h 5347085"/>
              <a:gd name="connsiteX101" fmla="*/ 344282 w 2425541"/>
              <a:gd name="connsiteY101" fmla="*/ 1419869 h 5347085"/>
              <a:gd name="connsiteX102" fmla="*/ 386013 w 2425541"/>
              <a:gd name="connsiteY102" fmla="*/ 1386832 h 5347085"/>
              <a:gd name="connsiteX103" fmla="*/ 429483 w 2425541"/>
              <a:gd name="connsiteY103" fmla="*/ 1353795 h 5347085"/>
              <a:gd name="connsiteX104" fmla="*/ 472953 w 2425541"/>
              <a:gd name="connsiteY104" fmla="*/ 1320757 h 5347085"/>
              <a:gd name="connsiteX105" fmla="*/ 516423 w 2425541"/>
              <a:gd name="connsiteY105" fmla="*/ 1287720 h 5347085"/>
              <a:gd name="connsiteX106" fmla="*/ 556416 w 2425541"/>
              <a:gd name="connsiteY106" fmla="*/ 1252944 h 5347085"/>
              <a:gd name="connsiteX107" fmla="*/ 591191 w 2425541"/>
              <a:gd name="connsiteY107" fmla="*/ 1212952 h 5347085"/>
              <a:gd name="connsiteX108" fmla="*/ 622490 w 2425541"/>
              <a:gd name="connsiteY108" fmla="*/ 1174698 h 5347085"/>
              <a:gd name="connsiteX109" fmla="*/ 646833 w 2425541"/>
              <a:gd name="connsiteY109" fmla="*/ 1131229 h 5347085"/>
              <a:gd name="connsiteX110" fmla="*/ 667699 w 2425541"/>
              <a:gd name="connsiteY110" fmla="*/ 1084281 h 5347085"/>
              <a:gd name="connsiteX111" fmla="*/ 685087 w 2425541"/>
              <a:gd name="connsiteY111" fmla="*/ 1033856 h 5347085"/>
              <a:gd name="connsiteX112" fmla="*/ 700736 w 2425541"/>
              <a:gd name="connsiteY112" fmla="*/ 981692 h 5347085"/>
              <a:gd name="connsiteX113" fmla="*/ 714646 w 2425541"/>
              <a:gd name="connsiteY113" fmla="*/ 929528 h 5347085"/>
              <a:gd name="connsiteX114" fmla="*/ 728556 w 2425541"/>
              <a:gd name="connsiteY114" fmla="*/ 875625 h 5347085"/>
              <a:gd name="connsiteX115" fmla="*/ 744206 w 2425541"/>
              <a:gd name="connsiteY115" fmla="*/ 825200 h 5347085"/>
              <a:gd name="connsiteX116" fmla="*/ 761594 w 2425541"/>
              <a:gd name="connsiteY116" fmla="*/ 774775 h 5347085"/>
              <a:gd name="connsiteX117" fmla="*/ 782459 w 2425541"/>
              <a:gd name="connsiteY117" fmla="*/ 727827 h 5347085"/>
              <a:gd name="connsiteX118" fmla="*/ 808541 w 2425541"/>
              <a:gd name="connsiteY118" fmla="*/ 686096 h 5347085"/>
              <a:gd name="connsiteX119" fmla="*/ 839840 w 2425541"/>
              <a:gd name="connsiteY119" fmla="*/ 647843 h 5347085"/>
              <a:gd name="connsiteX120" fmla="*/ 878093 w 2425541"/>
              <a:gd name="connsiteY120" fmla="*/ 616544 h 5347085"/>
              <a:gd name="connsiteX121" fmla="*/ 919824 w 2425541"/>
              <a:gd name="connsiteY121" fmla="*/ 590462 h 5347085"/>
              <a:gd name="connsiteX122" fmla="*/ 966772 w 2425541"/>
              <a:gd name="connsiteY122" fmla="*/ 569597 h 5347085"/>
              <a:gd name="connsiteX123" fmla="*/ 1017197 w 2425541"/>
              <a:gd name="connsiteY123" fmla="*/ 552209 h 5347085"/>
              <a:gd name="connsiteX124" fmla="*/ 1067622 w 2425541"/>
              <a:gd name="connsiteY124" fmla="*/ 536560 h 5347085"/>
              <a:gd name="connsiteX125" fmla="*/ 1121525 w 2425541"/>
              <a:gd name="connsiteY125" fmla="*/ 522649 h 5347085"/>
              <a:gd name="connsiteX126" fmla="*/ 1173689 w 2425541"/>
              <a:gd name="connsiteY126" fmla="*/ 508739 h 5347085"/>
              <a:gd name="connsiteX127" fmla="*/ 1225853 w 2425541"/>
              <a:gd name="connsiteY127" fmla="*/ 493090 h 5347085"/>
              <a:gd name="connsiteX128" fmla="*/ 1276278 w 2425541"/>
              <a:gd name="connsiteY128" fmla="*/ 475702 h 5347085"/>
              <a:gd name="connsiteX129" fmla="*/ 1323226 w 2425541"/>
              <a:gd name="connsiteY129" fmla="*/ 454836 h 5347085"/>
              <a:gd name="connsiteX130" fmla="*/ 1366696 w 2425541"/>
              <a:gd name="connsiteY130" fmla="*/ 430493 h 5347085"/>
              <a:gd name="connsiteX131" fmla="*/ 1404949 w 2425541"/>
              <a:gd name="connsiteY131" fmla="*/ 399195 h 5347085"/>
              <a:gd name="connsiteX132" fmla="*/ 1444942 w 2425541"/>
              <a:gd name="connsiteY132" fmla="*/ 364419 h 5347085"/>
              <a:gd name="connsiteX133" fmla="*/ 1479717 w 2425541"/>
              <a:gd name="connsiteY133" fmla="*/ 324426 h 5347085"/>
              <a:gd name="connsiteX134" fmla="*/ 1512755 w 2425541"/>
              <a:gd name="connsiteY134" fmla="*/ 282695 h 5347085"/>
              <a:gd name="connsiteX135" fmla="*/ 1545792 w 2425541"/>
              <a:gd name="connsiteY135" fmla="*/ 239225 h 5347085"/>
              <a:gd name="connsiteX136" fmla="*/ 1578829 w 2425541"/>
              <a:gd name="connsiteY136" fmla="*/ 195755 h 5347085"/>
              <a:gd name="connsiteX137" fmla="*/ 1611866 w 2425541"/>
              <a:gd name="connsiteY137" fmla="*/ 154024 h 5347085"/>
              <a:gd name="connsiteX138" fmla="*/ 1648381 w 2425541"/>
              <a:gd name="connsiteY138" fmla="*/ 114032 h 5347085"/>
              <a:gd name="connsiteX139" fmla="*/ 1684896 w 2425541"/>
              <a:gd name="connsiteY139" fmla="*/ 79256 h 5347085"/>
              <a:gd name="connsiteX140" fmla="*/ 1726627 w 2425541"/>
              <a:gd name="connsiteY140" fmla="*/ 49696 h 5347085"/>
              <a:gd name="connsiteX141" fmla="*/ 1770097 w 2425541"/>
              <a:gd name="connsiteY141" fmla="*/ 27092 h 5347085"/>
              <a:gd name="connsiteX142" fmla="*/ 1822261 w 2425541"/>
              <a:gd name="connsiteY142" fmla="*/ 11443 h 5347085"/>
              <a:gd name="connsiteX143" fmla="*/ 1876163 w 2425541"/>
              <a:gd name="connsiteY143" fmla="*/ 4487 h 5347085"/>
              <a:gd name="connsiteX144" fmla="*/ 1931805 w 2425541"/>
              <a:gd name="connsiteY144" fmla="*/ 2749 h 5347085"/>
              <a:gd name="connsiteX145" fmla="*/ 1990924 w 2425541"/>
              <a:gd name="connsiteY145" fmla="*/ 7965 h 5347085"/>
              <a:gd name="connsiteX146" fmla="*/ 2050043 w 2425541"/>
              <a:gd name="connsiteY146" fmla="*/ 14920 h 5347085"/>
              <a:gd name="connsiteX147" fmla="*/ 2109162 w 2425541"/>
              <a:gd name="connsiteY147" fmla="*/ 23614 h 5347085"/>
              <a:gd name="connsiteX148" fmla="*/ 2168282 w 2425541"/>
              <a:gd name="connsiteY148" fmla="*/ 30569 h 5347085"/>
              <a:gd name="connsiteX149" fmla="*/ 2227401 w 2425541"/>
              <a:gd name="connsiteY149" fmla="*/ 34047 h 5347085"/>
              <a:gd name="connsiteX150" fmla="*/ 2284781 w 2425541"/>
              <a:gd name="connsiteY150" fmla="*/ 34047 h 5347085"/>
              <a:gd name="connsiteX151" fmla="*/ 2338684 w 2425541"/>
              <a:gd name="connsiteY151" fmla="*/ 27092 h 5347085"/>
              <a:gd name="connsiteX152" fmla="*/ 2392586 w 2425541"/>
              <a:gd name="connsiteY152" fmla="*/ 13181 h 5347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Lst>
            <a:rect l="l" t="t" r="r" b="b"/>
            <a:pathLst>
              <a:path w="2425541" h="5347085">
                <a:moveTo>
                  <a:pt x="2425541" y="0"/>
                </a:moveTo>
                <a:lnTo>
                  <a:pt x="2425541" y="5347085"/>
                </a:lnTo>
                <a:lnTo>
                  <a:pt x="2392586" y="5333903"/>
                </a:lnTo>
                <a:lnTo>
                  <a:pt x="2338684" y="5319993"/>
                </a:lnTo>
                <a:lnTo>
                  <a:pt x="2284781" y="5313037"/>
                </a:lnTo>
                <a:lnTo>
                  <a:pt x="2227401" y="5313037"/>
                </a:lnTo>
                <a:lnTo>
                  <a:pt x="2168282" y="5316515"/>
                </a:lnTo>
                <a:lnTo>
                  <a:pt x="2109162" y="5323470"/>
                </a:lnTo>
                <a:lnTo>
                  <a:pt x="2050043" y="5332164"/>
                </a:lnTo>
                <a:lnTo>
                  <a:pt x="1990924" y="5339119"/>
                </a:lnTo>
                <a:lnTo>
                  <a:pt x="1931805" y="5344336"/>
                </a:lnTo>
                <a:lnTo>
                  <a:pt x="1876163" y="5342597"/>
                </a:lnTo>
                <a:lnTo>
                  <a:pt x="1822261" y="5335642"/>
                </a:lnTo>
                <a:lnTo>
                  <a:pt x="1770097" y="5319993"/>
                </a:lnTo>
                <a:lnTo>
                  <a:pt x="1726627" y="5297388"/>
                </a:lnTo>
                <a:lnTo>
                  <a:pt x="1684896" y="5267829"/>
                </a:lnTo>
                <a:lnTo>
                  <a:pt x="1648381" y="5233053"/>
                </a:lnTo>
                <a:lnTo>
                  <a:pt x="1611866" y="5193060"/>
                </a:lnTo>
                <a:lnTo>
                  <a:pt x="1578829" y="5151329"/>
                </a:lnTo>
                <a:lnTo>
                  <a:pt x="1545792" y="5107859"/>
                </a:lnTo>
                <a:lnTo>
                  <a:pt x="1512755" y="5064389"/>
                </a:lnTo>
                <a:lnTo>
                  <a:pt x="1479717" y="5022658"/>
                </a:lnTo>
                <a:lnTo>
                  <a:pt x="1444942" y="4982666"/>
                </a:lnTo>
                <a:lnTo>
                  <a:pt x="1404949" y="4947890"/>
                </a:lnTo>
                <a:lnTo>
                  <a:pt x="1366696" y="4916591"/>
                </a:lnTo>
                <a:lnTo>
                  <a:pt x="1323226" y="4892248"/>
                </a:lnTo>
                <a:lnTo>
                  <a:pt x="1276278" y="4871383"/>
                </a:lnTo>
                <a:lnTo>
                  <a:pt x="1225853" y="4853995"/>
                </a:lnTo>
                <a:lnTo>
                  <a:pt x="1173689" y="4838346"/>
                </a:lnTo>
                <a:lnTo>
                  <a:pt x="1121525" y="4824435"/>
                </a:lnTo>
                <a:lnTo>
                  <a:pt x="1067622" y="4810525"/>
                </a:lnTo>
                <a:lnTo>
                  <a:pt x="1017197" y="4794876"/>
                </a:lnTo>
                <a:lnTo>
                  <a:pt x="966772" y="4777488"/>
                </a:lnTo>
                <a:lnTo>
                  <a:pt x="919824" y="4756622"/>
                </a:lnTo>
                <a:lnTo>
                  <a:pt x="878093" y="4730540"/>
                </a:lnTo>
                <a:lnTo>
                  <a:pt x="839840" y="4699242"/>
                </a:lnTo>
                <a:lnTo>
                  <a:pt x="808541" y="4660988"/>
                </a:lnTo>
                <a:lnTo>
                  <a:pt x="782459" y="4619257"/>
                </a:lnTo>
                <a:lnTo>
                  <a:pt x="761594" y="4572309"/>
                </a:lnTo>
                <a:lnTo>
                  <a:pt x="744206" y="4521884"/>
                </a:lnTo>
                <a:lnTo>
                  <a:pt x="728556" y="4471459"/>
                </a:lnTo>
                <a:lnTo>
                  <a:pt x="714646" y="4417556"/>
                </a:lnTo>
                <a:lnTo>
                  <a:pt x="700736" y="4365393"/>
                </a:lnTo>
                <a:lnTo>
                  <a:pt x="685087" y="4313229"/>
                </a:lnTo>
                <a:lnTo>
                  <a:pt x="667699" y="4262803"/>
                </a:lnTo>
                <a:lnTo>
                  <a:pt x="646833" y="4215856"/>
                </a:lnTo>
                <a:lnTo>
                  <a:pt x="622490" y="4172386"/>
                </a:lnTo>
                <a:lnTo>
                  <a:pt x="591191" y="4134132"/>
                </a:lnTo>
                <a:lnTo>
                  <a:pt x="556416" y="4094140"/>
                </a:lnTo>
                <a:lnTo>
                  <a:pt x="516423" y="4059364"/>
                </a:lnTo>
                <a:lnTo>
                  <a:pt x="472953" y="4026327"/>
                </a:lnTo>
                <a:lnTo>
                  <a:pt x="429483" y="3993290"/>
                </a:lnTo>
                <a:lnTo>
                  <a:pt x="386013" y="3960253"/>
                </a:lnTo>
                <a:lnTo>
                  <a:pt x="344282" y="3927215"/>
                </a:lnTo>
                <a:lnTo>
                  <a:pt x="304290" y="3890701"/>
                </a:lnTo>
                <a:lnTo>
                  <a:pt x="269514" y="3854186"/>
                </a:lnTo>
                <a:lnTo>
                  <a:pt x="239954" y="3812455"/>
                </a:lnTo>
                <a:lnTo>
                  <a:pt x="217350" y="3768985"/>
                </a:lnTo>
                <a:lnTo>
                  <a:pt x="201701" y="3716821"/>
                </a:lnTo>
                <a:lnTo>
                  <a:pt x="194745" y="3662918"/>
                </a:lnTo>
                <a:lnTo>
                  <a:pt x="193007" y="3607277"/>
                </a:lnTo>
                <a:lnTo>
                  <a:pt x="198223" y="3548157"/>
                </a:lnTo>
                <a:lnTo>
                  <a:pt x="205178" y="3489038"/>
                </a:lnTo>
                <a:lnTo>
                  <a:pt x="213872" y="3429919"/>
                </a:lnTo>
                <a:lnTo>
                  <a:pt x="220827" y="3370800"/>
                </a:lnTo>
                <a:lnTo>
                  <a:pt x="224305" y="3311681"/>
                </a:lnTo>
                <a:lnTo>
                  <a:pt x="224305" y="3254301"/>
                </a:lnTo>
                <a:lnTo>
                  <a:pt x="217350" y="3200398"/>
                </a:lnTo>
                <a:lnTo>
                  <a:pt x="203439" y="3146495"/>
                </a:lnTo>
                <a:lnTo>
                  <a:pt x="182574" y="3096070"/>
                </a:lnTo>
                <a:lnTo>
                  <a:pt x="156492" y="3043906"/>
                </a:lnTo>
                <a:lnTo>
                  <a:pt x="126932" y="2991742"/>
                </a:lnTo>
                <a:lnTo>
                  <a:pt x="95634" y="2939578"/>
                </a:lnTo>
                <a:lnTo>
                  <a:pt x="66074" y="2889153"/>
                </a:lnTo>
                <a:lnTo>
                  <a:pt x="39992" y="2835250"/>
                </a:lnTo>
                <a:lnTo>
                  <a:pt x="19127" y="2783086"/>
                </a:lnTo>
                <a:lnTo>
                  <a:pt x="5216" y="2729184"/>
                </a:lnTo>
                <a:lnTo>
                  <a:pt x="0" y="2673542"/>
                </a:lnTo>
                <a:lnTo>
                  <a:pt x="5216" y="2617901"/>
                </a:lnTo>
                <a:lnTo>
                  <a:pt x="19127" y="2563998"/>
                </a:lnTo>
                <a:lnTo>
                  <a:pt x="39992" y="2511834"/>
                </a:lnTo>
                <a:lnTo>
                  <a:pt x="66074" y="2457931"/>
                </a:lnTo>
                <a:lnTo>
                  <a:pt x="95634" y="2407506"/>
                </a:lnTo>
                <a:lnTo>
                  <a:pt x="126932" y="2355342"/>
                </a:lnTo>
                <a:lnTo>
                  <a:pt x="156492" y="2303178"/>
                </a:lnTo>
                <a:lnTo>
                  <a:pt x="182574" y="2251015"/>
                </a:lnTo>
                <a:lnTo>
                  <a:pt x="203439" y="2200589"/>
                </a:lnTo>
                <a:lnTo>
                  <a:pt x="217350" y="2146687"/>
                </a:lnTo>
                <a:lnTo>
                  <a:pt x="224305" y="2092784"/>
                </a:lnTo>
                <a:lnTo>
                  <a:pt x="224305" y="2035403"/>
                </a:lnTo>
                <a:lnTo>
                  <a:pt x="220827" y="1976284"/>
                </a:lnTo>
                <a:lnTo>
                  <a:pt x="213872" y="1917165"/>
                </a:lnTo>
                <a:lnTo>
                  <a:pt x="205178" y="1858046"/>
                </a:lnTo>
                <a:lnTo>
                  <a:pt x="198223" y="1798927"/>
                </a:lnTo>
                <a:lnTo>
                  <a:pt x="193007" y="1739808"/>
                </a:lnTo>
                <a:lnTo>
                  <a:pt x="194745" y="1684166"/>
                </a:lnTo>
                <a:lnTo>
                  <a:pt x="201701" y="1630263"/>
                </a:lnTo>
                <a:lnTo>
                  <a:pt x="217350" y="1578100"/>
                </a:lnTo>
                <a:lnTo>
                  <a:pt x="239954" y="1534630"/>
                </a:lnTo>
                <a:lnTo>
                  <a:pt x="269514" y="1492898"/>
                </a:lnTo>
                <a:lnTo>
                  <a:pt x="304290" y="1456384"/>
                </a:lnTo>
                <a:lnTo>
                  <a:pt x="344282" y="1419869"/>
                </a:lnTo>
                <a:lnTo>
                  <a:pt x="386013" y="1386832"/>
                </a:lnTo>
                <a:lnTo>
                  <a:pt x="429483" y="1353795"/>
                </a:lnTo>
                <a:lnTo>
                  <a:pt x="472953" y="1320757"/>
                </a:lnTo>
                <a:lnTo>
                  <a:pt x="516423" y="1287720"/>
                </a:lnTo>
                <a:lnTo>
                  <a:pt x="556416" y="1252944"/>
                </a:lnTo>
                <a:lnTo>
                  <a:pt x="591191" y="1212952"/>
                </a:lnTo>
                <a:lnTo>
                  <a:pt x="622490" y="1174698"/>
                </a:lnTo>
                <a:lnTo>
                  <a:pt x="646833" y="1131229"/>
                </a:lnTo>
                <a:lnTo>
                  <a:pt x="667699" y="1084281"/>
                </a:lnTo>
                <a:lnTo>
                  <a:pt x="685087" y="1033856"/>
                </a:lnTo>
                <a:lnTo>
                  <a:pt x="700736" y="981692"/>
                </a:lnTo>
                <a:lnTo>
                  <a:pt x="714646" y="929528"/>
                </a:lnTo>
                <a:lnTo>
                  <a:pt x="728556" y="875625"/>
                </a:lnTo>
                <a:lnTo>
                  <a:pt x="744206" y="825200"/>
                </a:lnTo>
                <a:lnTo>
                  <a:pt x="761594" y="774775"/>
                </a:lnTo>
                <a:lnTo>
                  <a:pt x="782459" y="727827"/>
                </a:lnTo>
                <a:lnTo>
                  <a:pt x="808541" y="686096"/>
                </a:lnTo>
                <a:lnTo>
                  <a:pt x="839840" y="647843"/>
                </a:lnTo>
                <a:lnTo>
                  <a:pt x="878093" y="616544"/>
                </a:lnTo>
                <a:lnTo>
                  <a:pt x="919824" y="590462"/>
                </a:lnTo>
                <a:lnTo>
                  <a:pt x="966772" y="569597"/>
                </a:lnTo>
                <a:lnTo>
                  <a:pt x="1017197" y="552209"/>
                </a:lnTo>
                <a:lnTo>
                  <a:pt x="1067622" y="536560"/>
                </a:lnTo>
                <a:lnTo>
                  <a:pt x="1121525" y="522649"/>
                </a:lnTo>
                <a:lnTo>
                  <a:pt x="1173689" y="508739"/>
                </a:lnTo>
                <a:lnTo>
                  <a:pt x="1225853" y="493090"/>
                </a:lnTo>
                <a:lnTo>
                  <a:pt x="1276278" y="475702"/>
                </a:lnTo>
                <a:lnTo>
                  <a:pt x="1323226" y="454836"/>
                </a:lnTo>
                <a:lnTo>
                  <a:pt x="1366696" y="430493"/>
                </a:lnTo>
                <a:lnTo>
                  <a:pt x="1404949" y="399195"/>
                </a:lnTo>
                <a:lnTo>
                  <a:pt x="1444942" y="364419"/>
                </a:lnTo>
                <a:lnTo>
                  <a:pt x="1479717" y="324426"/>
                </a:lnTo>
                <a:lnTo>
                  <a:pt x="1512755" y="282695"/>
                </a:lnTo>
                <a:lnTo>
                  <a:pt x="1545792" y="239225"/>
                </a:lnTo>
                <a:lnTo>
                  <a:pt x="1578829" y="195755"/>
                </a:lnTo>
                <a:lnTo>
                  <a:pt x="1611866" y="154024"/>
                </a:lnTo>
                <a:lnTo>
                  <a:pt x="1648381" y="114032"/>
                </a:lnTo>
                <a:lnTo>
                  <a:pt x="1684896" y="79256"/>
                </a:lnTo>
                <a:lnTo>
                  <a:pt x="1726627" y="49696"/>
                </a:lnTo>
                <a:lnTo>
                  <a:pt x="1770097" y="27092"/>
                </a:lnTo>
                <a:lnTo>
                  <a:pt x="1822261" y="11443"/>
                </a:lnTo>
                <a:lnTo>
                  <a:pt x="1876163" y="4487"/>
                </a:lnTo>
                <a:lnTo>
                  <a:pt x="1931805" y="2749"/>
                </a:lnTo>
                <a:lnTo>
                  <a:pt x="1990924" y="7965"/>
                </a:lnTo>
                <a:lnTo>
                  <a:pt x="2050043" y="14920"/>
                </a:lnTo>
                <a:lnTo>
                  <a:pt x="2109162" y="23614"/>
                </a:lnTo>
                <a:lnTo>
                  <a:pt x="2168282" y="30569"/>
                </a:lnTo>
                <a:lnTo>
                  <a:pt x="2227401" y="34047"/>
                </a:lnTo>
                <a:lnTo>
                  <a:pt x="2284781" y="34047"/>
                </a:lnTo>
                <a:lnTo>
                  <a:pt x="2338684" y="27092"/>
                </a:lnTo>
                <a:lnTo>
                  <a:pt x="2392586" y="13181"/>
                </a:lnTo>
                <a:close/>
              </a:path>
            </a:pathLst>
          </a:custGeom>
          <a:solidFill>
            <a:srgbClr val="FFFFFF">
              <a:alpha val="20000"/>
            </a:srgbClr>
          </a:solidFill>
          <a:ln w="0">
            <a:noFill/>
            <a:prstDash val="solid"/>
            <a:round/>
            <a:headEnd/>
            <a:tailEnd/>
          </a:ln>
        </p:spPr>
      </p:sp>
      <p:sp>
        <p:nvSpPr>
          <p:cNvPr id="2" name="Title 1">
            <a:extLst>
              <a:ext uri="{FF2B5EF4-FFF2-40B4-BE49-F238E27FC236}">
                <a16:creationId xmlns:a16="http://schemas.microsoft.com/office/drawing/2014/main" id="{D81358E5-3202-45D2-B58D-6EA96EE99015}"/>
              </a:ext>
            </a:extLst>
          </p:cNvPr>
          <p:cNvSpPr>
            <a:spLocks noGrp="1"/>
          </p:cNvSpPr>
          <p:nvPr>
            <p:ph type="title"/>
          </p:nvPr>
        </p:nvSpPr>
        <p:spPr>
          <a:xfrm>
            <a:off x="761996" y="662400"/>
            <a:ext cx="9004460" cy="1113295"/>
          </a:xfrm>
        </p:spPr>
        <p:txBody>
          <a:bodyPr anchor="t">
            <a:normAutofit/>
          </a:bodyPr>
          <a:lstStyle/>
          <a:p>
            <a:r>
              <a:rPr lang="en-US" b="1" dirty="0">
                <a:cs typeface="Calibri Light"/>
              </a:rPr>
              <a:t>Drivers for drug use</a:t>
            </a:r>
            <a:r>
              <a:rPr lang="en-US" b="1" baseline="30000" dirty="0">
                <a:cs typeface="Calibri Light"/>
              </a:rPr>
              <a:t>5,6</a:t>
            </a:r>
            <a:endParaRPr lang="en-US" b="1" dirty="0">
              <a:cs typeface="Calibri Light" panose="020F0302020204030204"/>
            </a:endParaRPr>
          </a:p>
        </p:txBody>
      </p:sp>
      <p:sp>
        <p:nvSpPr>
          <p:cNvPr id="3" name="Content Placeholder 2">
            <a:extLst>
              <a:ext uri="{FF2B5EF4-FFF2-40B4-BE49-F238E27FC236}">
                <a16:creationId xmlns:a16="http://schemas.microsoft.com/office/drawing/2014/main" id="{C1FE8DAB-A711-4ADA-99DE-A415D617DD2F}"/>
              </a:ext>
            </a:extLst>
          </p:cNvPr>
          <p:cNvSpPr>
            <a:spLocks noGrp="1"/>
          </p:cNvSpPr>
          <p:nvPr>
            <p:ph idx="1"/>
          </p:nvPr>
        </p:nvSpPr>
        <p:spPr>
          <a:xfrm>
            <a:off x="761996" y="1680308"/>
            <a:ext cx="9010507" cy="4448721"/>
          </a:xfrm>
        </p:spPr>
        <p:txBody>
          <a:bodyPr vert="horz" lIns="91440" tIns="45720" rIns="91440" bIns="45720" rtlCol="0" anchor="t">
            <a:normAutofit/>
          </a:bodyPr>
          <a:lstStyle/>
          <a:p>
            <a:r>
              <a:rPr lang="en-US" sz="2400" dirty="0">
                <a:solidFill>
                  <a:schemeClr val="tx1">
                    <a:alpha val="60000"/>
                  </a:schemeClr>
                </a:solidFill>
                <a:cs typeface="Calibri"/>
              </a:rPr>
              <a:t>Children are consuming drugs mainly to aid concentration in school, to self-medicate to reduce sanctions imposed on them by teachers</a:t>
            </a:r>
            <a:r>
              <a:rPr lang="en-US" sz="2400" baseline="30000" dirty="0">
                <a:solidFill>
                  <a:schemeClr val="tx1">
                    <a:alpha val="60000"/>
                  </a:schemeClr>
                </a:solidFill>
                <a:cs typeface="Calibri"/>
              </a:rPr>
              <a:t>5 </a:t>
            </a:r>
            <a:r>
              <a:rPr lang="en-US" sz="2400" dirty="0">
                <a:solidFill>
                  <a:schemeClr val="tx1">
                    <a:alpha val="60000"/>
                  </a:schemeClr>
                </a:solidFill>
                <a:cs typeface="Calibri"/>
              </a:rPr>
              <a:t>and to relax</a:t>
            </a:r>
            <a:r>
              <a:rPr lang="en-US" sz="2400" baseline="30000" dirty="0">
                <a:solidFill>
                  <a:schemeClr val="tx1">
                    <a:alpha val="60000"/>
                  </a:schemeClr>
                </a:solidFill>
                <a:cs typeface="Calibri"/>
              </a:rPr>
              <a:t>5,6</a:t>
            </a:r>
            <a:r>
              <a:rPr lang="en-US" sz="2400" dirty="0">
                <a:solidFill>
                  <a:schemeClr val="tx1">
                    <a:alpha val="60000"/>
                  </a:schemeClr>
                </a:solidFill>
                <a:cs typeface="Calibri"/>
              </a:rPr>
              <a:t>. </a:t>
            </a:r>
          </a:p>
          <a:p>
            <a:r>
              <a:rPr lang="en-US" sz="2400" dirty="0">
                <a:solidFill>
                  <a:schemeClr val="tx1">
                    <a:alpha val="60000"/>
                  </a:schemeClr>
                </a:solidFill>
                <a:cs typeface="Calibri"/>
              </a:rPr>
              <a:t>School curriculum pressures, too much focus on attainment at the cost of mental health</a:t>
            </a:r>
            <a:r>
              <a:rPr lang="en-US" sz="2400" baseline="30000" dirty="0">
                <a:solidFill>
                  <a:schemeClr val="tx1">
                    <a:alpha val="60000"/>
                  </a:schemeClr>
                </a:solidFill>
                <a:cs typeface="Calibri"/>
              </a:rPr>
              <a:t>5,6</a:t>
            </a:r>
            <a:r>
              <a:rPr lang="en-US" sz="2400" dirty="0">
                <a:solidFill>
                  <a:schemeClr val="tx1">
                    <a:alpha val="60000"/>
                  </a:schemeClr>
                </a:solidFill>
                <a:cs typeface="Calibri"/>
              </a:rPr>
              <a:t>. </a:t>
            </a:r>
          </a:p>
          <a:p>
            <a:r>
              <a:rPr lang="en-US" sz="2400" dirty="0">
                <a:solidFill>
                  <a:schemeClr val="tx1">
                    <a:alpha val="60000"/>
                  </a:schemeClr>
                </a:solidFill>
                <a:cs typeface="Calibri"/>
              </a:rPr>
              <a:t>Lack of both early and prompt identification and support for children with SEND/SEMH from schools and complex referral processes</a:t>
            </a:r>
            <a:r>
              <a:rPr lang="en-US" sz="2400" baseline="30000" dirty="0">
                <a:solidFill>
                  <a:schemeClr val="tx1">
                    <a:alpha val="60000"/>
                  </a:schemeClr>
                </a:solidFill>
                <a:cs typeface="Calibri"/>
              </a:rPr>
              <a:t>5,6</a:t>
            </a:r>
            <a:r>
              <a:rPr lang="en-US" sz="2400" dirty="0">
                <a:solidFill>
                  <a:schemeClr val="tx1">
                    <a:alpha val="60000"/>
                  </a:schemeClr>
                </a:solidFill>
                <a:cs typeface="Calibri"/>
              </a:rPr>
              <a:t>.</a:t>
            </a:r>
          </a:p>
          <a:p>
            <a:r>
              <a:rPr lang="en-US" sz="2400" dirty="0">
                <a:solidFill>
                  <a:schemeClr val="tx1">
                    <a:alpha val="60000"/>
                  </a:schemeClr>
                </a:solidFill>
                <a:cs typeface="Calibri"/>
              </a:rPr>
              <a:t>Further research needed in the area of school exclusion and drug use</a:t>
            </a:r>
          </a:p>
          <a:p>
            <a:endParaRPr lang="en-US" sz="2000">
              <a:solidFill>
                <a:schemeClr val="tx1">
                  <a:alpha val="60000"/>
                </a:schemeClr>
              </a:solidFill>
              <a:cs typeface="Calibri"/>
            </a:endParaRPr>
          </a:p>
          <a:p>
            <a:endParaRPr lang="en-US" sz="2000">
              <a:solidFill>
                <a:schemeClr val="tx1">
                  <a:alpha val="60000"/>
                </a:schemeClr>
              </a:solidFill>
              <a:cs typeface="Calibri"/>
            </a:endParaRPr>
          </a:p>
        </p:txBody>
      </p:sp>
    </p:spTree>
    <p:extLst>
      <p:ext uri="{BB962C8B-B14F-4D97-AF65-F5344CB8AC3E}">
        <p14:creationId xmlns:p14="http://schemas.microsoft.com/office/powerpoint/2010/main" val="102827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E8BF0C67-DF85-430A-B677-74D9594394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rgbClr val="FFFFFF"/>
          </a:solidFill>
          <a:ln w="0">
            <a:noFill/>
            <a:prstDash val="solid"/>
            <a:round/>
            <a:headEnd/>
            <a:tailEnd/>
          </a:ln>
        </p:spPr>
        <p:txBody>
          <a:bodyPr rtlCol="0" anchor="ctr"/>
          <a:lstStyle/>
          <a:p>
            <a:pPr algn="ctr" defTabSz="457200"/>
            <a:endParaRPr lang="en-US">
              <a:solidFill>
                <a:schemeClr val="tx1"/>
              </a:solidFill>
            </a:endParaRPr>
          </a:p>
        </p:txBody>
      </p:sp>
      <p:sp>
        <p:nvSpPr>
          <p:cNvPr id="19" name="Rectangle 18">
            <a:extLst>
              <a:ext uri="{FF2B5EF4-FFF2-40B4-BE49-F238E27FC236}">
                <a16:creationId xmlns:a16="http://schemas.microsoft.com/office/drawing/2014/main" id="{751BAC80-2398-422A-9AA2-2489F01EF9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lumMod val="50000"/>
              <a:alpha val="25000"/>
            </a:schemeClr>
          </a:solidFill>
          <a:ln w="0">
            <a:noFill/>
            <a:prstDash val="solid"/>
            <a:round/>
            <a:headEnd/>
            <a:tailEnd/>
          </a:ln>
        </p:spPr>
        <p:txBody>
          <a:bodyPr wrap="square" rtlCol="0" anchor="ctr">
            <a:noAutofit/>
          </a:bodyPr>
          <a:lstStyle/>
          <a:p>
            <a:pPr algn="ctr"/>
            <a:endParaRPr lang="en-US" dirty="0"/>
          </a:p>
        </p:txBody>
      </p:sp>
      <p:sp useBgFill="1">
        <p:nvSpPr>
          <p:cNvPr id="21" name="Freeform: Shape 20">
            <a:extLst>
              <a:ext uri="{FF2B5EF4-FFF2-40B4-BE49-F238E27FC236}">
                <a16:creationId xmlns:a16="http://schemas.microsoft.com/office/drawing/2014/main" id="{34A3EF12-7620-4D66-ACFC-B9F71BAD8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96401" y="0"/>
            <a:ext cx="10095599" cy="6858000"/>
          </a:xfrm>
          <a:custGeom>
            <a:avLst/>
            <a:gdLst>
              <a:gd name="connsiteX0" fmla="*/ 0 w 10095599"/>
              <a:gd name="connsiteY0" fmla="*/ 0 h 6858000"/>
              <a:gd name="connsiteX1" fmla="*/ 7448352 w 10095599"/>
              <a:gd name="connsiteY1" fmla="*/ 0 h 6858000"/>
              <a:gd name="connsiteX2" fmla="*/ 9446485 w 10095599"/>
              <a:gd name="connsiteY2" fmla="*/ 0 h 6858000"/>
              <a:gd name="connsiteX3" fmla="*/ 10095599 w 10095599"/>
              <a:gd name="connsiteY3" fmla="*/ 0 h 6858000"/>
              <a:gd name="connsiteX4" fmla="*/ 10095599 w 10095599"/>
              <a:gd name="connsiteY4" fmla="*/ 6858000 h 6858000"/>
              <a:gd name="connsiteX5" fmla="*/ 9446485 w 10095599"/>
              <a:gd name="connsiteY5" fmla="*/ 6858000 h 6858000"/>
              <a:gd name="connsiteX6" fmla="*/ 7448352 w 10095599"/>
              <a:gd name="connsiteY6" fmla="*/ 6858000 h 6858000"/>
              <a:gd name="connsiteX7" fmla="*/ 0 w 10095599"/>
              <a:gd name="connsiteY7" fmla="*/ 6858000 h 6858000"/>
              <a:gd name="connsiteX8" fmla="*/ 1587 w 10095599"/>
              <a:gd name="connsiteY8" fmla="*/ 6789738 h 6858000"/>
              <a:gd name="connsiteX9" fmla="*/ 9525 w 10095599"/>
              <a:gd name="connsiteY9" fmla="*/ 6729413 h 6858000"/>
              <a:gd name="connsiteX10" fmla="*/ 20637 w 10095599"/>
              <a:gd name="connsiteY10" fmla="*/ 6677025 h 6858000"/>
              <a:gd name="connsiteX11" fmla="*/ 34925 w 10095599"/>
              <a:gd name="connsiteY11" fmla="*/ 6630988 h 6858000"/>
              <a:gd name="connsiteX12" fmla="*/ 50800 w 10095599"/>
              <a:gd name="connsiteY12" fmla="*/ 6589713 h 6858000"/>
              <a:gd name="connsiteX13" fmla="*/ 69850 w 10095599"/>
              <a:gd name="connsiteY13" fmla="*/ 6553200 h 6858000"/>
              <a:gd name="connsiteX14" fmla="*/ 88900 w 10095599"/>
              <a:gd name="connsiteY14" fmla="*/ 6515100 h 6858000"/>
              <a:gd name="connsiteX15" fmla="*/ 107950 w 10095599"/>
              <a:gd name="connsiteY15" fmla="*/ 6477000 h 6858000"/>
              <a:gd name="connsiteX16" fmla="*/ 123825 w 10095599"/>
              <a:gd name="connsiteY16" fmla="*/ 6440488 h 6858000"/>
              <a:gd name="connsiteX17" fmla="*/ 139700 w 10095599"/>
              <a:gd name="connsiteY17" fmla="*/ 6399213 h 6858000"/>
              <a:gd name="connsiteX18" fmla="*/ 155575 w 10095599"/>
              <a:gd name="connsiteY18" fmla="*/ 6353175 h 6858000"/>
              <a:gd name="connsiteX19" fmla="*/ 166687 w 10095599"/>
              <a:gd name="connsiteY19" fmla="*/ 6300788 h 6858000"/>
              <a:gd name="connsiteX20" fmla="*/ 173037 w 10095599"/>
              <a:gd name="connsiteY20" fmla="*/ 6240463 h 6858000"/>
              <a:gd name="connsiteX21" fmla="*/ 176212 w 10095599"/>
              <a:gd name="connsiteY21" fmla="*/ 6172200 h 6858000"/>
              <a:gd name="connsiteX22" fmla="*/ 173037 w 10095599"/>
              <a:gd name="connsiteY22" fmla="*/ 6103938 h 6858000"/>
              <a:gd name="connsiteX23" fmla="*/ 166687 w 10095599"/>
              <a:gd name="connsiteY23" fmla="*/ 6043613 h 6858000"/>
              <a:gd name="connsiteX24" fmla="*/ 155575 w 10095599"/>
              <a:gd name="connsiteY24" fmla="*/ 5991225 h 6858000"/>
              <a:gd name="connsiteX25" fmla="*/ 139700 w 10095599"/>
              <a:gd name="connsiteY25" fmla="*/ 5945188 h 6858000"/>
              <a:gd name="connsiteX26" fmla="*/ 123825 w 10095599"/>
              <a:gd name="connsiteY26" fmla="*/ 5903913 h 6858000"/>
              <a:gd name="connsiteX27" fmla="*/ 107950 w 10095599"/>
              <a:gd name="connsiteY27" fmla="*/ 5867400 h 6858000"/>
              <a:gd name="connsiteX28" fmla="*/ 88900 w 10095599"/>
              <a:gd name="connsiteY28" fmla="*/ 5829300 h 6858000"/>
              <a:gd name="connsiteX29" fmla="*/ 69850 w 10095599"/>
              <a:gd name="connsiteY29" fmla="*/ 5791200 h 6858000"/>
              <a:gd name="connsiteX30" fmla="*/ 50800 w 10095599"/>
              <a:gd name="connsiteY30" fmla="*/ 5754688 h 6858000"/>
              <a:gd name="connsiteX31" fmla="*/ 34925 w 10095599"/>
              <a:gd name="connsiteY31" fmla="*/ 5713413 h 6858000"/>
              <a:gd name="connsiteX32" fmla="*/ 20637 w 10095599"/>
              <a:gd name="connsiteY32" fmla="*/ 5667375 h 6858000"/>
              <a:gd name="connsiteX33" fmla="*/ 9525 w 10095599"/>
              <a:gd name="connsiteY33" fmla="*/ 5614988 h 6858000"/>
              <a:gd name="connsiteX34" fmla="*/ 1587 w 10095599"/>
              <a:gd name="connsiteY34" fmla="*/ 5554663 h 6858000"/>
              <a:gd name="connsiteX35" fmla="*/ 0 w 10095599"/>
              <a:gd name="connsiteY35" fmla="*/ 5486400 h 6858000"/>
              <a:gd name="connsiteX36" fmla="*/ 1587 w 10095599"/>
              <a:gd name="connsiteY36" fmla="*/ 5418138 h 6858000"/>
              <a:gd name="connsiteX37" fmla="*/ 9525 w 10095599"/>
              <a:gd name="connsiteY37" fmla="*/ 5357813 h 6858000"/>
              <a:gd name="connsiteX38" fmla="*/ 20637 w 10095599"/>
              <a:gd name="connsiteY38" fmla="*/ 5305425 h 6858000"/>
              <a:gd name="connsiteX39" fmla="*/ 34925 w 10095599"/>
              <a:gd name="connsiteY39" fmla="*/ 5259388 h 6858000"/>
              <a:gd name="connsiteX40" fmla="*/ 50800 w 10095599"/>
              <a:gd name="connsiteY40" fmla="*/ 5218113 h 6858000"/>
              <a:gd name="connsiteX41" fmla="*/ 69850 w 10095599"/>
              <a:gd name="connsiteY41" fmla="*/ 5181600 h 6858000"/>
              <a:gd name="connsiteX42" fmla="*/ 88900 w 10095599"/>
              <a:gd name="connsiteY42" fmla="*/ 5143500 h 6858000"/>
              <a:gd name="connsiteX43" fmla="*/ 107950 w 10095599"/>
              <a:gd name="connsiteY43" fmla="*/ 5105400 h 6858000"/>
              <a:gd name="connsiteX44" fmla="*/ 123825 w 10095599"/>
              <a:gd name="connsiteY44" fmla="*/ 5068888 h 6858000"/>
              <a:gd name="connsiteX45" fmla="*/ 139700 w 10095599"/>
              <a:gd name="connsiteY45" fmla="*/ 5027613 h 6858000"/>
              <a:gd name="connsiteX46" fmla="*/ 155575 w 10095599"/>
              <a:gd name="connsiteY46" fmla="*/ 4981575 h 6858000"/>
              <a:gd name="connsiteX47" fmla="*/ 166687 w 10095599"/>
              <a:gd name="connsiteY47" fmla="*/ 4929188 h 6858000"/>
              <a:gd name="connsiteX48" fmla="*/ 173037 w 10095599"/>
              <a:gd name="connsiteY48" fmla="*/ 4868863 h 6858000"/>
              <a:gd name="connsiteX49" fmla="*/ 176212 w 10095599"/>
              <a:gd name="connsiteY49" fmla="*/ 4800600 h 6858000"/>
              <a:gd name="connsiteX50" fmla="*/ 173037 w 10095599"/>
              <a:gd name="connsiteY50" fmla="*/ 4732338 h 6858000"/>
              <a:gd name="connsiteX51" fmla="*/ 166687 w 10095599"/>
              <a:gd name="connsiteY51" fmla="*/ 4672013 h 6858000"/>
              <a:gd name="connsiteX52" fmla="*/ 155575 w 10095599"/>
              <a:gd name="connsiteY52" fmla="*/ 4619625 h 6858000"/>
              <a:gd name="connsiteX53" fmla="*/ 139700 w 10095599"/>
              <a:gd name="connsiteY53" fmla="*/ 4573588 h 6858000"/>
              <a:gd name="connsiteX54" fmla="*/ 123825 w 10095599"/>
              <a:gd name="connsiteY54" fmla="*/ 4532313 h 6858000"/>
              <a:gd name="connsiteX55" fmla="*/ 107950 w 10095599"/>
              <a:gd name="connsiteY55" fmla="*/ 4495800 h 6858000"/>
              <a:gd name="connsiteX56" fmla="*/ 69850 w 10095599"/>
              <a:gd name="connsiteY56" fmla="*/ 4419600 h 6858000"/>
              <a:gd name="connsiteX57" fmla="*/ 50800 w 10095599"/>
              <a:gd name="connsiteY57" fmla="*/ 4383088 h 6858000"/>
              <a:gd name="connsiteX58" fmla="*/ 34925 w 10095599"/>
              <a:gd name="connsiteY58" fmla="*/ 4341813 h 6858000"/>
              <a:gd name="connsiteX59" fmla="*/ 20637 w 10095599"/>
              <a:gd name="connsiteY59" fmla="*/ 4295775 h 6858000"/>
              <a:gd name="connsiteX60" fmla="*/ 9525 w 10095599"/>
              <a:gd name="connsiteY60" fmla="*/ 4243388 h 6858000"/>
              <a:gd name="connsiteX61" fmla="*/ 1587 w 10095599"/>
              <a:gd name="connsiteY61" fmla="*/ 4183063 h 6858000"/>
              <a:gd name="connsiteX62" fmla="*/ 0 w 10095599"/>
              <a:gd name="connsiteY62" fmla="*/ 4114800 h 6858000"/>
              <a:gd name="connsiteX63" fmla="*/ 1587 w 10095599"/>
              <a:gd name="connsiteY63" fmla="*/ 4046538 h 6858000"/>
              <a:gd name="connsiteX64" fmla="*/ 9525 w 10095599"/>
              <a:gd name="connsiteY64" fmla="*/ 3986213 h 6858000"/>
              <a:gd name="connsiteX65" fmla="*/ 20637 w 10095599"/>
              <a:gd name="connsiteY65" fmla="*/ 3933825 h 6858000"/>
              <a:gd name="connsiteX66" fmla="*/ 34925 w 10095599"/>
              <a:gd name="connsiteY66" fmla="*/ 3887788 h 6858000"/>
              <a:gd name="connsiteX67" fmla="*/ 50800 w 10095599"/>
              <a:gd name="connsiteY67" fmla="*/ 3846513 h 6858000"/>
              <a:gd name="connsiteX68" fmla="*/ 69850 w 10095599"/>
              <a:gd name="connsiteY68" fmla="*/ 3810000 h 6858000"/>
              <a:gd name="connsiteX69" fmla="*/ 88900 w 10095599"/>
              <a:gd name="connsiteY69" fmla="*/ 3771900 h 6858000"/>
              <a:gd name="connsiteX70" fmla="*/ 107950 w 10095599"/>
              <a:gd name="connsiteY70" fmla="*/ 3733800 h 6858000"/>
              <a:gd name="connsiteX71" fmla="*/ 123825 w 10095599"/>
              <a:gd name="connsiteY71" fmla="*/ 3697288 h 6858000"/>
              <a:gd name="connsiteX72" fmla="*/ 139700 w 10095599"/>
              <a:gd name="connsiteY72" fmla="*/ 3656013 h 6858000"/>
              <a:gd name="connsiteX73" fmla="*/ 155575 w 10095599"/>
              <a:gd name="connsiteY73" fmla="*/ 3609975 h 6858000"/>
              <a:gd name="connsiteX74" fmla="*/ 166687 w 10095599"/>
              <a:gd name="connsiteY74" fmla="*/ 3557588 h 6858000"/>
              <a:gd name="connsiteX75" fmla="*/ 173037 w 10095599"/>
              <a:gd name="connsiteY75" fmla="*/ 3497263 h 6858000"/>
              <a:gd name="connsiteX76" fmla="*/ 176212 w 10095599"/>
              <a:gd name="connsiteY76" fmla="*/ 3427413 h 6858000"/>
              <a:gd name="connsiteX77" fmla="*/ 173037 w 10095599"/>
              <a:gd name="connsiteY77" fmla="*/ 3360738 h 6858000"/>
              <a:gd name="connsiteX78" fmla="*/ 166687 w 10095599"/>
              <a:gd name="connsiteY78" fmla="*/ 3300413 h 6858000"/>
              <a:gd name="connsiteX79" fmla="*/ 155575 w 10095599"/>
              <a:gd name="connsiteY79" fmla="*/ 3248025 h 6858000"/>
              <a:gd name="connsiteX80" fmla="*/ 139700 w 10095599"/>
              <a:gd name="connsiteY80" fmla="*/ 3201988 h 6858000"/>
              <a:gd name="connsiteX81" fmla="*/ 123825 w 10095599"/>
              <a:gd name="connsiteY81" fmla="*/ 3160713 h 6858000"/>
              <a:gd name="connsiteX82" fmla="*/ 107950 w 10095599"/>
              <a:gd name="connsiteY82" fmla="*/ 3124200 h 6858000"/>
              <a:gd name="connsiteX83" fmla="*/ 88900 w 10095599"/>
              <a:gd name="connsiteY83" fmla="*/ 3086100 h 6858000"/>
              <a:gd name="connsiteX84" fmla="*/ 69850 w 10095599"/>
              <a:gd name="connsiteY84" fmla="*/ 3048000 h 6858000"/>
              <a:gd name="connsiteX85" fmla="*/ 50800 w 10095599"/>
              <a:gd name="connsiteY85" fmla="*/ 3011488 h 6858000"/>
              <a:gd name="connsiteX86" fmla="*/ 34925 w 10095599"/>
              <a:gd name="connsiteY86" fmla="*/ 2970213 h 6858000"/>
              <a:gd name="connsiteX87" fmla="*/ 20637 w 10095599"/>
              <a:gd name="connsiteY87" fmla="*/ 2924175 h 6858000"/>
              <a:gd name="connsiteX88" fmla="*/ 9525 w 10095599"/>
              <a:gd name="connsiteY88" fmla="*/ 2871788 h 6858000"/>
              <a:gd name="connsiteX89" fmla="*/ 1587 w 10095599"/>
              <a:gd name="connsiteY89" fmla="*/ 2811463 h 6858000"/>
              <a:gd name="connsiteX90" fmla="*/ 0 w 10095599"/>
              <a:gd name="connsiteY90" fmla="*/ 2743200 h 6858000"/>
              <a:gd name="connsiteX91" fmla="*/ 1587 w 10095599"/>
              <a:gd name="connsiteY91" fmla="*/ 2674938 h 6858000"/>
              <a:gd name="connsiteX92" fmla="*/ 9525 w 10095599"/>
              <a:gd name="connsiteY92" fmla="*/ 2614613 h 6858000"/>
              <a:gd name="connsiteX93" fmla="*/ 20637 w 10095599"/>
              <a:gd name="connsiteY93" fmla="*/ 2562225 h 6858000"/>
              <a:gd name="connsiteX94" fmla="*/ 34925 w 10095599"/>
              <a:gd name="connsiteY94" fmla="*/ 2516188 h 6858000"/>
              <a:gd name="connsiteX95" fmla="*/ 50800 w 10095599"/>
              <a:gd name="connsiteY95" fmla="*/ 2474913 h 6858000"/>
              <a:gd name="connsiteX96" fmla="*/ 69850 w 10095599"/>
              <a:gd name="connsiteY96" fmla="*/ 2438400 h 6858000"/>
              <a:gd name="connsiteX97" fmla="*/ 88900 w 10095599"/>
              <a:gd name="connsiteY97" fmla="*/ 2400300 h 6858000"/>
              <a:gd name="connsiteX98" fmla="*/ 107950 w 10095599"/>
              <a:gd name="connsiteY98" fmla="*/ 2362200 h 6858000"/>
              <a:gd name="connsiteX99" fmla="*/ 123825 w 10095599"/>
              <a:gd name="connsiteY99" fmla="*/ 2325688 h 6858000"/>
              <a:gd name="connsiteX100" fmla="*/ 139700 w 10095599"/>
              <a:gd name="connsiteY100" fmla="*/ 2284413 h 6858000"/>
              <a:gd name="connsiteX101" fmla="*/ 155575 w 10095599"/>
              <a:gd name="connsiteY101" fmla="*/ 2238375 h 6858000"/>
              <a:gd name="connsiteX102" fmla="*/ 166687 w 10095599"/>
              <a:gd name="connsiteY102" fmla="*/ 2185988 h 6858000"/>
              <a:gd name="connsiteX103" fmla="*/ 173037 w 10095599"/>
              <a:gd name="connsiteY103" fmla="*/ 2125663 h 6858000"/>
              <a:gd name="connsiteX104" fmla="*/ 176212 w 10095599"/>
              <a:gd name="connsiteY104" fmla="*/ 2057400 h 6858000"/>
              <a:gd name="connsiteX105" fmla="*/ 173037 w 10095599"/>
              <a:gd name="connsiteY105" fmla="*/ 1989138 h 6858000"/>
              <a:gd name="connsiteX106" fmla="*/ 166687 w 10095599"/>
              <a:gd name="connsiteY106" fmla="*/ 1928813 h 6858000"/>
              <a:gd name="connsiteX107" fmla="*/ 155575 w 10095599"/>
              <a:gd name="connsiteY107" fmla="*/ 1876425 h 6858000"/>
              <a:gd name="connsiteX108" fmla="*/ 139700 w 10095599"/>
              <a:gd name="connsiteY108" fmla="*/ 1830388 h 6858000"/>
              <a:gd name="connsiteX109" fmla="*/ 123825 w 10095599"/>
              <a:gd name="connsiteY109" fmla="*/ 1789113 h 6858000"/>
              <a:gd name="connsiteX110" fmla="*/ 107950 w 10095599"/>
              <a:gd name="connsiteY110" fmla="*/ 1752600 h 6858000"/>
              <a:gd name="connsiteX111" fmla="*/ 88900 w 10095599"/>
              <a:gd name="connsiteY111" fmla="*/ 1714500 h 6858000"/>
              <a:gd name="connsiteX112" fmla="*/ 69850 w 10095599"/>
              <a:gd name="connsiteY112" fmla="*/ 1676400 h 6858000"/>
              <a:gd name="connsiteX113" fmla="*/ 50800 w 10095599"/>
              <a:gd name="connsiteY113" fmla="*/ 1639888 h 6858000"/>
              <a:gd name="connsiteX114" fmla="*/ 34925 w 10095599"/>
              <a:gd name="connsiteY114" fmla="*/ 1598613 h 6858000"/>
              <a:gd name="connsiteX115" fmla="*/ 20637 w 10095599"/>
              <a:gd name="connsiteY115" fmla="*/ 1552575 h 6858000"/>
              <a:gd name="connsiteX116" fmla="*/ 9525 w 10095599"/>
              <a:gd name="connsiteY116" fmla="*/ 1500188 h 6858000"/>
              <a:gd name="connsiteX117" fmla="*/ 1587 w 10095599"/>
              <a:gd name="connsiteY117" fmla="*/ 1439863 h 6858000"/>
              <a:gd name="connsiteX118" fmla="*/ 0 w 10095599"/>
              <a:gd name="connsiteY118" fmla="*/ 1371600 h 6858000"/>
              <a:gd name="connsiteX119" fmla="*/ 1587 w 10095599"/>
              <a:gd name="connsiteY119" fmla="*/ 1303338 h 6858000"/>
              <a:gd name="connsiteX120" fmla="*/ 9525 w 10095599"/>
              <a:gd name="connsiteY120" fmla="*/ 1243013 h 6858000"/>
              <a:gd name="connsiteX121" fmla="*/ 20637 w 10095599"/>
              <a:gd name="connsiteY121" fmla="*/ 1190625 h 6858000"/>
              <a:gd name="connsiteX122" fmla="*/ 34925 w 10095599"/>
              <a:gd name="connsiteY122" fmla="*/ 1144588 h 6858000"/>
              <a:gd name="connsiteX123" fmla="*/ 50800 w 10095599"/>
              <a:gd name="connsiteY123" fmla="*/ 1103313 h 6858000"/>
              <a:gd name="connsiteX124" fmla="*/ 69850 w 10095599"/>
              <a:gd name="connsiteY124" fmla="*/ 1066800 h 6858000"/>
              <a:gd name="connsiteX125" fmla="*/ 88900 w 10095599"/>
              <a:gd name="connsiteY125" fmla="*/ 1028700 h 6858000"/>
              <a:gd name="connsiteX126" fmla="*/ 107950 w 10095599"/>
              <a:gd name="connsiteY126" fmla="*/ 990600 h 6858000"/>
              <a:gd name="connsiteX127" fmla="*/ 123825 w 10095599"/>
              <a:gd name="connsiteY127" fmla="*/ 954088 h 6858000"/>
              <a:gd name="connsiteX128" fmla="*/ 139700 w 10095599"/>
              <a:gd name="connsiteY128" fmla="*/ 912813 h 6858000"/>
              <a:gd name="connsiteX129" fmla="*/ 155575 w 10095599"/>
              <a:gd name="connsiteY129" fmla="*/ 866775 h 6858000"/>
              <a:gd name="connsiteX130" fmla="*/ 166687 w 10095599"/>
              <a:gd name="connsiteY130" fmla="*/ 814388 h 6858000"/>
              <a:gd name="connsiteX131" fmla="*/ 173037 w 10095599"/>
              <a:gd name="connsiteY131" fmla="*/ 754063 h 6858000"/>
              <a:gd name="connsiteX132" fmla="*/ 176212 w 10095599"/>
              <a:gd name="connsiteY132" fmla="*/ 685800 h 6858000"/>
              <a:gd name="connsiteX133" fmla="*/ 173037 w 10095599"/>
              <a:gd name="connsiteY133" fmla="*/ 617538 h 6858000"/>
              <a:gd name="connsiteX134" fmla="*/ 166687 w 10095599"/>
              <a:gd name="connsiteY134" fmla="*/ 557213 h 6858000"/>
              <a:gd name="connsiteX135" fmla="*/ 155575 w 10095599"/>
              <a:gd name="connsiteY135" fmla="*/ 504825 h 6858000"/>
              <a:gd name="connsiteX136" fmla="*/ 139700 w 10095599"/>
              <a:gd name="connsiteY136" fmla="*/ 458788 h 6858000"/>
              <a:gd name="connsiteX137" fmla="*/ 123825 w 10095599"/>
              <a:gd name="connsiteY137" fmla="*/ 417513 h 6858000"/>
              <a:gd name="connsiteX138" fmla="*/ 107950 w 10095599"/>
              <a:gd name="connsiteY138" fmla="*/ 381000 h 6858000"/>
              <a:gd name="connsiteX139" fmla="*/ 88900 w 10095599"/>
              <a:gd name="connsiteY139" fmla="*/ 342900 h 6858000"/>
              <a:gd name="connsiteX140" fmla="*/ 69850 w 10095599"/>
              <a:gd name="connsiteY140" fmla="*/ 304800 h 6858000"/>
              <a:gd name="connsiteX141" fmla="*/ 50800 w 10095599"/>
              <a:gd name="connsiteY141" fmla="*/ 268288 h 6858000"/>
              <a:gd name="connsiteX142" fmla="*/ 34925 w 10095599"/>
              <a:gd name="connsiteY142" fmla="*/ 227013 h 6858000"/>
              <a:gd name="connsiteX143" fmla="*/ 20637 w 10095599"/>
              <a:gd name="connsiteY143" fmla="*/ 180975 h 6858000"/>
              <a:gd name="connsiteX144" fmla="*/ 9525 w 10095599"/>
              <a:gd name="connsiteY144" fmla="*/ 128588 h 6858000"/>
              <a:gd name="connsiteX145" fmla="*/ 1587 w 10095599"/>
              <a:gd name="connsiteY145" fmla="*/ 6826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10095599" h="6858000">
                <a:moveTo>
                  <a:pt x="0" y="0"/>
                </a:moveTo>
                <a:lnTo>
                  <a:pt x="7448352" y="0"/>
                </a:lnTo>
                <a:lnTo>
                  <a:pt x="9446485" y="0"/>
                </a:lnTo>
                <a:lnTo>
                  <a:pt x="10095599" y="0"/>
                </a:lnTo>
                <a:lnTo>
                  <a:pt x="10095599" y="6858000"/>
                </a:lnTo>
                <a:lnTo>
                  <a:pt x="9446485" y="6858000"/>
                </a:lnTo>
                <a:lnTo>
                  <a:pt x="7448352" y="6858000"/>
                </a:lnTo>
                <a:lnTo>
                  <a:pt x="0" y="6858000"/>
                </a:lnTo>
                <a:lnTo>
                  <a:pt x="1587" y="6789738"/>
                </a:lnTo>
                <a:lnTo>
                  <a:pt x="9525" y="6729413"/>
                </a:lnTo>
                <a:lnTo>
                  <a:pt x="20637" y="6677025"/>
                </a:lnTo>
                <a:lnTo>
                  <a:pt x="34925" y="6630988"/>
                </a:lnTo>
                <a:lnTo>
                  <a:pt x="50800" y="6589713"/>
                </a:lnTo>
                <a:lnTo>
                  <a:pt x="69850" y="6553200"/>
                </a:lnTo>
                <a:lnTo>
                  <a:pt x="88900" y="6515100"/>
                </a:lnTo>
                <a:lnTo>
                  <a:pt x="107950" y="6477000"/>
                </a:lnTo>
                <a:lnTo>
                  <a:pt x="123825" y="6440488"/>
                </a:lnTo>
                <a:lnTo>
                  <a:pt x="139700" y="6399213"/>
                </a:lnTo>
                <a:lnTo>
                  <a:pt x="155575" y="6353175"/>
                </a:lnTo>
                <a:lnTo>
                  <a:pt x="166687" y="6300788"/>
                </a:lnTo>
                <a:lnTo>
                  <a:pt x="173037" y="6240463"/>
                </a:lnTo>
                <a:lnTo>
                  <a:pt x="176212" y="6172200"/>
                </a:lnTo>
                <a:lnTo>
                  <a:pt x="173037" y="6103938"/>
                </a:lnTo>
                <a:lnTo>
                  <a:pt x="166687" y="6043613"/>
                </a:lnTo>
                <a:lnTo>
                  <a:pt x="155575" y="5991225"/>
                </a:lnTo>
                <a:lnTo>
                  <a:pt x="139700" y="5945188"/>
                </a:lnTo>
                <a:lnTo>
                  <a:pt x="123825" y="5903913"/>
                </a:lnTo>
                <a:lnTo>
                  <a:pt x="107950" y="5867400"/>
                </a:lnTo>
                <a:lnTo>
                  <a:pt x="88900" y="5829300"/>
                </a:lnTo>
                <a:lnTo>
                  <a:pt x="69850" y="5791200"/>
                </a:lnTo>
                <a:lnTo>
                  <a:pt x="50800" y="5754688"/>
                </a:lnTo>
                <a:lnTo>
                  <a:pt x="34925" y="5713413"/>
                </a:lnTo>
                <a:lnTo>
                  <a:pt x="20637" y="5667375"/>
                </a:lnTo>
                <a:lnTo>
                  <a:pt x="9525" y="5614988"/>
                </a:lnTo>
                <a:lnTo>
                  <a:pt x="1587" y="5554663"/>
                </a:lnTo>
                <a:lnTo>
                  <a:pt x="0" y="5486400"/>
                </a:lnTo>
                <a:lnTo>
                  <a:pt x="1587" y="5418138"/>
                </a:lnTo>
                <a:lnTo>
                  <a:pt x="9525" y="5357813"/>
                </a:lnTo>
                <a:lnTo>
                  <a:pt x="20637" y="5305425"/>
                </a:lnTo>
                <a:lnTo>
                  <a:pt x="34925" y="5259388"/>
                </a:lnTo>
                <a:lnTo>
                  <a:pt x="50800" y="5218113"/>
                </a:lnTo>
                <a:lnTo>
                  <a:pt x="69850" y="5181600"/>
                </a:lnTo>
                <a:lnTo>
                  <a:pt x="88900" y="5143500"/>
                </a:lnTo>
                <a:lnTo>
                  <a:pt x="107950" y="5105400"/>
                </a:lnTo>
                <a:lnTo>
                  <a:pt x="123825" y="5068888"/>
                </a:lnTo>
                <a:lnTo>
                  <a:pt x="139700" y="5027613"/>
                </a:lnTo>
                <a:lnTo>
                  <a:pt x="155575" y="4981575"/>
                </a:lnTo>
                <a:lnTo>
                  <a:pt x="166687" y="4929188"/>
                </a:lnTo>
                <a:lnTo>
                  <a:pt x="173037" y="4868863"/>
                </a:lnTo>
                <a:lnTo>
                  <a:pt x="176212" y="4800600"/>
                </a:lnTo>
                <a:lnTo>
                  <a:pt x="173037" y="4732338"/>
                </a:lnTo>
                <a:lnTo>
                  <a:pt x="166687" y="4672013"/>
                </a:lnTo>
                <a:lnTo>
                  <a:pt x="155575" y="4619625"/>
                </a:lnTo>
                <a:lnTo>
                  <a:pt x="139700" y="4573588"/>
                </a:lnTo>
                <a:lnTo>
                  <a:pt x="123825" y="4532313"/>
                </a:lnTo>
                <a:lnTo>
                  <a:pt x="107950" y="4495800"/>
                </a:lnTo>
                <a:lnTo>
                  <a:pt x="69850" y="4419600"/>
                </a:lnTo>
                <a:lnTo>
                  <a:pt x="50800" y="4383088"/>
                </a:lnTo>
                <a:lnTo>
                  <a:pt x="34925" y="4341813"/>
                </a:lnTo>
                <a:lnTo>
                  <a:pt x="20637" y="4295775"/>
                </a:lnTo>
                <a:lnTo>
                  <a:pt x="9525" y="4243388"/>
                </a:lnTo>
                <a:lnTo>
                  <a:pt x="1587" y="4183063"/>
                </a:lnTo>
                <a:lnTo>
                  <a:pt x="0" y="4114800"/>
                </a:lnTo>
                <a:lnTo>
                  <a:pt x="1587" y="4046538"/>
                </a:lnTo>
                <a:lnTo>
                  <a:pt x="9525" y="3986213"/>
                </a:lnTo>
                <a:lnTo>
                  <a:pt x="20637" y="3933825"/>
                </a:lnTo>
                <a:lnTo>
                  <a:pt x="34925" y="3887788"/>
                </a:lnTo>
                <a:lnTo>
                  <a:pt x="50800" y="3846513"/>
                </a:lnTo>
                <a:lnTo>
                  <a:pt x="69850" y="3810000"/>
                </a:lnTo>
                <a:lnTo>
                  <a:pt x="88900" y="3771900"/>
                </a:lnTo>
                <a:lnTo>
                  <a:pt x="107950" y="3733800"/>
                </a:lnTo>
                <a:lnTo>
                  <a:pt x="123825" y="3697288"/>
                </a:lnTo>
                <a:lnTo>
                  <a:pt x="139700" y="3656013"/>
                </a:lnTo>
                <a:lnTo>
                  <a:pt x="155575" y="3609975"/>
                </a:lnTo>
                <a:lnTo>
                  <a:pt x="166687" y="3557588"/>
                </a:lnTo>
                <a:lnTo>
                  <a:pt x="173037" y="3497263"/>
                </a:lnTo>
                <a:lnTo>
                  <a:pt x="176212" y="3427413"/>
                </a:lnTo>
                <a:lnTo>
                  <a:pt x="173037" y="3360738"/>
                </a:lnTo>
                <a:lnTo>
                  <a:pt x="166687" y="3300413"/>
                </a:lnTo>
                <a:lnTo>
                  <a:pt x="155575" y="3248025"/>
                </a:lnTo>
                <a:lnTo>
                  <a:pt x="139700" y="3201988"/>
                </a:lnTo>
                <a:lnTo>
                  <a:pt x="123825" y="3160713"/>
                </a:lnTo>
                <a:lnTo>
                  <a:pt x="107950" y="3124200"/>
                </a:lnTo>
                <a:lnTo>
                  <a:pt x="88900" y="3086100"/>
                </a:lnTo>
                <a:lnTo>
                  <a:pt x="69850" y="3048000"/>
                </a:lnTo>
                <a:lnTo>
                  <a:pt x="50800" y="3011488"/>
                </a:lnTo>
                <a:lnTo>
                  <a:pt x="34925" y="2970213"/>
                </a:lnTo>
                <a:lnTo>
                  <a:pt x="20637" y="2924175"/>
                </a:lnTo>
                <a:lnTo>
                  <a:pt x="9525" y="2871788"/>
                </a:lnTo>
                <a:lnTo>
                  <a:pt x="1587" y="2811463"/>
                </a:lnTo>
                <a:lnTo>
                  <a:pt x="0" y="2743200"/>
                </a:lnTo>
                <a:lnTo>
                  <a:pt x="1587" y="2674938"/>
                </a:lnTo>
                <a:lnTo>
                  <a:pt x="9525" y="2614613"/>
                </a:lnTo>
                <a:lnTo>
                  <a:pt x="20637" y="2562225"/>
                </a:lnTo>
                <a:lnTo>
                  <a:pt x="34925" y="2516188"/>
                </a:lnTo>
                <a:lnTo>
                  <a:pt x="50800" y="2474913"/>
                </a:lnTo>
                <a:lnTo>
                  <a:pt x="69850" y="2438400"/>
                </a:lnTo>
                <a:lnTo>
                  <a:pt x="88900" y="2400300"/>
                </a:lnTo>
                <a:lnTo>
                  <a:pt x="107950" y="2362200"/>
                </a:lnTo>
                <a:lnTo>
                  <a:pt x="123825" y="2325688"/>
                </a:lnTo>
                <a:lnTo>
                  <a:pt x="139700" y="2284413"/>
                </a:lnTo>
                <a:lnTo>
                  <a:pt x="155575" y="2238375"/>
                </a:lnTo>
                <a:lnTo>
                  <a:pt x="166687" y="2185988"/>
                </a:lnTo>
                <a:lnTo>
                  <a:pt x="173037" y="2125663"/>
                </a:lnTo>
                <a:lnTo>
                  <a:pt x="176212" y="2057400"/>
                </a:lnTo>
                <a:lnTo>
                  <a:pt x="173037" y="1989138"/>
                </a:lnTo>
                <a:lnTo>
                  <a:pt x="166687" y="1928813"/>
                </a:lnTo>
                <a:lnTo>
                  <a:pt x="155575" y="1876425"/>
                </a:lnTo>
                <a:lnTo>
                  <a:pt x="139700" y="1830388"/>
                </a:lnTo>
                <a:lnTo>
                  <a:pt x="123825" y="1789113"/>
                </a:lnTo>
                <a:lnTo>
                  <a:pt x="107950" y="1752600"/>
                </a:lnTo>
                <a:lnTo>
                  <a:pt x="88900" y="1714500"/>
                </a:lnTo>
                <a:lnTo>
                  <a:pt x="69850" y="1676400"/>
                </a:lnTo>
                <a:lnTo>
                  <a:pt x="50800" y="1639888"/>
                </a:lnTo>
                <a:lnTo>
                  <a:pt x="34925" y="1598613"/>
                </a:lnTo>
                <a:lnTo>
                  <a:pt x="20637" y="1552575"/>
                </a:lnTo>
                <a:lnTo>
                  <a:pt x="9525" y="1500188"/>
                </a:lnTo>
                <a:lnTo>
                  <a:pt x="1587" y="1439863"/>
                </a:lnTo>
                <a:lnTo>
                  <a:pt x="0" y="1371600"/>
                </a:lnTo>
                <a:lnTo>
                  <a:pt x="1587" y="1303338"/>
                </a:lnTo>
                <a:lnTo>
                  <a:pt x="9525" y="1243013"/>
                </a:lnTo>
                <a:lnTo>
                  <a:pt x="20637" y="1190625"/>
                </a:lnTo>
                <a:lnTo>
                  <a:pt x="34925" y="1144588"/>
                </a:lnTo>
                <a:lnTo>
                  <a:pt x="50800" y="1103313"/>
                </a:lnTo>
                <a:lnTo>
                  <a:pt x="69850" y="1066800"/>
                </a:lnTo>
                <a:lnTo>
                  <a:pt x="88900" y="1028700"/>
                </a:lnTo>
                <a:lnTo>
                  <a:pt x="107950" y="990600"/>
                </a:lnTo>
                <a:lnTo>
                  <a:pt x="123825" y="954088"/>
                </a:lnTo>
                <a:lnTo>
                  <a:pt x="139700" y="912813"/>
                </a:lnTo>
                <a:lnTo>
                  <a:pt x="155575" y="866775"/>
                </a:lnTo>
                <a:lnTo>
                  <a:pt x="166687" y="814388"/>
                </a:lnTo>
                <a:lnTo>
                  <a:pt x="173037" y="754063"/>
                </a:lnTo>
                <a:lnTo>
                  <a:pt x="176212" y="685800"/>
                </a:lnTo>
                <a:lnTo>
                  <a:pt x="173037" y="617538"/>
                </a:lnTo>
                <a:lnTo>
                  <a:pt x="166687" y="557213"/>
                </a:lnTo>
                <a:lnTo>
                  <a:pt x="155575" y="504825"/>
                </a:lnTo>
                <a:lnTo>
                  <a:pt x="139700" y="458788"/>
                </a:lnTo>
                <a:lnTo>
                  <a:pt x="123825" y="417513"/>
                </a:lnTo>
                <a:lnTo>
                  <a:pt x="107950" y="381000"/>
                </a:lnTo>
                <a:lnTo>
                  <a:pt x="88900" y="342900"/>
                </a:lnTo>
                <a:lnTo>
                  <a:pt x="69850" y="304800"/>
                </a:lnTo>
                <a:lnTo>
                  <a:pt x="50800" y="268288"/>
                </a:lnTo>
                <a:lnTo>
                  <a:pt x="34925" y="227013"/>
                </a:lnTo>
                <a:lnTo>
                  <a:pt x="20637" y="180975"/>
                </a:lnTo>
                <a:lnTo>
                  <a:pt x="9525" y="128588"/>
                </a:lnTo>
                <a:lnTo>
                  <a:pt x="1587" y="6826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85A4001-1E5D-4914-BA4A-C05200B16833}"/>
              </a:ext>
            </a:extLst>
          </p:cNvPr>
          <p:cNvSpPr>
            <a:spLocks noGrp="1"/>
          </p:cNvSpPr>
          <p:nvPr>
            <p:ph type="title"/>
          </p:nvPr>
        </p:nvSpPr>
        <p:spPr>
          <a:xfrm>
            <a:off x="199012" y="662400"/>
            <a:ext cx="11230988" cy="1113295"/>
          </a:xfrm>
        </p:spPr>
        <p:txBody>
          <a:bodyPr anchor="t">
            <a:normAutofit/>
          </a:bodyPr>
          <a:lstStyle/>
          <a:p>
            <a:pPr algn="ctr"/>
            <a:r>
              <a:rPr lang="en-US" b="1" dirty="0">
                <a:cs typeface="Calibri Light"/>
              </a:rPr>
              <a:t>Implications of drug use</a:t>
            </a:r>
            <a:endParaRPr lang="en-US" b="1" dirty="0"/>
          </a:p>
        </p:txBody>
      </p:sp>
      <p:sp>
        <p:nvSpPr>
          <p:cNvPr id="3" name="Content Placeholder 2">
            <a:extLst>
              <a:ext uri="{FF2B5EF4-FFF2-40B4-BE49-F238E27FC236}">
                <a16:creationId xmlns:a16="http://schemas.microsoft.com/office/drawing/2014/main" id="{D8F20072-4651-4F0F-B180-AB84F2D60E21}"/>
              </a:ext>
            </a:extLst>
          </p:cNvPr>
          <p:cNvSpPr>
            <a:spLocks noGrp="1"/>
          </p:cNvSpPr>
          <p:nvPr>
            <p:ph idx="1"/>
          </p:nvPr>
        </p:nvSpPr>
        <p:spPr>
          <a:xfrm>
            <a:off x="2797628" y="2286000"/>
            <a:ext cx="8632372" cy="3909600"/>
          </a:xfrm>
        </p:spPr>
        <p:txBody>
          <a:bodyPr vert="horz" lIns="91440" tIns="45720" rIns="91440" bIns="45720" rtlCol="0" anchor="t">
            <a:normAutofit/>
          </a:bodyPr>
          <a:lstStyle/>
          <a:p>
            <a:r>
              <a:rPr lang="en-US" sz="2400" dirty="0">
                <a:solidFill>
                  <a:schemeClr val="tx1">
                    <a:alpha val="60000"/>
                  </a:schemeClr>
                </a:solidFill>
                <a:cs typeface="Calibri"/>
              </a:rPr>
              <a:t>School exclusion, challenging </a:t>
            </a:r>
            <a:r>
              <a:rPr lang="en-US" sz="2400" dirty="0" err="1">
                <a:solidFill>
                  <a:schemeClr val="tx1">
                    <a:alpha val="60000"/>
                  </a:schemeClr>
                </a:solidFill>
                <a:cs typeface="Calibri"/>
              </a:rPr>
              <a:t>behaviours</a:t>
            </a:r>
            <a:r>
              <a:rPr lang="en-US" sz="2400" dirty="0">
                <a:solidFill>
                  <a:schemeClr val="tx1">
                    <a:alpha val="60000"/>
                  </a:schemeClr>
                </a:solidFill>
                <a:cs typeface="Calibri"/>
              </a:rPr>
              <a:t> in schools</a:t>
            </a:r>
            <a:r>
              <a:rPr lang="en-US" sz="2400" baseline="30000" dirty="0">
                <a:solidFill>
                  <a:schemeClr val="tx1">
                    <a:alpha val="60000"/>
                  </a:schemeClr>
                </a:solidFill>
                <a:cs typeface="Calibri"/>
              </a:rPr>
              <a:t>2,3,6</a:t>
            </a:r>
            <a:r>
              <a:rPr lang="en-US" sz="2400" dirty="0">
                <a:solidFill>
                  <a:schemeClr val="tx1">
                    <a:alpha val="60000"/>
                  </a:schemeClr>
                </a:solidFill>
                <a:cs typeface="Calibri"/>
              </a:rPr>
              <a:t>.</a:t>
            </a:r>
          </a:p>
          <a:p>
            <a:r>
              <a:rPr lang="en-US" sz="2400" dirty="0">
                <a:solidFill>
                  <a:schemeClr val="tx1">
                    <a:alpha val="60000"/>
                  </a:schemeClr>
                </a:solidFill>
                <a:cs typeface="Calibri"/>
              </a:rPr>
              <a:t>Long term physical health conditions</a:t>
            </a:r>
            <a:r>
              <a:rPr lang="en-US" sz="2400" baseline="30000" dirty="0">
                <a:solidFill>
                  <a:schemeClr val="tx1">
                    <a:alpha val="60000"/>
                  </a:schemeClr>
                </a:solidFill>
                <a:cs typeface="Calibri"/>
              </a:rPr>
              <a:t>6</a:t>
            </a:r>
            <a:r>
              <a:rPr lang="en-US" sz="2400" dirty="0">
                <a:solidFill>
                  <a:schemeClr val="tx1">
                    <a:alpha val="60000"/>
                  </a:schemeClr>
                </a:solidFill>
                <a:cs typeface="Calibri"/>
              </a:rPr>
              <a:t>.</a:t>
            </a:r>
          </a:p>
          <a:p>
            <a:r>
              <a:rPr lang="en-US" sz="2400" dirty="0">
                <a:solidFill>
                  <a:schemeClr val="tx1">
                    <a:alpha val="60000"/>
                  </a:schemeClr>
                </a:solidFill>
                <a:cs typeface="Calibri"/>
              </a:rPr>
              <a:t>Long term mental health needs</a:t>
            </a:r>
            <a:r>
              <a:rPr lang="en-US" sz="2400" baseline="30000" dirty="0">
                <a:solidFill>
                  <a:schemeClr val="tx1">
                    <a:alpha val="60000"/>
                  </a:schemeClr>
                </a:solidFill>
                <a:cs typeface="Calibri"/>
              </a:rPr>
              <a:t>2,3,6</a:t>
            </a:r>
            <a:r>
              <a:rPr lang="en-US" sz="2400" dirty="0">
                <a:solidFill>
                  <a:schemeClr val="tx1">
                    <a:alpha val="60000"/>
                  </a:schemeClr>
                </a:solidFill>
                <a:cs typeface="Calibri"/>
              </a:rPr>
              <a:t>.</a:t>
            </a:r>
          </a:p>
          <a:p>
            <a:r>
              <a:rPr lang="en-US" sz="2400" dirty="0">
                <a:solidFill>
                  <a:schemeClr val="tx1">
                    <a:alpha val="60000"/>
                  </a:schemeClr>
                </a:solidFill>
                <a:cs typeface="Calibri"/>
              </a:rPr>
              <a:t>Strain on family unit, caregivers unable to work</a:t>
            </a:r>
            <a:r>
              <a:rPr lang="en-US" sz="2400" baseline="30000" dirty="0">
                <a:solidFill>
                  <a:schemeClr val="tx1">
                    <a:alpha val="60000"/>
                  </a:schemeClr>
                </a:solidFill>
                <a:cs typeface="Calibri"/>
              </a:rPr>
              <a:t>3,4,6</a:t>
            </a:r>
            <a:r>
              <a:rPr lang="en-US" sz="2400" dirty="0">
                <a:solidFill>
                  <a:schemeClr val="tx1">
                    <a:alpha val="60000"/>
                  </a:schemeClr>
                </a:solidFill>
                <a:cs typeface="Calibri"/>
              </a:rPr>
              <a:t>.</a:t>
            </a:r>
          </a:p>
          <a:p>
            <a:r>
              <a:rPr lang="en-US" sz="2400" dirty="0">
                <a:solidFill>
                  <a:schemeClr val="tx1">
                    <a:alpha val="60000"/>
                  </a:schemeClr>
                </a:solidFill>
                <a:cs typeface="Calibri"/>
              </a:rPr>
              <a:t>Criminal activity</a:t>
            </a:r>
            <a:r>
              <a:rPr lang="en-US" sz="2400" baseline="30000" dirty="0">
                <a:solidFill>
                  <a:schemeClr val="tx1">
                    <a:alpha val="60000"/>
                  </a:schemeClr>
                </a:solidFill>
                <a:cs typeface="Calibri"/>
              </a:rPr>
              <a:t>6</a:t>
            </a:r>
            <a:r>
              <a:rPr lang="en-US" sz="2400" dirty="0">
                <a:solidFill>
                  <a:schemeClr val="tx1">
                    <a:alpha val="60000"/>
                  </a:schemeClr>
                </a:solidFill>
                <a:cs typeface="Calibri"/>
              </a:rPr>
              <a:t>.</a:t>
            </a:r>
          </a:p>
          <a:p>
            <a:r>
              <a:rPr lang="en-US" sz="2400" dirty="0">
                <a:solidFill>
                  <a:schemeClr val="tx1">
                    <a:alpha val="60000"/>
                  </a:schemeClr>
                </a:solidFill>
                <a:cs typeface="Calibri"/>
              </a:rPr>
              <a:t>Detrimental effect on siblings</a:t>
            </a:r>
            <a:r>
              <a:rPr lang="en-US" sz="2400" baseline="30000" dirty="0">
                <a:solidFill>
                  <a:schemeClr val="tx1">
                    <a:alpha val="60000"/>
                  </a:schemeClr>
                </a:solidFill>
                <a:cs typeface="Calibri"/>
              </a:rPr>
              <a:t>6</a:t>
            </a:r>
            <a:r>
              <a:rPr lang="en-US" sz="2400" dirty="0">
                <a:solidFill>
                  <a:schemeClr val="tx1">
                    <a:alpha val="60000"/>
                  </a:schemeClr>
                </a:solidFill>
                <a:cs typeface="Calibri"/>
              </a:rPr>
              <a:t>.</a:t>
            </a:r>
          </a:p>
        </p:txBody>
      </p:sp>
    </p:spTree>
    <p:extLst>
      <p:ext uri="{BB962C8B-B14F-4D97-AF65-F5344CB8AC3E}">
        <p14:creationId xmlns:p14="http://schemas.microsoft.com/office/powerpoint/2010/main" val="2448916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EECD88-9090-4A07-ABD7-C12473068AA5}"/>
              </a:ext>
            </a:extLst>
          </p:cNvPr>
          <p:cNvSpPr>
            <a:spLocks noGrp="1"/>
          </p:cNvSpPr>
          <p:nvPr>
            <p:ph type="title"/>
          </p:nvPr>
        </p:nvSpPr>
        <p:spPr>
          <a:xfrm>
            <a:off x="1271588" y="662400"/>
            <a:ext cx="10055721" cy="1325563"/>
          </a:xfrm>
        </p:spPr>
        <p:txBody>
          <a:bodyPr anchor="t">
            <a:normAutofit/>
          </a:bodyPr>
          <a:lstStyle/>
          <a:p>
            <a:r>
              <a:rPr lang="en-US" b="1" dirty="0">
                <a:cs typeface="Calibri Light"/>
              </a:rPr>
              <a:t>What can be done to reduce drug use in CYP?</a:t>
            </a:r>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Content Placeholder 2">
            <a:extLst>
              <a:ext uri="{FF2B5EF4-FFF2-40B4-BE49-F238E27FC236}">
                <a16:creationId xmlns:a16="http://schemas.microsoft.com/office/drawing/2014/main" id="{63021427-EB9D-4100-8147-DF88A03BBB3D}"/>
              </a:ext>
            </a:extLst>
          </p:cNvPr>
          <p:cNvSpPr>
            <a:spLocks noGrp="1"/>
          </p:cNvSpPr>
          <p:nvPr>
            <p:ph idx="1"/>
          </p:nvPr>
        </p:nvSpPr>
        <p:spPr>
          <a:xfrm>
            <a:off x="1251678" y="2286001"/>
            <a:ext cx="10089112" cy="3909599"/>
          </a:xfrm>
        </p:spPr>
        <p:txBody>
          <a:bodyPr vert="horz" lIns="91440" tIns="45720" rIns="91440" bIns="45720" rtlCol="0">
            <a:normAutofit/>
          </a:bodyPr>
          <a:lstStyle/>
          <a:p>
            <a:pPr marL="342900" indent="-342900"/>
            <a:r>
              <a:rPr lang="en-US" sz="2000">
                <a:solidFill>
                  <a:schemeClr val="tx1">
                    <a:alpha val="60000"/>
                  </a:schemeClr>
                </a:solidFill>
                <a:ea typeface="+mn-lt"/>
                <a:cs typeface="+mn-lt"/>
              </a:rPr>
              <a:t>Drugs are too widely available, and are targeted to  younger siblings and those who are excluded or at risk of exclusion from school</a:t>
            </a:r>
            <a:r>
              <a:rPr lang="en-US" sz="2000" baseline="30000">
                <a:solidFill>
                  <a:schemeClr val="tx1">
                    <a:alpha val="60000"/>
                  </a:schemeClr>
                </a:solidFill>
                <a:ea typeface="+mn-lt"/>
                <a:cs typeface="+mn-lt"/>
              </a:rPr>
              <a:t>6</a:t>
            </a:r>
            <a:endParaRPr lang="en-US" sz="2000">
              <a:solidFill>
                <a:schemeClr val="tx1">
                  <a:alpha val="60000"/>
                </a:schemeClr>
              </a:solidFill>
              <a:cs typeface="Calibri" panose="020F0502020204030204"/>
            </a:endParaRPr>
          </a:p>
          <a:p>
            <a:pPr marL="342900" indent="-342900"/>
            <a:r>
              <a:rPr lang="en-US" sz="2000">
                <a:solidFill>
                  <a:schemeClr val="tx1">
                    <a:alpha val="60000"/>
                  </a:schemeClr>
                </a:solidFill>
                <a:ea typeface="+mn-lt"/>
                <a:cs typeface="+mn-lt"/>
              </a:rPr>
              <a:t>Early identification and assessment of learning difficulties/disabilities, mental health needs/indicators of substance use to prevent disrupted pathways and to address needs</a:t>
            </a:r>
            <a:r>
              <a:rPr lang="en-US" sz="2000" baseline="30000">
                <a:solidFill>
                  <a:schemeClr val="tx1">
                    <a:alpha val="60000"/>
                  </a:schemeClr>
                </a:solidFill>
                <a:ea typeface="+mn-lt"/>
                <a:cs typeface="+mn-lt"/>
              </a:rPr>
              <a:t>1,2,3,4,5,6. </a:t>
            </a:r>
            <a:endParaRPr lang="en-US" sz="2000" baseline="30000">
              <a:solidFill>
                <a:schemeClr val="tx1">
                  <a:alpha val="60000"/>
                </a:schemeClr>
              </a:solidFill>
              <a:cs typeface="Calibri" panose="020F0502020204030204"/>
            </a:endParaRPr>
          </a:p>
          <a:p>
            <a:pPr marL="342900" indent="-342900"/>
            <a:r>
              <a:rPr lang="en-US" sz="2000">
                <a:solidFill>
                  <a:schemeClr val="tx1">
                    <a:alpha val="60000"/>
                  </a:schemeClr>
                </a:solidFill>
                <a:cs typeface="Calibri" panose="020F0502020204030204"/>
              </a:rPr>
              <a:t>Increase information for families on what support is available, where it is and how to access it, schools need to signpost to this</a:t>
            </a:r>
            <a:r>
              <a:rPr lang="en-US" sz="2000" baseline="30000">
                <a:solidFill>
                  <a:schemeClr val="tx1">
                    <a:alpha val="60000"/>
                  </a:schemeClr>
                </a:solidFill>
                <a:cs typeface="Calibri" panose="020F0502020204030204"/>
              </a:rPr>
              <a:t>6</a:t>
            </a:r>
            <a:r>
              <a:rPr lang="en-US" sz="2000">
                <a:solidFill>
                  <a:schemeClr val="tx1">
                    <a:alpha val="60000"/>
                  </a:schemeClr>
                </a:solidFill>
                <a:cs typeface="Calibri" panose="020F0502020204030204"/>
              </a:rPr>
              <a:t>.</a:t>
            </a:r>
            <a:endParaRPr lang="en-US" sz="2000">
              <a:solidFill>
                <a:schemeClr val="tx1">
                  <a:alpha val="60000"/>
                </a:schemeClr>
              </a:solidFill>
            </a:endParaRPr>
          </a:p>
          <a:p>
            <a:pPr marL="342900" indent="-342900"/>
            <a:r>
              <a:rPr lang="en-US" sz="2000">
                <a:solidFill>
                  <a:schemeClr val="tx1">
                    <a:alpha val="60000"/>
                  </a:schemeClr>
                </a:solidFill>
                <a:cs typeface="Calibri" panose="020F0502020204030204"/>
              </a:rPr>
              <a:t>Reduce waiting times to health and voluntary sector services for assessments and identification of underlying disabilities and mental health needs</a:t>
            </a:r>
            <a:r>
              <a:rPr lang="en-US" sz="2000" baseline="30000">
                <a:solidFill>
                  <a:schemeClr val="tx1">
                    <a:alpha val="60000"/>
                  </a:schemeClr>
                </a:solidFill>
                <a:cs typeface="Calibri" panose="020F0502020204030204"/>
              </a:rPr>
              <a:t>6</a:t>
            </a:r>
            <a:r>
              <a:rPr lang="en-US" sz="2000">
                <a:solidFill>
                  <a:schemeClr val="tx1">
                    <a:alpha val="60000"/>
                  </a:schemeClr>
                </a:solidFill>
                <a:cs typeface="Calibri" panose="020F0502020204030204"/>
              </a:rPr>
              <a:t>.</a:t>
            </a:r>
          </a:p>
          <a:p>
            <a:pPr marL="342900" indent="-342900"/>
            <a:r>
              <a:rPr lang="en-US" sz="2000">
                <a:solidFill>
                  <a:schemeClr val="tx1">
                    <a:alpha val="60000"/>
                  </a:schemeClr>
                </a:solidFill>
                <a:ea typeface="+mn-lt"/>
                <a:cs typeface="+mn-lt"/>
              </a:rPr>
              <a:t>Where a child in a family is using drugs the siblings need to also have targeted support as they are currently overlooked</a:t>
            </a:r>
            <a:r>
              <a:rPr lang="en-US" sz="2000" baseline="30000">
                <a:solidFill>
                  <a:schemeClr val="tx1">
                    <a:alpha val="60000"/>
                  </a:schemeClr>
                </a:solidFill>
                <a:ea typeface="+mn-lt"/>
                <a:cs typeface="+mn-lt"/>
              </a:rPr>
              <a:t>6</a:t>
            </a:r>
            <a:r>
              <a:rPr lang="en-US" sz="2000">
                <a:solidFill>
                  <a:schemeClr val="tx1">
                    <a:alpha val="60000"/>
                  </a:schemeClr>
                </a:solidFill>
                <a:ea typeface="+mn-lt"/>
                <a:cs typeface="+mn-lt"/>
              </a:rPr>
              <a:t>.</a:t>
            </a:r>
            <a:endParaRPr lang="en-US" sz="2000">
              <a:solidFill>
                <a:schemeClr val="tx1">
                  <a:alpha val="60000"/>
                </a:schemeClr>
              </a:solidFill>
              <a:cs typeface="Calibri" panose="020F0502020204030204"/>
            </a:endParaRPr>
          </a:p>
          <a:p>
            <a:pPr marL="0" indent="0">
              <a:buNone/>
            </a:pPr>
            <a:endParaRPr lang="en-US" sz="2000">
              <a:solidFill>
                <a:schemeClr val="tx1">
                  <a:alpha val="60000"/>
                </a:schemeClr>
              </a:solidFill>
              <a:cs typeface="Calibri" panose="020F0502020204030204"/>
            </a:endParaRPr>
          </a:p>
          <a:p>
            <a:pPr marL="0" indent="0">
              <a:buNone/>
            </a:pPr>
            <a:endParaRPr lang="en-US" sz="2000">
              <a:solidFill>
                <a:schemeClr val="tx1">
                  <a:alpha val="60000"/>
                </a:schemeClr>
              </a:solidFill>
              <a:cs typeface="Calibri" panose="020F0502020204030204"/>
            </a:endParaRPr>
          </a:p>
        </p:txBody>
      </p:sp>
    </p:spTree>
    <p:extLst>
      <p:ext uri="{BB962C8B-B14F-4D97-AF65-F5344CB8AC3E}">
        <p14:creationId xmlns:p14="http://schemas.microsoft.com/office/powerpoint/2010/main" val="3530553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B730BC-B9B7-44AF-9C1F-18798A91F5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5BEA00D-3D81-4954-A11A-1E1A06543C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 y="0"/>
            <a:ext cx="12191996" cy="6858000"/>
          </a:xfrm>
          <a:prstGeom prst="rect">
            <a:avLst/>
          </a:prstGeom>
          <a:solidFill>
            <a:schemeClr val="accent1">
              <a:lumMod val="50000"/>
              <a:alpha val="25000"/>
            </a:schemeClr>
          </a:solidFill>
          <a:ln w="0">
            <a:noFill/>
            <a:prstDash val="solid"/>
            <a:round/>
            <a:headEnd/>
            <a:tailEnd/>
          </a:ln>
        </p:spPr>
        <p:txBody>
          <a:bodyPr rtlCol="0" anchor="ctr"/>
          <a:lstStyle/>
          <a:p>
            <a:pPr algn="ctr" defTabSz="457200"/>
            <a:endParaRPr lang="en-US" dirty="0"/>
          </a:p>
        </p:txBody>
      </p:sp>
      <p:sp>
        <p:nvSpPr>
          <p:cNvPr id="12" name="Freeform: Shape 11">
            <a:extLst>
              <a:ext uri="{FF2B5EF4-FFF2-40B4-BE49-F238E27FC236}">
                <a16:creationId xmlns:a16="http://schemas.microsoft.com/office/drawing/2014/main" id="{CC59F35D-3AEE-407C-8DA7-F495CB9B52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766456" y="591688"/>
            <a:ext cx="2425541" cy="5347085"/>
          </a:xfrm>
          <a:custGeom>
            <a:avLst/>
            <a:gdLst>
              <a:gd name="connsiteX0" fmla="*/ 2425541 w 2425541"/>
              <a:gd name="connsiteY0" fmla="*/ 0 h 5347085"/>
              <a:gd name="connsiteX1" fmla="*/ 2425541 w 2425541"/>
              <a:gd name="connsiteY1" fmla="*/ 5347085 h 5347085"/>
              <a:gd name="connsiteX2" fmla="*/ 2392586 w 2425541"/>
              <a:gd name="connsiteY2" fmla="*/ 5333903 h 5347085"/>
              <a:gd name="connsiteX3" fmla="*/ 2338684 w 2425541"/>
              <a:gd name="connsiteY3" fmla="*/ 5319993 h 5347085"/>
              <a:gd name="connsiteX4" fmla="*/ 2284781 w 2425541"/>
              <a:gd name="connsiteY4" fmla="*/ 5313037 h 5347085"/>
              <a:gd name="connsiteX5" fmla="*/ 2227401 w 2425541"/>
              <a:gd name="connsiteY5" fmla="*/ 5313037 h 5347085"/>
              <a:gd name="connsiteX6" fmla="*/ 2168282 w 2425541"/>
              <a:gd name="connsiteY6" fmla="*/ 5316515 h 5347085"/>
              <a:gd name="connsiteX7" fmla="*/ 2109162 w 2425541"/>
              <a:gd name="connsiteY7" fmla="*/ 5323470 h 5347085"/>
              <a:gd name="connsiteX8" fmla="*/ 2050043 w 2425541"/>
              <a:gd name="connsiteY8" fmla="*/ 5332164 h 5347085"/>
              <a:gd name="connsiteX9" fmla="*/ 1990924 w 2425541"/>
              <a:gd name="connsiteY9" fmla="*/ 5339119 h 5347085"/>
              <a:gd name="connsiteX10" fmla="*/ 1931805 w 2425541"/>
              <a:gd name="connsiteY10" fmla="*/ 5344336 h 5347085"/>
              <a:gd name="connsiteX11" fmla="*/ 1876163 w 2425541"/>
              <a:gd name="connsiteY11" fmla="*/ 5342597 h 5347085"/>
              <a:gd name="connsiteX12" fmla="*/ 1822261 w 2425541"/>
              <a:gd name="connsiteY12" fmla="*/ 5335642 h 5347085"/>
              <a:gd name="connsiteX13" fmla="*/ 1770097 w 2425541"/>
              <a:gd name="connsiteY13" fmla="*/ 5319993 h 5347085"/>
              <a:gd name="connsiteX14" fmla="*/ 1726627 w 2425541"/>
              <a:gd name="connsiteY14" fmla="*/ 5297388 h 5347085"/>
              <a:gd name="connsiteX15" fmla="*/ 1684896 w 2425541"/>
              <a:gd name="connsiteY15" fmla="*/ 5267829 h 5347085"/>
              <a:gd name="connsiteX16" fmla="*/ 1648381 w 2425541"/>
              <a:gd name="connsiteY16" fmla="*/ 5233053 h 5347085"/>
              <a:gd name="connsiteX17" fmla="*/ 1611866 w 2425541"/>
              <a:gd name="connsiteY17" fmla="*/ 5193060 h 5347085"/>
              <a:gd name="connsiteX18" fmla="*/ 1578829 w 2425541"/>
              <a:gd name="connsiteY18" fmla="*/ 5151329 h 5347085"/>
              <a:gd name="connsiteX19" fmla="*/ 1545792 w 2425541"/>
              <a:gd name="connsiteY19" fmla="*/ 5107859 h 5347085"/>
              <a:gd name="connsiteX20" fmla="*/ 1512755 w 2425541"/>
              <a:gd name="connsiteY20" fmla="*/ 5064389 h 5347085"/>
              <a:gd name="connsiteX21" fmla="*/ 1479717 w 2425541"/>
              <a:gd name="connsiteY21" fmla="*/ 5022658 h 5347085"/>
              <a:gd name="connsiteX22" fmla="*/ 1444942 w 2425541"/>
              <a:gd name="connsiteY22" fmla="*/ 4982666 h 5347085"/>
              <a:gd name="connsiteX23" fmla="*/ 1404949 w 2425541"/>
              <a:gd name="connsiteY23" fmla="*/ 4947890 h 5347085"/>
              <a:gd name="connsiteX24" fmla="*/ 1366696 w 2425541"/>
              <a:gd name="connsiteY24" fmla="*/ 4916591 h 5347085"/>
              <a:gd name="connsiteX25" fmla="*/ 1323226 w 2425541"/>
              <a:gd name="connsiteY25" fmla="*/ 4892248 h 5347085"/>
              <a:gd name="connsiteX26" fmla="*/ 1276278 w 2425541"/>
              <a:gd name="connsiteY26" fmla="*/ 4871383 h 5347085"/>
              <a:gd name="connsiteX27" fmla="*/ 1225853 w 2425541"/>
              <a:gd name="connsiteY27" fmla="*/ 4853995 h 5347085"/>
              <a:gd name="connsiteX28" fmla="*/ 1173689 w 2425541"/>
              <a:gd name="connsiteY28" fmla="*/ 4838346 h 5347085"/>
              <a:gd name="connsiteX29" fmla="*/ 1121525 w 2425541"/>
              <a:gd name="connsiteY29" fmla="*/ 4824435 h 5347085"/>
              <a:gd name="connsiteX30" fmla="*/ 1067622 w 2425541"/>
              <a:gd name="connsiteY30" fmla="*/ 4810525 h 5347085"/>
              <a:gd name="connsiteX31" fmla="*/ 1017197 w 2425541"/>
              <a:gd name="connsiteY31" fmla="*/ 4794876 h 5347085"/>
              <a:gd name="connsiteX32" fmla="*/ 966772 w 2425541"/>
              <a:gd name="connsiteY32" fmla="*/ 4777488 h 5347085"/>
              <a:gd name="connsiteX33" fmla="*/ 919824 w 2425541"/>
              <a:gd name="connsiteY33" fmla="*/ 4756622 h 5347085"/>
              <a:gd name="connsiteX34" fmla="*/ 878093 w 2425541"/>
              <a:gd name="connsiteY34" fmla="*/ 4730540 h 5347085"/>
              <a:gd name="connsiteX35" fmla="*/ 839840 w 2425541"/>
              <a:gd name="connsiteY35" fmla="*/ 4699242 h 5347085"/>
              <a:gd name="connsiteX36" fmla="*/ 808541 w 2425541"/>
              <a:gd name="connsiteY36" fmla="*/ 4660988 h 5347085"/>
              <a:gd name="connsiteX37" fmla="*/ 782459 w 2425541"/>
              <a:gd name="connsiteY37" fmla="*/ 4619257 h 5347085"/>
              <a:gd name="connsiteX38" fmla="*/ 761594 w 2425541"/>
              <a:gd name="connsiteY38" fmla="*/ 4572309 h 5347085"/>
              <a:gd name="connsiteX39" fmla="*/ 744206 w 2425541"/>
              <a:gd name="connsiteY39" fmla="*/ 4521884 h 5347085"/>
              <a:gd name="connsiteX40" fmla="*/ 728556 w 2425541"/>
              <a:gd name="connsiteY40" fmla="*/ 4471459 h 5347085"/>
              <a:gd name="connsiteX41" fmla="*/ 714646 w 2425541"/>
              <a:gd name="connsiteY41" fmla="*/ 4417556 h 5347085"/>
              <a:gd name="connsiteX42" fmla="*/ 700736 w 2425541"/>
              <a:gd name="connsiteY42" fmla="*/ 4365393 h 5347085"/>
              <a:gd name="connsiteX43" fmla="*/ 685087 w 2425541"/>
              <a:gd name="connsiteY43" fmla="*/ 4313229 h 5347085"/>
              <a:gd name="connsiteX44" fmla="*/ 667699 w 2425541"/>
              <a:gd name="connsiteY44" fmla="*/ 4262803 h 5347085"/>
              <a:gd name="connsiteX45" fmla="*/ 646833 w 2425541"/>
              <a:gd name="connsiteY45" fmla="*/ 4215856 h 5347085"/>
              <a:gd name="connsiteX46" fmla="*/ 622490 w 2425541"/>
              <a:gd name="connsiteY46" fmla="*/ 4172386 h 5347085"/>
              <a:gd name="connsiteX47" fmla="*/ 591191 w 2425541"/>
              <a:gd name="connsiteY47" fmla="*/ 4134132 h 5347085"/>
              <a:gd name="connsiteX48" fmla="*/ 556416 w 2425541"/>
              <a:gd name="connsiteY48" fmla="*/ 4094140 h 5347085"/>
              <a:gd name="connsiteX49" fmla="*/ 516423 w 2425541"/>
              <a:gd name="connsiteY49" fmla="*/ 4059364 h 5347085"/>
              <a:gd name="connsiteX50" fmla="*/ 472953 w 2425541"/>
              <a:gd name="connsiteY50" fmla="*/ 4026327 h 5347085"/>
              <a:gd name="connsiteX51" fmla="*/ 429483 w 2425541"/>
              <a:gd name="connsiteY51" fmla="*/ 3993290 h 5347085"/>
              <a:gd name="connsiteX52" fmla="*/ 386013 w 2425541"/>
              <a:gd name="connsiteY52" fmla="*/ 3960253 h 5347085"/>
              <a:gd name="connsiteX53" fmla="*/ 344282 w 2425541"/>
              <a:gd name="connsiteY53" fmla="*/ 3927215 h 5347085"/>
              <a:gd name="connsiteX54" fmla="*/ 304290 w 2425541"/>
              <a:gd name="connsiteY54" fmla="*/ 3890701 h 5347085"/>
              <a:gd name="connsiteX55" fmla="*/ 269514 w 2425541"/>
              <a:gd name="connsiteY55" fmla="*/ 3854186 h 5347085"/>
              <a:gd name="connsiteX56" fmla="*/ 239954 w 2425541"/>
              <a:gd name="connsiteY56" fmla="*/ 3812455 h 5347085"/>
              <a:gd name="connsiteX57" fmla="*/ 217350 w 2425541"/>
              <a:gd name="connsiteY57" fmla="*/ 3768985 h 5347085"/>
              <a:gd name="connsiteX58" fmla="*/ 201701 w 2425541"/>
              <a:gd name="connsiteY58" fmla="*/ 3716821 h 5347085"/>
              <a:gd name="connsiteX59" fmla="*/ 194745 w 2425541"/>
              <a:gd name="connsiteY59" fmla="*/ 3662918 h 5347085"/>
              <a:gd name="connsiteX60" fmla="*/ 193007 w 2425541"/>
              <a:gd name="connsiteY60" fmla="*/ 3607277 h 5347085"/>
              <a:gd name="connsiteX61" fmla="*/ 198223 w 2425541"/>
              <a:gd name="connsiteY61" fmla="*/ 3548157 h 5347085"/>
              <a:gd name="connsiteX62" fmla="*/ 205178 w 2425541"/>
              <a:gd name="connsiteY62" fmla="*/ 3489038 h 5347085"/>
              <a:gd name="connsiteX63" fmla="*/ 213872 w 2425541"/>
              <a:gd name="connsiteY63" fmla="*/ 3429919 h 5347085"/>
              <a:gd name="connsiteX64" fmla="*/ 220827 w 2425541"/>
              <a:gd name="connsiteY64" fmla="*/ 3370800 h 5347085"/>
              <a:gd name="connsiteX65" fmla="*/ 224305 w 2425541"/>
              <a:gd name="connsiteY65" fmla="*/ 3311681 h 5347085"/>
              <a:gd name="connsiteX66" fmla="*/ 224305 w 2425541"/>
              <a:gd name="connsiteY66" fmla="*/ 3254301 h 5347085"/>
              <a:gd name="connsiteX67" fmla="*/ 217350 w 2425541"/>
              <a:gd name="connsiteY67" fmla="*/ 3200398 h 5347085"/>
              <a:gd name="connsiteX68" fmla="*/ 203439 w 2425541"/>
              <a:gd name="connsiteY68" fmla="*/ 3146495 h 5347085"/>
              <a:gd name="connsiteX69" fmla="*/ 182574 w 2425541"/>
              <a:gd name="connsiteY69" fmla="*/ 3096070 h 5347085"/>
              <a:gd name="connsiteX70" fmla="*/ 156492 w 2425541"/>
              <a:gd name="connsiteY70" fmla="*/ 3043906 h 5347085"/>
              <a:gd name="connsiteX71" fmla="*/ 126932 w 2425541"/>
              <a:gd name="connsiteY71" fmla="*/ 2991742 h 5347085"/>
              <a:gd name="connsiteX72" fmla="*/ 95634 w 2425541"/>
              <a:gd name="connsiteY72" fmla="*/ 2939578 h 5347085"/>
              <a:gd name="connsiteX73" fmla="*/ 66074 w 2425541"/>
              <a:gd name="connsiteY73" fmla="*/ 2889153 h 5347085"/>
              <a:gd name="connsiteX74" fmla="*/ 39992 w 2425541"/>
              <a:gd name="connsiteY74" fmla="*/ 2835250 h 5347085"/>
              <a:gd name="connsiteX75" fmla="*/ 19127 w 2425541"/>
              <a:gd name="connsiteY75" fmla="*/ 2783086 h 5347085"/>
              <a:gd name="connsiteX76" fmla="*/ 5216 w 2425541"/>
              <a:gd name="connsiteY76" fmla="*/ 2729184 h 5347085"/>
              <a:gd name="connsiteX77" fmla="*/ 0 w 2425541"/>
              <a:gd name="connsiteY77" fmla="*/ 2673542 h 5347085"/>
              <a:gd name="connsiteX78" fmla="*/ 5216 w 2425541"/>
              <a:gd name="connsiteY78" fmla="*/ 2617901 h 5347085"/>
              <a:gd name="connsiteX79" fmla="*/ 19127 w 2425541"/>
              <a:gd name="connsiteY79" fmla="*/ 2563998 h 5347085"/>
              <a:gd name="connsiteX80" fmla="*/ 39992 w 2425541"/>
              <a:gd name="connsiteY80" fmla="*/ 2511834 h 5347085"/>
              <a:gd name="connsiteX81" fmla="*/ 66074 w 2425541"/>
              <a:gd name="connsiteY81" fmla="*/ 2457931 h 5347085"/>
              <a:gd name="connsiteX82" fmla="*/ 95634 w 2425541"/>
              <a:gd name="connsiteY82" fmla="*/ 2407506 h 5347085"/>
              <a:gd name="connsiteX83" fmla="*/ 126932 w 2425541"/>
              <a:gd name="connsiteY83" fmla="*/ 2355342 h 5347085"/>
              <a:gd name="connsiteX84" fmla="*/ 156492 w 2425541"/>
              <a:gd name="connsiteY84" fmla="*/ 2303178 h 5347085"/>
              <a:gd name="connsiteX85" fmla="*/ 182574 w 2425541"/>
              <a:gd name="connsiteY85" fmla="*/ 2251015 h 5347085"/>
              <a:gd name="connsiteX86" fmla="*/ 203439 w 2425541"/>
              <a:gd name="connsiteY86" fmla="*/ 2200589 h 5347085"/>
              <a:gd name="connsiteX87" fmla="*/ 217350 w 2425541"/>
              <a:gd name="connsiteY87" fmla="*/ 2146687 h 5347085"/>
              <a:gd name="connsiteX88" fmla="*/ 224305 w 2425541"/>
              <a:gd name="connsiteY88" fmla="*/ 2092784 h 5347085"/>
              <a:gd name="connsiteX89" fmla="*/ 224305 w 2425541"/>
              <a:gd name="connsiteY89" fmla="*/ 2035403 h 5347085"/>
              <a:gd name="connsiteX90" fmla="*/ 220827 w 2425541"/>
              <a:gd name="connsiteY90" fmla="*/ 1976284 h 5347085"/>
              <a:gd name="connsiteX91" fmla="*/ 213872 w 2425541"/>
              <a:gd name="connsiteY91" fmla="*/ 1917165 h 5347085"/>
              <a:gd name="connsiteX92" fmla="*/ 205178 w 2425541"/>
              <a:gd name="connsiteY92" fmla="*/ 1858046 h 5347085"/>
              <a:gd name="connsiteX93" fmla="*/ 198223 w 2425541"/>
              <a:gd name="connsiteY93" fmla="*/ 1798927 h 5347085"/>
              <a:gd name="connsiteX94" fmla="*/ 193007 w 2425541"/>
              <a:gd name="connsiteY94" fmla="*/ 1739808 h 5347085"/>
              <a:gd name="connsiteX95" fmla="*/ 194745 w 2425541"/>
              <a:gd name="connsiteY95" fmla="*/ 1684166 h 5347085"/>
              <a:gd name="connsiteX96" fmla="*/ 201701 w 2425541"/>
              <a:gd name="connsiteY96" fmla="*/ 1630263 h 5347085"/>
              <a:gd name="connsiteX97" fmla="*/ 217350 w 2425541"/>
              <a:gd name="connsiteY97" fmla="*/ 1578100 h 5347085"/>
              <a:gd name="connsiteX98" fmla="*/ 239954 w 2425541"/>
              <a:gd name="connsiteY98" fmla="*/ 1534630 h 5347085"/>
              <a:gd name="connsiteX99" fmla="*/ 269514 w 2425541"/>
              <a:gd name="connsiteY99" fmla="*/ 1492898 h 5347085"/>
              <a:gd name="connsiteX100" fmla="*/ 304290 w 2425541"/>
              <a:gd name="connsiteY100" fmla="*/ 1456384 h 5347085"/>
              <a:gd name="connsiteX101" fmla="*/ 344282 w 2425541"/>
              <a:gd name="connsiteY101" fmla="*/ 1419869 h 5347085"/>
              <a:gd name="connsiteX102" fmla="*/ 386013 w 2425541"/>
              <a:gd name="connsiteY102" fmla="*/ 1386832 h 5347085"/>
              <a:gd name="connsiteX103" fmla="*/ 429483 w 2425541"/>
              <a:gd name="connsiteY103" fmla="*/ 1353795 h 5347085"/>
              <a:gd name="connsiteX104" fmla="*/ 472953 w 2425541"/>
              <a:gd name="connsiteY104" fmla="*/ 1320757 h 5347085"/>
              <a:gd name="connsiteX105" fmla="*/ 516423 w 2425541"/>
              <a:gd name="connsiteY105" fmla="*/ 1287720 h 5347085"/>
              <a:gd name="connsiteX106" fmla="*/ 556416 w 2425541"/>
              <a:gd name="connsiteY106" fmla="*/ 1252944 h 5347085"/>
              <a:gd name="connsiteX107" fmla="*/ 591191 w 2425541"/>
              <a:gd name="connsiteY107" fmla="*/ 1212952 h 5347085"/>
              <a:gd name="connsiteX108" fmla="*/ 622490 w 2425541"/>
              <a:gd name="connsiteY108" fmla="*/ 1174698 h 5347085"/>
              <a:gd name="connsiteX109" fmla="*/ 646833 w 2425541"/>
              <a:gd name="connsiteY109" fmla="*/ 1131229 h 5347085"/>
              <a:gd name="connsiteX110" fmla="*/ 667699 w 2425541"/>
              <a:gd name="connsiteY110" fmla="*/ 1084281 h 5347085"/>
              <a:gd name="connsiteX111" fmla="*/ 685087 w 2425541"/>
              <a:gd name="connsiteY111" fmla="*/ 1033856 h 5347085"/>
              <a:gd name="connsiteX112" fmla="*/ 700736 w 2425541"/>
              <a:gd name="connsiteY112" fmla="*/ 981692 h 5347085"/>
              <a:gd name="connsiteX113" fmla="*/ 714646 w 2425541"/>
              <a:gd name="connsiteY113" fmla="*/ 929528 h 5347085"/>
              <a:gd name="connsiteX114" fmla="*/ 728556 w 2425541"/>
              <a:gd name="connsiteY114" fmla="*/ 875625 h 5347085"/>
              <a:gd name="connsiteX115" fmla="*/ 744206 w 2425541"/>
              <a:gd name="connsiteY115" fmla="*/ 825200 h 5347085"/>
              <a:gd name="connsiteX116" fmla="*/ 761594 w 2425541"/>
              <a:gd name="connsiteY116" fmla="*/ 774775 h 5347085"/>
              <a:gd name="connsiteX117" fmla="*/ 782459 w 2425541"/>
              <a:gd name="connsiteY117" fmla="*/ 727827 h 5347085"/>
              <a:gd name="connsiteX118" fmla="*/ 808541 w 2425541"/>
              <a:gd name="connsiteY118" fmla="*/ 686096 h 5347085"/>
              <a:gd name="connsiteX119" fmla="*/ 839840 w 2425541"/>
              <a:gd name="connsiteY119" fmla="*/ 647843 h 5347085"/>
              <a:gd name="connsiteX120" fmla="*/ 878093 w 2425541"/>
              <a:gd name="connsiteY120" fmla="*/ 616544 h 5347085"/>
              <a:gd name="connsiteX121" fmla="*/ 919824 w 2425541"/>
              <a:gd name="connsiteY121" fmla="*/ 590462 h 5347085"/>
              <a:gd name="connsiteX122" fmla="*/ 966772 w 2425541"/>
              <a:gd name="connsiteY122" fmla="*/ 569597 h 5347085"/>
              <a:gd name="connsiteX123" fmla="*/ 1017197 w 2425541"/>
              <a:gd name="connsiteY123" fmla="*/ 552209 h 5347085"/>
              <a:gd name="connsiteX124" fmla="*/ 1067622 w 2425541"/>
              <a:gd name="connsiteY124" fmla="*/ 536560 h 5347085"/>
              <a:gd name="connsiteX125" fmla="*/ 1121525 w 2425541"/>
              <a:gd name="connsiteY125" fmla="*/ 522649 h 5347085"/>
              <a:gd name="connsiteX126" fmla="*/ 1173689 w 2425541"/>
              <a:gd name="connsiteY126" fmla="*/ 508739 h 5347085"/>
              <a:gd name="connsiteX127" fmla="*/ 1225853 w 2425541"/>
              <a:gd name="connsiteY127" fmla="*/ 493090 h 5347085"/>
              <a:gd name="connsiteX128" fmla="*/ 1276278 w 2425541"/>
              <a:gd name="connsiteY128" fmla="*/ 475702 h 5347085"/>
              <a:gd name="connsiteX129" fmla="*/ 1323226 w 2425541"/>
              <a:gd name="connsiteY129" fmla="*/ 454836 h 5347085"/>
              <a:gd name="connsiteX130" fmla="*/ 1366696 w 2425541"/>
              <a:gd name="connsiteY130" fmla="*/ 430493 h 5347085"/>
              <a:gd name="connsiteX131" fmla="*/ 1404949 w 2425541"/>
              <a:gd name="connsiteY131" fmla="*/ 399195 h 5347085"/>
              <a:gd name="connsiteX132" fmla="*/ 1444942 w 2425541"/>
              <a:gd name="connsiteY132" fmla="*/ 364419 h 5347085"/>
              <a:gd name="connsiteX133" fmla="*/ 1479717 w 2425541"/>
              <a:gd name="connsiteY133" fmla="*/ 324426 h 5347085"/>
              <a:gd name="connsiteX134" fmla="*/ 1512755 w 2425541"/>
              <a:gd name="connsiteY134" fmla="*/ 282695 h 5347085"/>
              <a:gd name="connsiteX135" fmla="*/ 1545792 w 2425541"/>
              <a:gd name="connsiteY135" fmla="*/ 239225 h 5347085"/>
              <a:gd name="connsiteX136" fmla="*/ 1578829 w 2425541"/>
              <a:gd name="connsiteY136" fmla="*/ 195755 h 5347085"/>
              <a:gd name="connsiteX137" fmla="*/ 1611866 w 2425541"/>
              <a:gd name="connsiteY137" fmla="*/ 154024 h 5347085"/>
              <a:gd name="connsiteX138" fmla="*/ 1648381 w 2425541"/>
              <a:gd name="connsiteY138" fmla="*/ 114032 h 5347085"/>
              <a:gd name="connsiteX139" fmla="*/ 1684896 w 2425541"/>
              <a:gd name="connsiteY139" fmla="*/ 79256 h 5347085"/>
              <a:gd name="connsiteX140" fmla="*/ 1726627 w 2425541"/>
              <a:gd name="connsiteY140" fmla="*/ 49696 h 5347085"/>
              <a:gd name="connsiteX141" fmla="*/ 1770097 w 2425541"/>
              <a:gd name="connsiteY141" fmla="*/ 27092 h 5347085"/>
              <a:gd name="connsiteX142" fmla="*/ 1822261 w 2425541"/>
              <a:gd name="connsiteY142" fmla="*/ 11443 h 5347085"/>
              <a:gd name="connsiteX143" fmla="*/ 1876163 w 2425541"/>
              <a:gd name="connsiteY143" fmla="*/ 4487 h 5347085"/>
              <a:gd name="connsiteX144" fmla="*/ 1931805 w 2425541"/>
              <a:gd name="connsiteY144" fmla="*/ 2749 h 5347085"/>
              <a:gd name="connsiteX145" fmla="*/ 1990924 w 2425541"/>
              <a:gd name="connsiteY145" fmla="*/ 7965 h 5347085"/>
              <a:gd name="connsiteX146" fmla="*/ 2050043 w 2425541"/>
              <a:gd name="connsiteY146" fmla="*/ 14920 h 5347085"/>
              <a:gd name="connsiteX147" fmla="*/ 2109162 w 2425541"/>
              <a:gd name="connsiteY147" fmla="*/ 23614 h 5347085"/>
              <a:gd name="connsiteX148" fmla="*/ 2168282 w 2425541"/>
              <a:gd name="connsiteY148" fmla="*/ 30569 h 5347085"/>
              <a:gd name="connsiteX149" fmla="*/ 2227401 w 2425541"/>
              <a:gd name="connsiteY149" fmla="*/ 34047 h 5347085"/>
              <a:gd name="connsiteX150" fmla="*/ 2284781 w 2425541"/>
              <a:gd name="connsiteY150" fmla="*/ 34047 h 5347085"/>
              <a:gd name="connsiteX151" fmla="*/ 2338684 w 2425541"/>
              <a:gd name="connsiteY151" fmla="*/ 27092 h 5347085"/>
              <a:gd name="connsiteX152" fmla="*/ 2392586 w 2425541"/>
              <a:gd name="connsiteY152" fmla="*/ 13181 h 5347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Lst>
            <a:rect l="l" t="t" r="r" b="b"/>
            <a:pathLst>
              <a:path w="2425541" h="5347085">
                <a:moveTo>
                  <a:pt x="2425541" y="0"/>
                </a:moveTo>
                <a:lnTo>
                  <a:pt x="2425541" y="5347085"/>
                </a:lnTo>
                <a:lnTo>
                  <a:pt x="2392586" y="5333903"/>
                </a:lnTo>
                <a:lnTo>
                  <a:pt x="2338684" y="5319993"/>
                </a:lnTo>
                <a:lnTo>
                  <a:pt x="2284781" y="5313037"/>
                </a:lnTo>
                <a:lnTo>
                  <a:pt x="2227401" y="5313037"/>
                </a:lnTo>
                <a:lnTo>
                  <a:pt x="2168282" y="5316515"/>
                </a:lnTo>
                <a:lnTo>
                  <a:pt x="2109162" y="5323470"/>
                </a:lnTo>
                <a:lnTo>
                  <a:pt x="2050043" y="5332164"/>
                </a:lnTo>
                <a:lnTo>
                  <a:pt x="1990924" y="5339119"/>
                </a:lnTo>
                <a:lnTo>
                  <a:pt x="1931805" y="5344336"/>
                </a:lnTo>
                <a:lnTo>
                  <a:pt x="1876163" y="5342597"/>
                </a:lnTo>
                <a:lnTo>
                  <a:pt x="1822261" y="5335642"/>
                </a:lnTo>
                <a:lnTo>
                  <a:pt x="1770097" y="5319993"/>
                </a:lnTo>
                <a:lnTo>
                  <a:pt x="1726627" y="5297388"/>
                </a:lnTo>
                <a:lnTo>
                  <a:pt x="1684896" y="5267829"/>
                </a:lnTo>
                <a:lnTo>
                  <a:pt x="1648381" y="5233053"/>
                </a:lnTo>
                <a:lnTo>
                  <a:pt x="1611866" y="5193060"/>
                </a:lnTo>
                <a:lnTo>
                  <a:pt x="1578829" y="5151329"/>
                </a:lnTo>
                <a:lnTo>
                  <a:pt x="1545792" y="5107859"/>
                </a:lnTo>
                <a:lnTo>
                  <a:pt x="1512755" y="5064389"/>
                </a:lnTo>
                <a:lnTo>
                  <a:pt x="1479717" y="5022658"/>
                </a:lnTo>
                <a:lnTo>
                  <a:pt x="1444942" y="4982666"/>
                </a:lnTo>
                <a:lnTo>
                  <a:pt x="1404949" y="4947890"/>
                </a:lnTo>
                <a:lnTo>
                  <a:pt x="1366696" y="4916591"/>
                </a:lnTo>
                <a:lnTo>
                  <a:pt x="1323226" y="4892248"/>
                </a:lnTo>
                <a:lnTo>
                  <a:pt x="1276278" y="4871383"/>
                </a:lnTo>
                <a:lnTo>
                  <a:pt x="1225853" y="4853995"/>
                </a:lnTo>
                <a:lnTo>
                  <a:pt x="1173689" y="4838346"/>
                </a:lnTo>
                <a:lnTo>
                  <a:pt x="1121525" y="4824435"/>
                </a:lnTo>
                <a:lnTo>
                  <a:pt x="1067622" y="4810525"/>
                </a:lnTo>
                <a:lnTo>
                  <a:pt x="1017197" y="4794876"/>
                </a:lnTo>
                <a:lnTo>
                  <a:pt x="966772" y="4777488"/>
                </a:lnTo>
                <a:lnTo>
                  <a:pt x="919824" y="4756622"/>
                </a:lnTo>
                <a:lnTo>
                  <a:pt x="878093" y="4730540"/>
                </a:lnTo>
                <a:lnTo>
                  <a:pt x="839840" y="4699242"/>
                </a:lnTo>
                <a:lnTo>
                  <a:pt x="808541" y="4660988"/>
                </a:lnTo>
                <a:lnTo>
                  <a:pt x="782459" y="4619257"/>
                </a:lnTo>
                <a:lnTo>
                  <a:pt x="761594" y="4572309"/>
                </a:lnTo>
                <a:lnTo>
                  <a:pt x="744206" y="4521884"/>
                </a:lnTo>
                <a:lnTo>
                  <a:pt x="728556" y="4471459"/>
                </a:lnTo>
                <a:lnTo>
                  <a:pt x="714646" y="4417556"/>
                </a:lnTo>
                <a:lnTo>
                  <a:pt x="700736" y="4365393"/>
                </a:lnTo>
                <a:lnTo>
                  <a:pt x="685087" y="4313229"/>
                </a:lnTo>
                <a:lnTo>
                  <a:pt x="667699" y="4262803"/>
                </a:lnTo>
                <a:lnTo>
                  <a:pt x="646833" y="4215856"/>
                </a:lnTo>
                <a:lnTo>
                  <a:pt x="622490" y="4172386"/>
                </a:lnTo>
                <a:lnTo>
                  <a:pt x="591191" y="4134132"/>
                </a:lnTo>
                <a:lnTo>
                  <a:pt x="556416" y="4094140"/>
                </a:lnTo>
                <a:lnTo>
                  <a:pt x="516423" y="4059364"/>
                </a:lnTo>
                <a:lnTo>
                  <a:pt x="472953" y="4026327"/>
                </a:lnTo>
                <a:lnTo>
                  <a:pt x="429483" y="3993290"/>
                </a:lnTo>
                <a:lnTo>
                  <a:pt x="386013" y="3960253"/>
                </a:lnTo>
                <a:lnTo>
                  <a:pt x="344282" y="3927215"/>
                </a:lnTo>
                <a:lnTo>
                  <a:pt x="304290" y="3890701"/>
                </a:lnTo>
                <a:lnTo>
                  <a:pt x="269514" y="3854186"/>
                </a:lnTo>
                <a:lnTo>
                  <a:pt x="239954" y="3812455"/>
                </a:lnTo>
                <a:lnTo>
                  <a:pt x="217350" y="3768985"/>
                </a:lnTo>
                <a:lnTo>
                  <a:pt x="201701" y="3716821"/>
                </a:lnTo>
                <a:lnTo>
                  <a:pt x="194745" y="3662918"/>
                </a:lnTo>
                <a:lnTo>
                  <a:pt x="193007" y="3607277"/>
                </a:lnTo>
                <a:lnTo>
                  <a:pt x="198223" y="3548157"/>
                </a:lnTo>
                <a:lnTo>
                  <a:pt x="205178" y="3489038"/>
                </a:lnTo>
                <a:lnTo>
                  <a:pt x="213872" y="3429919"/>
                </a:lnTo>
                <a:lnTo>
                  <a:pt x="220827" y="3370800"/>
                </a:lnTo>
                <a:lnTo>
                  <a:pt x="224305" y="3311681"/>
                </a:lnTo>
                <a:lnTo>
                  <a:pt x="224305" y="3254301"/>
                </a:lnTo>
                <a:lnTo>
                  <a:pt x="217350" y="3200398"/>
                </a:lnTo>
                <a:lnTo>
                  <a:pt x="203439" y="3146495"/>
                </a:lnTo>
                <a:lnTo>
                  <a:pt x="182574" y="3096070"/>
                </a:lnTo>
                <a:lnTo>
                  <a:pt x="156492" y="3043906"/>
                </a:lnTo>
                <a:lnTo>
                  <a:pt x="126932" y="2991742"/>
                </a:lnTo>
                <a:lnTo>
                  <a:pt x="95634" y="2939578"/>
                </a:lnTo>
                <a:lnTo>
                  <a:pt x="66074" y="2889153"/>
                </a:lnTo>
                <a:lnTo>
                  <a:pt x="39992" y="2835250"/>
                </a:lnTo>
                <a:lnTo>
                  <a:pt x="19127" y="2783086"/>
                </a:lnTo>
                <a:lnTo>
                  <a:pt x="5216" y="2729184"/>
                </a:lnTo>
                <a:lnTo>
                  <a:pt x="0" y="2673542"/>
                </a:lnTo>
                <a:lnTo>
                  <a:pt x="5216" y="2617901"/>
                </a:lnTo>
                <a:lnTo>
                  <a:pt x="19127" y="2563998"/>
                </a:lnTo>
                <a:lnTo>
                  <a:pt x="39992" y="2511834"/>
                </a:lnTo>
                <a:lnTo>
                  <a:pt x="66074" y="2457931"/>
                </a:lnTo>
                <a:lnTo>
                  <a:pt x="95634" y="2407506"/>
                </a:lnTo>
                <a:lnTo>
                  <a:pt x="126932" y="2355342"/>
                </a:lnTo>
                <a:lnTo>
                  <a:pt x="156492" y="2303178"/>
                </a:lnTo>
                <a:lnTo>
                  <a:pt x="182574" y="2251015"/>
                </a:lnTo>
                <a:lnTo>
                  <a:pt x="203439" y="2200589"/>
                </a:lnTo>
                <a:lnTo>
                  <a:pt x="217350" y="2146687"/>
                </a:lnTo>
                <a:lnTo>
                  <a:pt x="224305" y="2092784"/>
                </a:lnTo>
                <a:lnTo>
                  <a:pt x="224305" y="2035403"/>
                </a:lnTo>
                <a:lnTo>
                  <a:pt x="220827" y="1976284"/>
                </a:lnTo>
                <a:lnTo>
                  <a:pt x="213872" y="1917165"/>
                </a:lnTo>
                <a:lnTo>
                  <a:pt x="205178" y="1858046"/>
                </a:lnTo>
                <a:lnTo>
                  <a:pt x="198223" y="1798927"/>
                </a:lnTo>
                <a:lnTo>
                  <a:pt x="193007" y="1739808"/>
                </a:lnTo>
                <a:lnTo>
                  <a:pt x="194745" y="1684166"/>
                </a:lnTo>
                <a:lnTo>
                  <a:pt x="201701" y="1630263"/>
                </a:lnTo>
                <a:lnTo>
                  <a:pt x="217350" y="1578100"/>
                </a:lnTo>
                <a:lnTo>
                  <a:pt x="239954" y="1534630"/>
                </a:lnTo>
                <a:lnTo>
                  <a:pt x="269514" y="1492898"/>
                </a:lnTo>
                <a:lnTo>
                  <a:pt x="304290" y="1456384"/>
                </a:lnTo>
                <a:lnTo>
                  <a:pt x="344282" y="1419869"/>
                </a:lnTo>
                <a:lnTo>
                  <a:pt x="386013" y="1386832"/>
                </a:lnTo>
                <a:lnTo>
                  <a:pt x="429483" y="1353795"/>
                </a:lnTo>
                <a:lnTo>
                  <a:pt x="472953" y="1320757"/>
                </a:lnTo>
                <a:lnTo>
                  <a:pt x="516423" y="1287720"/>
                </a:lnTo>
                <a:lnTo>
                  <a:pt x="556416" y="1252944"/>
                </a:lnTo>
                <a:lnTo>
                  <a:pt x="591191" y="1212952"/>
                </a:lnTo>
                <a:lnTo>
                  <a:pt x="622490" y="1174698"/>
                </a:lnTo>
                <a:lnTo>
                  <a:pt x="646833" y="1131229"/>
                </a:lnTo>
                <a:lnTo>
                  <a:pt x="667699" y="1084281"/>
                </a:lnTo>
                <a:lnTo>
                  <a:pt x="685087" y="1033856"/>
                </a:lnTo>
                <a:lnTo>
                  <a:pt x="700736" y="981692"/>
                </a:lnTo>
                <a:lnTo>
                  <a:pt x="714646" y="929528"/>
                </a:lnTo>
                <a:lnTo>
                  <a:pt x="728556" y="875625"/>
                </a:lnTo>
                <a:lnTo>
                  <a:pt x="744206" y="825200"/>
                </a:lnTo>
                <a:lnTo>
                  <a:pt x="761594" y="774775"/>
                </a:lnTo>
                <a:lnTo>
                  <a:pt x="782459" y="727827"/>
                </a:lnTo>
                <a:lnTo>
                  <a:pt x="808541" y="686096"/>
                </a:lnTo>
                <a:lnTo>
                  <a:pt x="839840" y="647843"/>
                </a:lnTo>
                <a:lnTo>
                  <a:pt x="878093" y="616544"/>
                </a:lnTo>
                <a:lnTo>
                  <a:pt x="919824" y="590462"/>
                </a:lnTo>
                <a:lnTo>
                  <a:pt x="966772" y="569597"/>
                </a:lnTo>
                <a:lnTo>
                  <a:pt x="1017197" y="552209"/>
                </a:lnTo>
                <a:lnTo>
                  <a:pt x="1067622" y="536560"/>
                </a:lnTo>
                <a:lnTo>
                  <a:pt x="1121525" y="522649"/>
                </a:lnTo>
                <a:lnTo>
                  <a:pt x="1173689" y="508739"/>
                </a:lnTo>
                <a:lnTo>
                  <a:pt x="1225853" y="493090"/>
                </a:lnTo>
                <a:lnTo>
                  <a:pt x="1276278" y="475702"/>
                </a:lnTo>
                <a:lnTo>
                  <a:pt x="1323226" y="454836"/>
                </a:lnTo>
                <a:lnTo>
                  <a:pt x="1366696" y="430493"/>
                </a:lnTo>
                <a:lnTo>
                  <a:pt x="1404949" y="399195"/>
                </a:lnTo>
                <a:lnTo>
                  <a:pt x="1444942" y="364419"/>
                </a:lnTo>
                <a:lnTo>
                  <a:pt x="1479717" y="324426"/>
                </a:lnTo>
                <a:lnTo>
                  <a:pt x="1512755" y="282695"/>
                </a:lnTo>
                <a:lnTo>
                  <a:pt x="1545792" y="239225"/>
                </a:lnTo>
                <a:lnTo>
                  <a:pt x="1578829" y="195755"/>
                </a:lnTo>
                <a:lnTo>
                  <a:pt x="1611866" y="154024"/>
                </a:lnTo>
                <a:lnTo>
                  <a:pt x="1648381" y="114032"/>
                </a:lnTo>
                <a:lnTo>
                  <a:pt x="1684896" y="79256"/>
                </a:lnTo>
                <a:lnTo>
                  <a:pt x="1726627" y="49696"/>
                </a:lnTo>
                <a:lnTo>
                  <a:pt x="1770097" y="27092"/>
                </a:lnTo>
                <a:lnTo>
                  <a:pt x="1822261" y="11443"/>
                </a:lnTo>
                <a:lnTo>
                  <a:pt x="1876163" y="4487"/>
                </a:lnTo>
                <a:lnTo>
                  <a:pt x="1931805" y="2749"/>
                </a:lnTo>
                <a:lnTo>
                  <a:pt x="1990924" y="7965"/>
                </a:lnTo>
                <a:lnTo>
                  <a:pt x="2050043" y="14920"/>
                </a:lnTo>
                <a:lnTo>
                  <a:pt x="2109162" y="23614"/>
                </a:lnTo>
                <a:lnTo>
                  <a:pt x="2168282" y="30569"/>
                </a:lnTo>
                <a:lnTo>
                  <a:pt x="2227401" y="34047"/>
                </a:lnTo>
                <a:lnTo>
                  <a:pt x="2284781" y="34047"/>
                </a:lnTo>
                <a:lnTo>
                  <a:pt x="2338684" y="27092"/>
                </a:lnTo>
                <a:lnTo>
                  <a:pt x="2392586" y="13181"/>
                </a:lnTo>
                <a:close/>
              </a:path>
            </a:pathLst>
          </a:custGeom>
          <a:solidFill>
            <a:schemeClr val="bg1">
              <a:alpha val="40000"/>
            </a:schemeClr>
          </a:solidFill>
          <a:ln w="0">
            <a:noFill/>
            <a:prstDash val="solid"/>
            <a:round/>
            <a:headEnd/>
            <a:tailEnd/>
          </a:ln>
        </p:spPr>
      </p:sp>
      <p:sp>
        <p:nvSpPr>
          <p:cNvPr id="14" name="Freeform: Shape 13">
            <a:extLst>
              <a:ext uri="{FF2B5EF4-FFF2-40B4-BE49-F238E27FC236}">
                <a16:creationId xmlns:a16="http://schemas.microsoft.com/office/drawing/2014/main" id="{32C3FE3A-8087-4BDC-BF2B-462E8D8F6F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766456" y="591688"/>
            <a:ext cx="2425541" cy="5347085"/>
          </a:xfrm>
          <a:custGeom>
            <a:avLst/>
            <a:gdLst>
              <a:gd name="connsiteX0" fmla="*/ 2425541 w 2425541"/>
              <a:gd name="connsiteY0" fmla="*/ 0 h 5347085"/>
              <a:gd name="connsiteX1" fmla="*/ 2425541 w 2425541"/>
              <a:gd name="connsiteY1" fmla="*/ 5347085 h 5347085"/>
              <a:gd name="connsiteX2" fmla="*/ 2392586 w 2425541"/>
              <a:gd name="connsiteY2" fmla="*/ 5333903 h 5347085"/>
              <a:gd name="connsiteX3" fmla="*/ 2338684 w 2425541"/>
              <a:gd name="connsiteY3" fmla="*/ 5319993 h 5347085"/>
              <a:gd name="connsiteX4" fmla="*/ 2284781 w 2425541"/>
              <a:gd name="connsiteY4" fmla="*/ 5313037 h 5347085"/>
              <a:gd name="connsiteX5" fmla="*/ 2227401 w 2425541"/>
              <a:gd name="connsiteY5" fmla="*/ 5313037 h 5347085"/>
              <a:gd name="connsiteX6" fmla="*/ 2168282 w 2425541"/>
              <a:gd name="connsiteY6" fmla="*/ 5316515 h 5347085"/>
              <a:gd name="connsiteX7" fmla="*/ 2109162 w 2425541"/>
              <a:gd name="connsiteY7" fmla="*/ 5323470 h 5347085"/>
              <a:gd name="connsiteX8" fmla="*/ 2050043 w 2425541"/>
              <a:gd name="connsiteY8" fmla="*/ 5332164 h 5347085"/>
              <a:gd name="connsiteX9" fmla="*/ 1990924 w 2425541"/>
              <a:gd name="connsiteY9" fmla="*/ 5339119 h 5347085"/>
              <a:gd name="connsiteX10" fmla="*/ 1931805 w 2425541"/>
              <a:gd name="connsiteY10" fmla="*/ 5344336 h 5347085"/>
              <a:gd name="connsiteX11" fmla="*/ 1876163 w 2425541"/>
              <a:gd name="connsiteY11" fmla="*/ 5342597 h 5347085"/>
              <a:gd name="connsiteX12" fmla="*/ 1822261 w 2425541"/>
              <a:gd name="connsiteY12" fmla="*/ 5335642 h 5347085"/>
              <a:gd name="connsiteX13" fmla="*/ 1770097 w 2425541"/>
              <a:gd name="connsiteY13" fmla="*/ 5319993 h 5347085"/>
              <a:gd name="connsiteX14" fmla="*/ 1726627 w 2425541"/>
              <a:gd name="connsiteY14" fmla="*/ 5297388 h 5347085"/>
              <a:gd name="connsiteX15" fmla="*/ 1684896 w 2425541"/>
              <a:gd name="connsiteY15" fmla="*/ 5267829 h 5347085"/>
              <a:gd name="connsiteX16" fmla="*/ 1648381 w 2425541"/>
              <a:gd name="connsiteY16" fmla="*/ 5233053 h 5347085"/>
              <a:gd name="connsiteX17" fmla="*/ 1611866 w 2425541"/>
              <a:gd name="connsiteY17" fmla="*/ 5193060 h 5347085"/>
              <a:gd name="connsiteX18" fmla="*/ 1578829 w 2425541"/>
              <a:gd name="connsiteY18" fmla="*/ 5151329 h 5347085"/>
              <a:gd name="connsiteX19" fmla="*/ 1545792 w 2425541"/>
              <a:gd name="connsiteY19" fmla="*/ 5107859 h 5347085"/>
              <a:gd name="connsiteX20" fmla="*/ 1512755 w 2425541"/>
              <a:gd name="connsiteY20" fmla="*/ 5064389 h 5347085"/>
              <a:gd name="connsiteX21" fmla="*/ 1479717 w 2425541"/>
              <a:gd name="connsiteY21" fmla="*/ 5022658 h 5347085"/>
              <a:gd name="connsiteX22" fmla="*/ 1444942 w 2425541"/>
              <a:gd name="connsiteY22" fmla="*/ 4982666 h 5347085"/>
              <a:gd name="connsiteX23" fmla="*/ 1404949 w 2425541"/>
              <a:gd name="connsiteY23" fmla="*/ 4947890 h 5347085"/>
              <a:gd name="connsiteX24" fmla="*/ 1366696 w 2425541"/>
              <a:gd name="connsiteY24" fmla="*/ 4916591 h 5347085"/>
              <a:gd name="connsiteX25" fmla="*/ 1323226 w 2425541"/>
              <a:gd name="connsiteY25" fmla="*/ 4892248 h 5347085"/>
              <a:gd name="connsiteX26" fmla="*/ 1276278 w 2425541"/>
              <a:gd name="connsiteY26" fmla="*/ 4871383 h 5347085"/>
              <a:gd name="connsiteX27" fmla="*/ 1225853 w 2425541"/>
              <a:gd name="connsiteY27" fmla="*/ 4853995 h 5347085"/>
              <a:gd name="connsiteX28" fmla="*/ 1173689 w 2425541"/>
              <a:gd name="connsiteY28" fmla="*/ 4838346 h 5347085"/>
              <a:gd name="connsiteX29" fmla="*/ 1121525 w 2425541"/>
              <a:gd name="connsiteY29" fmla="*/ 4824435 h 5347085"/>
              <a:gd name="connsiteX30" fmla="*/ 1067622 w 2425541"/>
              <a:gd name="connsiteY30" fmla="*/ 4810525 h 5347085"/>
              <a:gd name="connsiteX31" fmla="*/ 1017197 w 2425541"/>
              <a:gd name="connsiteY31" fmla="*/ 4794876 h 5347085"/>
              <a:gd name="connsiteX32" fmla="*/ 966772 w 2425541"/>
              <a:gd name="connsiteY32" fmla="*/ 4777488 h 5347085"/>
              <a:gd name="connsiteX33" fmla="*/ 919824 w 2425541"/>
              <a:gd name="connsiteY33" fmla="*/ 4756622 h 5347085"/>
              <a:gd name="connsiteX34" fmla="*/ 878093 w 2425541"/>
              <a:gd name="connsiteY34" fmla="*/ 4730540 h 5347085"/>
              <a:gd name="connsiteX35" fmla="*/ 839840 w 2425541"/>
              <a:gd name="connsiteY35" fmla="*/ 4699242 h 5347085"/>
              <a:gd name="connsiteX36" fmla="*/ 808541 w 2425541"/>
              <a:gd name="connsiteY36" fmla="*/ 4660988 h 5347085"/>
              <a:gd name="connsiteX37" fmla="*/ 782459 w 2425541"/>
              <a:gd name="connsiteY37" fmla="*/ 4619257 h 5347085"/>
              <a:gd name="connsiteX38" fmla="*/ 761594 w 2425541"/>
              <a:gd name="connsiteY38" fmla="*/ 4572309 h 5347085"/>
              <a:gd name="connsiteX39" fmla="*/ 744206 w 2425541"/>
              <a:gd name="connsiteY39" fmla="*/ 4521884 h 5347085"/>
              <a:gd name="connsiteX40" fmla="*/ 728556 w 2425541"/>
              <a:gd name="connsiteY40" fmla="*/ 4471459 h 5347085"/>
              <a:gd name="connsiteX41" fmla="*/ 714646 w 2425541"/>
              <a:gd name="connsiteY41" fmla="*/ 4417556 h 5347085"/>
              <a:gd name="connsiteX42" fmla="*/ 700736 w 2425541"/>
              <a:gd name="connsiteY42" fmla="*/ 4365393 h 5347085"/>
              <a:gd name="connsiteX43" fmla="*/ 685087 w 2425541"/>
              <a:gd name="connsiteY43" fmla="*/ 4313229 h 5347085"/>
              <a:gd name="connsiteX44" fmla="*/ 667699 w 2425541"/>
              <a:gd name="connsiteY44" fmla="*/ 4262803 h 5347085"/>
              <a:gd name="connsiteX45" fmla="*/ 646833 w 2425541"/>
              <a:gd name="connsiteY45" fmla="*/ 4215856 h 5347085"/>
              <a:gd name="connsiteX46" fmla="*/ 622490 w 2425541"/>
              <a:gd name="connsiteY46" fmla="*/ 4172386 h 5347085"/>
              <a:gd name="connsiteX47" fmla="*/ 591191 w 2425541"/>
              <a:gd name="connsiteY47" fmla="*/ 4134132 h 5347085"/>
              <a:gd name="connsiteX48" fmla="*/ 556416 w 2425541"/>
              <a:gd name="connsiteY48" fmla="*/ 4094140 h 5347085"/>
              <a:gd name="connsiteX49" fmla="*/ 516423 w 2425541"/>
              <a:gd name="connsiteY49" fmla="*/ 4059364 h 5347085"/>
              <a:gd name="connsiteX50" fmla="*/ 472953 w 2425541"/>
              <a:gd name="connsiteY50" fmla="*/ 4026327 h 5347085"/>
              <a:gd name="connsiteX51" fmla="*/ 429483 w 2425541"/>
              <a:gd name="connsiteY51" fmla="*/ 3993290 h 5347085"/>
              <a:gd name="connsiteX52" fmla="*/ 386013 w 2425541"/>
              <a:gd name="connsiteY52" fmla="*/ 3960253 h 5347085"/>
              <a:gd name="connsiteX53" fmla="*/ 344282 w 2425541"/>
              <a:gd name="connsiteY53" fmla="*/ 3927215 h 5347085"/>
              <a:gd name="connsiteX54" fmla="*/ 304290 w 2425541"/>
              <a:gd name="connsiteY54" fmla="*/ 3890701 h 5347085"/>
              <a:gd name="connsiteX55" fmla="*/ 269514 w 2425541"/>
              <a:gd name="connsiteY55" fmla="*/ 3854186 h 5347085"/>
              <a:gd name="connsiteX56" fmla="*/ 239954 w 2425541"/>
              <a:gd name="connsiteY56" fmla="*/ 3812455 h 5347085"/>
              <a:gd name="connsiteX57" fmla="*/ 217350 w 2425541"/>
              <a:gd name="connsiteY57" fmla="*/ 3768985 h 5347085"/>
              <a:gd name="connsiteX58" fmla="*/ 201701 w 2425541"/>
              <a:gd name="connsiteY58" fmla="*/ 3716821 h 5347085"/>
              <a:gd name="connsiteX59" fmla="*/ 194745 w 2425541"/>
              <a:gd name="connsiteY59" fmla="*/ 3662918 h 5347085"/>
              <a:gd name="connsiteX60" fmla="*/ 193007 w 2425541"/>
              <a:gd name="connsiteY60" fmla="*/ 3607277 h 5347085"/>
              <a:gd name="connsiteX61" fmla="*/ 198223 w 2425541"/>
              <a:gd name="connsiteY61" fmla="*/ 3548157 h 5347085"/>
              <a:gd name="connsiteX62" fmla="*/ 205178 w 2425541"/>
              <a:gd name="connsiteY62" fmla="*/ 3489038 h 5347085"/>
              <a:gd name="connsiteX63" fmla="*/ 213872 w 2425541"/>
              <a:gd name="connsiteY63" fmla="*/ 3429919 h 5347085"/>
              <a:gd name="connsiteX64" fmla="*/ 220827 w 2425541"/>
              <a:gd name="connsiteY64" fmla="*/ 3370800 h 5347085"/>
              <a:gd name="connsiteX65" fmla="*/ 224305 w 2425541"/>
              <a:gd name="connsiteY65" fmla="*/ 3311681 h 5347085"/>
              <a:gd name="connsiteX66" fmla="*/ 224305 w 2425541"/>
              <a:gd name="connsiteY66" fmla="*/ 3254301 h 5347085"/>
              <a:gd name="connsiteX67" fmla="*/ 217350 w 2425541"/>
              <a:gd name="connsiteY67" fmla="*/ 3200398 h 5347085"/>
              <a:gd name="connsiteX68" fmla="*/ 203439 w 2425541"/>
              <a:gd name="connsiteY68" fmla="*/ 3146495 h 5347085"/>
              <a:gd name="connsiteX69" fmla="*/ 182574 w 2425541"/>
              <a:gd name="connsiteY69" fmla="*/ 3096070 h 5347085"/>
              <a:gd name="connsiteX70" fmla="*/ 156492 w 2425541"/>
              <a:gd name="connsiteY70" fmla="*/ 3043906 h 5347085"/>
              <a:gd name="connsiteX71" fmla="*/ 126932 w 2425541"/>
              <a:gd name="connsiteY71" fmla="*/ 2991742 h 5347085"/>
              <a:gd name="connsiteX72" fmla="*/ 95634 w 2425541"/>
              <a:gd name="connsiteY72" fmla="*/ 2939578 h 5347085"/>
              <a:gd name="connsiteX73" fmla="*/ 66074 w 2425541"/>
              <a:gd name="connsiteY73" fmla="*/ 2889153 h 5347085"/>
              <a:gd name="connsiteX74" fmla="*/ 39992 w 2425541"/>
              <a:gd name="connsiteY74" fmla="*/ 2835250 h 5347085"/>
              <a:gd name="connsiteX75" fmla="*/ 19127 w 2425541"/>
              <a:gd name="connsiteY75" fmla="*/ 2783086 h 5347085"/>
              <a:gd name="connsiteX76" fmla="*/ 5216 w 2425541"/>
              <a:gd name="connsiteY76" fmla="*/ 2729184 h 5347085"/>
              <a:gd name="connsiteX77" fmla="*/ 0 w 2425541"/>
              <a:gd name="connsiteY77" fmla="*/ 2673542 h 5347085"/>
              <a:gd name="connsiteX78" fmla="*/ 5216 w 2425541"/>
              <a:gd name="connsiteY78" fmla="*/ 2617901 h 5347085"/>
              <a:gd name="connsiteX79" fmla="*/ 19127 w 2425541"/>
              <a:gd name="connsiteY79" fmla="*/ 2563998 h 5347085"/>
              <a:gd name="connsiteX80" fmla="*/ 39992 w 2425541"/>
              <a:gd name="connsiteY80" fmla="*/ 2511834 h 5347085"/>
              <a:gd name="connsiteX81" fmla="*/ 66074 w 2425541"/>
              <a:gd name="connsiteY81" fmla="*/ 2457931 h 5347085"/>
              <a:gd name="connsiteX82" fmla="*/ 95634 w 2425541"/>
              <a:gd name="connsiteY82" fmla="*/ 2407506 h 5347085"/>
              <a:gd name="connsiteX83" fmla="*/ 126932 w 2425541"/>
              <a:gd name="connsiteY83" fmla="*/ 2355342 h 5347085"/>
              <a:gd name="connsiteX84" fmla="*/ 156492 w 2425541"/>
              <a:gd name="connsiteY84" fmla="*/ 2303178 h 5347085"/>
              <a:gd name="connsiteX85" fmla="*/ 182574 w 2425541"/>
              <a:gd name="connsiteY85" fmla="*/ 2251015 h 5347085"/>
              <a:gd name="connsiteX86" fmla="*/ 203439 w 2425541"/>
              <a:gd name="connsiteY86" fmla="*/ 2200589 h 5347085"/>
              <a:gd name="connsiteX87" fmla="*/ 217350 w 2425541"/>
              <a:gd name="connsiteY87" fmla="*/ 2146687 h 5347085"/>
              <a:gd name="connsiteX88" fmla="*/ 224305 w 2425541"/>
              <a:gd name="connsiteY88" fmla="*/ 2092784 h 5347085"/>
              <a:gd name="connsiteX89" fmla="*/ 224305 w 2425541"/>
              <a:gd name="connsiteY89" fmla="*/ 2035403 h 5347085"/>
              <a:gd name="connsiteX90" fmla="*/ 220827 w 2425541"/>
              <a:gd name="connsiteY90" fmla="*/ 1976284 h 5347085"/>
              <a:gd name="connsiteX91" fmla="*/ 213872 w 2425541"/>
              <a:gd name="connsiteY91" fmla="*/ 1917165 h 5347085"/>
              <a:gd name="connsiteX92" fmla="*/ 205178 w 2425541"/>
              <a:gd name="connsiteY92" fmla="*/ 1858046 h 5347085"/>
              <a:gd name="connsiteX93" fmla="*/ 198223 w 2425541"/>
              <a:gd name="connsiteY93" fmla="*/ 1798927 h 5347085"/>
              <a:gd name="connsiteX94" fmla="*/ 193007 w 2425541"/>
              <a:gd name="connsiteY94" fmla="*/ 1739808 h 5347085"/>
              <a:gd name="connsiteX95" fmla="*/ 194745 w 2425541"/>
              <a:gd name="connsiteY95" fmla="*/ 1684166 h 5347085"/>
              <a:gd name="connsiteX96" fmla="*/ 201701 w 2425541"/>
              <a:gd name="connsiteY96" fmla="*/ 1630263 h 5347085"/>
              <a:gd name="connsiteX97" fmla="*/ 217350 w 2425541"/>
              <a:gd name="connsiteY97" fmla="*/ 1578100 h 5347085"/>
              <a:gd name="connsiteX98" fmla="*/ 239954 w 2425541"/>
              <a:gd name="connsiteY98" fmla="*/ 1534630 h 5347085"/>
              <a:gd name="connsiteX99" fmla="*/ 269514 w 2425541"/>
              <a:gd name="connsiteY99" fmla="*/ 1492898 h 5347085"/>
              <a:gd name="connsiteX100" fmla="*/ 304290 w 2425541"/>
              <a:gd name="connsiteY100" fmla="*/ 1456384 h 5347085"/>
              <a:gd name="connsiteX101" fmla="*/ 344282 w 2425541"/>
              <a:gd name="connsiteY101" fmla="*/ 1419869 h 5347085"/>
              <a:gd name="connsiteX102" fmla="*/ 386013 w 2425541"/>
              <a:gd name="connsiteY102" fmla="*/ 1386832 h 5347085"/>
              <a:gd name="connsiteX103" fmla="*/ 429483 w 2425541"/>
              <a:gd name="connsiteY103" fmla="*/ 1353795 h 5347085"/>
              <a:gd name="connsiteX104" fmla="*/ 472953 w 2425541"/>
              <a:gd name="connsiteY104" fmla="*/ 1320757 h 5347085"/>
              <a:gd name="connsiteX105" fmla="*/ 516423 w 2425541"/>
              <a:gd name="connsiteY105" fmla="*/ 1287720 h 5347085"/>
              <a:gd name="connsiteX106" fmla="*/ 556416 w 2425541"/>
              <a:gd name="connsiteY106" fmla="*/ 1252944 h 5347085"/>
              <a:gd name="connsiteX107" fmla="*/ 591191 w 2425541"/>
              <a:gd name="connsiteY107" fmla="*/ 1212952 h 5347085"/>
              <a:gd name="connsiteX108" fmla="*/ 622490 w 2425541"/>
              <a:gd name="connsiteY108" fmla="*/ 1174698 h 5347085"/>
              <a:gd name="connsiteX109" fmla="*/ 646833 w 2425541"/>
              <a:gd name="connsiteY109" fmla="*/ 1131229 h 5347085"/>
              <a:gd name="connsiteX110" fmla="*/ 667699 w 2425541"/>
              <a:gd name="connsiteY110" fmla="*/ 1084281 h 5347085"/>
              <a:gd name="connsiteX111" fmla="*/ 685087 w 2425541"/>
              <a:gd name="connsiteY111" fmla="*/ 1033856 h 5347085"/>
              <a:gd name="connsiteX112" fmla="*/ 700736 w 2425541"/>
              <a:gd name="connsiteY112" fmla="*/ 981692 h 5347085"/>
              <a:gd name="connsiteX113" fmla="*/ 714646 w 2425541"/>
              <a:gd name="connsiteY113" fmla="*/ 929528 h 5347085"/>
              <a:gd name="connsiteX114" fmla="*/ 728556 w 2425541"/>
              <a:gd name="connsiteY114" fmla="*/ 875625 h 5347085"/>
              <a:gd name="connsiteX115" fmla="*/ 744206 w 2425541"/>
              <a:gd name="connsiteY115" fmla="*/ 825200 h 5347085"/>
              <a:gd name="connsiteX116" fmla="*/ 761594 w 2425541"/>
              <a:gd name="connsiteY116" fmla="*/ 774775 h 5347085"/>
              <a:gd name="connsiteX117" fmla="*/ 782459 w 2425541"/>
              <a:gd name="connsiteY117" fmla="*/ 727827 h 5347085"/>
              <a:gd name="connsiteX118" fmla="*/ 808541 w 2425541"/>
              <a:gd name="connsiteY118" fmla="*/ 686096 h 5347085"/>
              <a:gd name="connsiteX119" fmla="*/ 839840 w 2425541"/>
              <a:gd name="connsiteY119" fmla="*/ 647843 h 5347085"/>
              <a:gd name="connsiteX120" fmla="*/ 878093 w 2425541"/>
              <a:gd name="connsiteY120" fmla="*/ 616544 h 5347085"/>
              <a:gd name="connsiteX121" fmla="*/ 919824 w 2425541"/>
              <a:gd name="connsiteY121" fmla="*/ 590462 h 5347085"/>
              <a:gd name="connsiteX122" fmla="*/ 966772 w 2425541"/>
              <a:gd name="connsiteY122" fmla="*/ 569597 h 5347085"/>
              <a:gd name="connsiteX123" fmla="*/ 1017197 w 2425541"/>
              <a:gd name="connsiteY123" fmla="*/ 552209 h 5347085"/>
              <a:gd name="connsiteX124" fmla="*/ 1067622 w 2425541"/>
              <a:gd name="connsiteY124" fmla="*/ 536560 h 5347085"/>
              <a:gd name="connsiteX125" fmla="*/ 1121525 w 2425541"/>
              <a:gd name="connsiteY125" fmla="*/ 522649 h 5347085"/>
              <a:gd name="connsiteX126" fmla="*/ 1173689 w 2425541"/>
              <a:gd name="connsiteY126" fmla="*/ 508739 h 5347085"/>
              <a:gd name="connsiteX127" fmla="*/ 1225853 w 2425541"/>
              <a:gd name="connsiteY127" fmla="*/ 493090 h 5347085"/>
              <a:gd name="connsiteX128" fmla="*/ 1276278 w 2425541"/>
              <a:gd name="connsiteY128" fmla="*/ 475702 h 5347085"/>
              <a:gd name="connsiteX129" fmla="*/ 1323226 w 2425541"/>
              <a:gd name="connsiteY129" fmla="*/ 454836 h 5347085"/>
              <a:gd name="connsiteX130" fmla="*/ 1366696 w 2425541"/>
              <a:gd name="connsiteY130" fmla="*/ 430493 h 5347085"/>
              <a:gd name="connsiteX131" fmla="*/ 1404949 w 2425541"/>
              <a:gd name="connsiteY131" fmla="*/ 399195 h 5347085"/>
              <a:gd name="connsiteX132" fmla="*/ 1444942 w 2425541"/>
              <a:gd name="connsiteY132" fmla="*/ 364419 h 5347085"/>
              <a:gd name="connsiteX133" fmla="*/ 1479717 w 2425541"/>
              <a:gd name="connsiteY133" fmla="*/ 324426 h 5347085"/>
              <a:gd name="connsiteX134" fmla="*/ 1512755 w 2425541"/>
              <a:gd name="connsiteY134" fmla="*/ 282695 h 5347085"/>
              <a:gd name="connsiteX135" fmla="*/ 1545792 w 2425541"/>
              <a:gd name="connsiteY135" fmla="*/ 239225 h 5347085"/>
              <a:gd name="connsiteX136" fmla="*/ 1578829 w 2425541"/>
              <a:gd name="connsiteY136" fmla="*/ 195755 h 5347085"/>
              <a:gd name="connsiteX137" fmla="*/ 1611866 w 2425541"/>
              <a:gd name="connsiteY137" fmla="*/ 154024 h 5347085"/>
              <a:gd name="connsiteX138" fmla="*/ 1648381 w 2425541"/>
              <a:gd name="connsiteY138" fmla="*/ 114032 h 5347085"/>
              <a:gd name="connsiteX139" fmla="*/ 1684896 w 2425541"/>
              <a:gd name="connsiteY139" fmla="*/ 79256 h 5347085"/>
              <a:gd name="connsiteX140" fmla="*/ 1726627 w 2425541"/>
              <a:gd name="connsiteY140" fmla="*/ 49696 h 5347085"/>
              <a:gd name="connsiteX141" fmla="*/ 1770097 w 2425541"/>
              <a:gd name="connsiteY141" fmla="*/ 27092 h 5347085"/>
              <a:gd name="connsiteX142" fmla="*/ 1822261 w 2425541"/>
              <a:gd name="connsiteY142" fmla="*/ 11443 h 5347085"/>
              <a:gd name="connsiteX143" fmla="*/ 1876163 w 2425541"/>
              <a:gd name="connsiteY143" fmla="*/ 4487 h 5347085"/>
              <a:gd name="connsiteX144" fmla="*/ 1931805 w 2425541"/>
              <a:gd name="connsiteY144" fmla="*/ 2749 h 5347085"/>
              <a:gd name="connsiteX145" fmla="*/ 1990924 w 2425541"/>
              <a:gd name="connsiteY145" fmla="*/ 7965 h 5347085"/>
              <a:gd name="connsiteX146" fmla="*/ 2050043 w 2425541"/>
              <a:gd name="connsiteY146" fmla="*/ 14920 h 5347085"/>
              <a:gd name="connsiteX147" fmla="*/ 2109162 w 2425541"/>
              <a:gd name="connsiteY147" fmla="*/ 23614 h 5347085"/>
              <a:gd name="connsiteX148" fmla="*/ 2168282 w 2425541"/>
              <a:gd name="connsiteY148" fmla="*/ 30569 h 5347085"/>
              <a:gd name="connsiteX149" fmla="*/ 2227401 w 2425541"/>
              <a:gd name="connsiteY149" fmla="*/ 34047 h 5347085"/>
              <a:gd name="connsiteX150" fmla="*/ 2284781 w 2425541"/>
              <a:gd name="connsiteY150" fmla="*/ 34047 h 5347085"/>
              <a:gd name="connsiteX151" fmla="*/ 2338684 w 2425541"/>
              <a:gd name="connsiteY151" fmla="*/ 27092 h 5347085"/>
              <a:gd name="connsiteX152" fmla="*/ 2392586 w 2425541"/>
              <a:gd name="connsiteY152" fmla="*/ 13181 h 5347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Lst>
            <a:rect l="l" t="t" r="r" b="b"/>
            <a:pathLst>
              <a:path w="2425541" h="5347085">
                <a:moveTo>
                  <a:pt x="2425541" y="0"/>
                </a:moveTo>
                <a:lnTo>
                  <a:pt x="2425541" y="5347085"/>
                </a:lnTo>
                <a:lnTo>
                  <a:pt x="2392586" y="5333903"/>
                </a:lnTo>
                <a:lnTo>
                  <a:pt x="2338684" y="5319993"/>
                </a:lnTo>
                <a:lnTo>
                  <a:pt x="2284781" y="5313037"/>
                </a:lnTo>
                <a:lnTo>
                  <a:pt x="2227401" y="5313037"/>
                </a:lnTo>
                <a:lnTo>
                  <a:pt x="2168282" y="5316515"/>
                </a:lnTo>
                <a:lnTo>
                  <a:pt x="2109162" y="5323470"/>
                </a:lnTo>
                <a:lnTo>
                  <a:pt x="2050043" y="5332164"/>
                </a:lnTo>
                <a:lnTo>
                  <a:pt x="1990924" y="5339119"/>
                </a:lnTo>
                <a:lnTo>
                  <a:pt x="1931805" y="5344336"/>
                </a:lnTo>
                <a:lnTo>
                  <a:pt x="1876163" y="5342597"/>
                </a:lnTo>
                <a:lnTo>
                  <a:pt x="1822261" y="5335642"/>
                </a:lnTo>
                <a:lnTo>
                  <a:pt x="1770097" y="5319993"/>
                </a:lnTo>
                <a:lnTo>
                  <a:pt x="1726627" y="5297388"/>
                </a:lnTo>
                <a:lnTo>
                  <a:pt x="1684896" y="5267829"/>
                </a:lnTo>
                <a:lnTo>
                  <a:pt x="1648381" y="5233053"/>
                </a:lnTo>
                <a:lnTo>
                  <a:pt x="1611866" y="5193060"/>
                </a:lnTo>
                <a:lnTo>
                  <a:pt x="1578829" y="5151329"/>
                </a:lnTo>
                <a:lnTo>
                  <a:pt x="1545792" y="5107859"/>
                </a:lnTo>
                <a:lnTo>
                  <a:pt x="1512755" y="5064389"/>
                </a:lnTo>
                <a:lnTo>
                  <a:pt x="1479717" y="5022658"/>
                </a:lnTo>
                <a:lnTo>
                  <a:pt x="1444942" y="4982666"/>
                </a:lnTo>
                <a:lnTo>
                  <a:pt x="1404949" y="4947890"/>
                </a:lnTo>
                <a:lnTo>
                  <a:pt x="1366696" y="4916591"/>
                </a:lnTo>
                <a:lnTo>
                  <a:pt x="1323226" y="4892248"/>
                </a:lnTo>
                <a:lnTo>
                  <a:pt x="1276278" y="4871383"/>
                </a:lnTo>
                <a:lnTo>
                  <a:pt x="1225853" y="4853995"/>
                </a:lnTo>
                <a:lnTo>
                  <a:pt x="1173689" y="4838346"/>
                </a:lnTo>
                <a:lnTo>
                  <a:pt x="1121525" y="4824435"/>
                </a:lnTo>
                <a:lnTo>
                  <a:pt x="1067622" y="4810525"/>
                </a:lnTo>
                <a:lnTo>
                  <a:pt x="1017197" y="4794876"/>
                </a:lnTo>
                <a:lnTo>
                  <a:pt x="966772" y="4777488"/>
                </a:lnTo>
                <a:lnTo>
                  <a:pt x="919824" y="4756622"/>
                </a:lnTo>
                <a:lnTo>
                  <a:pt x="878093" y="4730540"/>
                </a:lnTo>
                <a:lnTo>
                  <a:pt x="839840" y="4699242"/>
                </a:lnTo>
                <a:lnTo>
                  <a:pt x="808541" y="4660988"/>
                </a:lnTo>
                <a:lnTo>
                  <a:pt x="782459" y="4619257"/>
                </a:lnTo>
                <a:lnTo>
                  <a:pt x="761594" y="4572309"/>
                </a:lnTo>
                <a:lnTo>
                  <a:pt x="744206" y="4521884"/>
                </a:lnTo>
                <a:lnTo>
                  <a:pt x="728556" y="4471459"/>
                </a:lnTo>
                <a:lnTo>
                  <a:pt x="714646" y="4417556"/>
                </a:lnTo>
                <a:lnTo>
                  <a:pt x="700736" y="4365393"/>
                </a:lnTo>
                <a:lnTo>
                  <a:pt x="685087" y="4313229"/>
                </a:lnTo>
                <a:lnTo>
                  <a:pt x="667699" y="4262803"/>
                </a:lnTo>
                <a:lnTo>
                  <a:pt x="646833" y="4215856"/>
                </a:lnTo>
                <a:lnTo>
                  <a:pt x="622490" y="4172386"/>
                </a:lnTo>
                <a:lnTo>
                  <a:pt x="591191" y="4134132"/>
                </a:lnTo>
                <a:lnTo>
                  <a:pt x="556416" y="4094140"/>
                </a:lnTo>
                <a:lnTo>
                  <a:pt x="516423" y="4059364"/>
                </a:lnTo>
                <a:lnTo>
                  <a:pt x="472953" y="4026327"/>
                </a:lnTo>
                <a:lnTo>
                  <a:pt x="429483" y="3993290"/>
                </a:lnTo>
                <a:lnTo>
                  <a:pt x="386013" y="3960253"/>
                </a:lnTo>
                <a:lnTo>
                  <a:pt x="344282" y="3927215"/>
                </a:lnTo>
                <a:lnTo>
                  <a:pt x="304290" y="3890701"/>
                </a:lnTo>
                <a:lnTo>
                  <a:pt x="269514" y="3854186"/>
                </a:lnTo>
                <a:lnTo>
                  <a:pt x="239954" y="3812455"/>
                </a:lnTo>
                <a:lnTo>
                  <a:pt x="217350" y="3768985"/>
                </a:lnTo>
                <a:lnTo>
                  <a:pt x="201701" y="3716821"/>
                </a:lnTo>
                <a:lnTo>
                  <a:pt x="194745" y="3662918"/>
                </a:lnTo>
                <a:lnTo>
                  <a:pt x="193007" y="3607277"/>
                </a:lnTo>
                <a:lnTo>
                  <a:pt x="198223" y="3548157"/>
                </a:lnTo>
                <a:lnTo>
                  <a:pt x="205178" y="3489038"/>
                </a:lnTo>
                <a:lnTo>
                  <a:pt x="213872" y="3429919"/>
                </a:lnTo>
                <a:lnTo>
                  <a:pt x="220827" y="3370800"/>
                </a:lnTo>
                <a:lnTo>
                  <a:pt x="224305" y="3311681"/>
                </a:lnTo>
                <a:lnTo>
                  <a:pt x="224305" y="3254301"/>
                </a:lnTo>
                <a:lnTo>
                  <a:pt x="217350" y="3200398"/>
                </a:lnTo>
                <a:lnTo>
                  <a:pt x="203439" y="3146495"/>
                </a:lnTo>
                <a:lnTo>
                  <a:pt x="182574" y="3096070"/>
                </a:lnTo>
                <a:lnTo>
                  <a:pt x="156492" y="3043906"/>
                </a:lnTo>
                <a:lnTo>
                  <a:pt x="126932" y="2991742"/>
                </a:lnTo>
                <a:lnTo>
                  <a:pt x="95634" y="2939578"/>
                </a:lnTo>
                <a:lnTo>
                  <a:pt x="66074" y="2889153"/>
                </a:lnTo>
                <a:lnTo>
                  <a:pt x="39992" y="2835250"/>
                </a:lnTo>
                <a:lnTo>
                  <a:pt x="19127" y="2783086"/>
                </a:lnTo>
                <a:lnTo>
                  <a:pt x="5216" y="2729184"/>
                </a:lnTo>
                <a:lnTo>
                  <a:pt x="0" y="2673542"/>
                </a:lnTo>
                <a:lnTo>
                  <a:pt x="5216" y="2617901"/>
                </a:lnTo>
                <a:lnTo>
                  <a:pt x="19127" y="2563998"/>
                </a:lnTo>
                <a:lnTo>
                  <a:pt x="39992" y="2511834"/>
                </a:lnTo>
                <a:lnTo>
                  <a:pt x="66074" y="2457931"/>
                </a:lnTo>
                <a:lnTo>
                  <a:pt x="95634" y="2407506"/>
                </a:lnTo>
                <a:lnTo>
                  <a:pt x="126932" y="2355342"/>
                </a:lnTo>
                <a:lnTo>
                  <a:pt x="156492" y="2303178"/>
                </a:lnTo>
                <a:lnTo>
                  <a:pt x="182574" y="2251015"/>
                </a:lnTo>
                <a:lnTo>
                  <a:pt x="203439" y="2200589"/>
                </a:lnTo>
                <a:lnTo>
                  <a:pt x="217350" y="2146687"/>
                </a:lnTo>
                <a:lnTo>
                  <a:pt x="224305" y="2092784"/>
                </a:lnTo>
                <a:lnTo>
                  <a:pt x="224305" y="2035403"/>
                </a:lnTo>
                <a:lnTo>
                  <a:pt x="220827" y="1976284"/>
                </a:lnTo>
                <a:lnTo>
                  <a:pt x="213872" y="1917165"/>
                </a:lnTo>
                <a:lnTo>
                  <a:pt x="205178" y="1858046"/>
                </a:lnTo>
                <a:lnTo>
                  <a:pt x="198223" y="1798927"/>
                </a:lnTo>
                <a:lnTo>
                  <a:pt x="193007" y="1739808"/>
                </a:lnTo>
                <a:lnTo>
                  <a:pt x="194745" y="1684166"/>
                </a:lnTo>
                <a:lnTo>
                  <a:pt x="201701" y="1630263"/>
                </a:lnTo>
                <a:lnTo>
                  <a:pt x="217350" y="1578100"/>
                </a:lnTo>
                <a:lnTo>
                  <a:pt x="239954" y="1534630"/>
                </a:lnTo>
                <a:lnTo>
                  <a:pt x="269514" y="1492898"/>
                </a:lnTo>
                <a:lnTo>
                  <a:pt x="304290" y="1456384"/>
                </a:lnTo>
                <a:lnTo>
                  <a:pt x="344282" y="1419869"/>
                </a:lnTo>
                <a:lnTo>
                  <a:pt x="386013" y="1386832"/>
                </a:lnTo>
                <a:lnTo>
                  <a:pt x="429483" y="1353795"/>
                </a:lnTo>
                <a:lnTo>
                  <a:pt x="472953" y="1320757"/>
                </a:lnTo>
                <a:lnTo>
                  <a:pt x="516423" y="1287720"/>
                </a:lnTo>
                <a:lnTo>
                  <a:pt x="556416" y="1252944"/>
                </a:lnTo>
                <a:lnTo>
                  <a:pt x="591191" y="1212952"/>
                </a:lnTo>
                <a:lnTo>
                  <a:pt x="622490" y="1174698"/>
                </a:lnTo>
                <a:lnTo>
                  <a:pt x="646833" y="1131229"/>
                </a:lnTo>
                <a:lnTo>
                  <a:pt x="667699" y="1084281"/>
                </a:lnTo>
                <a:lnTo>
                  <a:pt x="685087" y="1033856"/>
                </a:lnTo>
                <a:lnTo>
                  <a:pt x="700736" y="981692"/>
                </a:lnTo>
                <a:lnTo>
                  <a:pt x="714646" y="929528"/>
                </a:lnTo>
                <a:lnTo>
                  <a:pt x="728556" y="875625"/>
                </a:lnTo>
                <a:lnTo>
                  <a:pt x="744206" y="825200"/>
                </a:lnTo>
                <a:lnTo>
                  <a:pt x="761594" y="774775"/>
                </a:lnTo>
                <a:lnTo>
                  <a:pt x="782459" y="727827"/>
                </a:lnTo>
                <a:lnTo>
                  <a:pt x="808541" y="686096"/>
                </a:lnTo>
                <a:lnTo>
                  <a:pt x="839840" y="647843"/>
                </a:lnTo>
                <a:lnTo>
                  <a:pt x="878093" y="616544"/>
                </a:lnTo>
                <a:lnTo>
                  <a:pt x="919824" y="590462"/>
                </a:lnTo>
                <a:lnTo>
                  <a:pt x="966772" y="569597"/>
                </a:lnTo>
                <a:lnTo>
                  <a:pt x="1017197" y="552209"/>
                </a:lnTo>
                <a:lnTo>
                  <a:pt x="1067622" y="536560"/>
                </a:lnTo>
                <a:lnTo>
                  <a:pt x="1121525" y="522649"/>
                </a:lnTo>
                <a:lnTo>
                  <a:pt x="1173689" y="508739"/>
                </a:lnTo>
                <a:lnTo>
                  <a:pt x="1225853" y="493090"/>
                </a:lnTo>
                <a:lnTo>
                  <a:pt x="1276278" y="475702"/>
                </a:lnTo>
                <a:lnTo>
                  <a:pt x="1323226" y="454836"/>
                </a:lnTo>
                <a:lnTo>
                  <a:pt x="1366696" y="430493"/>
                </a:lnTo>
                <a:lnTo>
                  <a:pt x="1404949" y="399195"/>
                </a:lnTo>
                <a:lnTo>
                  <a:pt x="1444942" y="364419"/>
                </a:lnTo>
                <a:lnTo>
                  <a:pt x="1479717" y="324426"/>
                </a:lnTo>
                <a:lnTo>
                  <a:pt x="1512755" y="282695"/>
                </a:lnTo>
                <a:lnTo>
                  <a:pt x="1545792" y="239225"/>
                </a:lnTo>
                <a:lnTo>
                  <a:pt x="1578829" y="195755"/>
                </a:lnTo>
                <a:lnTo>
                  <a:pt x="1611866" y="154024"/>
                </a:lnTo>
                <a:lnTo>
                  <a:pt x="1648381" y="114032"/>
                </a:lnTo>
                <a:lnTo>
                  <a:pt x="1684896" y="79256"/>
                </a:lnTo>
                <a:lnTo>
                  <a:pt x="1726627" y="49696"/>
                </a:lnTo>
                <a:lnTo>
                  <a:pt x="1770097" y="27092"/>
                </a:lnTo>
                <a:lnTo>
                  <a:pt x="1822261" y="11443"/>
                </a:lnTo>
                <a:lnTo>
                  <a:pt x="1876163" y="4487"/>
                </a:lnTo>
                <a:lnTo>
                  <a:pt x="1931805" y="2749"/>
                </a:lnTo>
                <a:lnTo>
                  <a:pt x="1990924" y="7965"/>
                </a:lnTo>
                <a:lnTo>
                  <a:pt x="2050043" y="14920"/>
                </a:lnTo>
                <a:lnTo>
                  <a:pt x="2109162" y="23614"/>
                </a:lnTo>
                <a:lnTo>
                  <a:pt x="2168282" y="30569"/>
                </a:lnTo>
                <a:lnTo>
                  <a:pt x="2227401" y="34047"/>
                </a:lnTo>
                <a:lnTo>
                  <a:pt x="2284781" y="34047"/>
                </a:lnTo>
                <a:lnTo>
                  <a:pt x="2338684" y="27092"/>
                </a:lnTo>
                <a:lnTo>
                  <a:pt x="2392586" y="13181"/>
                </a:lnTo>
                <a:close/>
              </a:path>
            </a:pathLst>
          </a:custGeom>
          <a:solidFill>
            <a:srgbClr val="FFFFFF">
              <a:alpha val="20000"/>
            </a:srgbClr>
          </a:solidFill>
          <a:ln w="0">
            <a:noFill/>
            <a:prstDash val="solid"/>
            <a:round/>
            <a:headEnd/>
            <a:tailEnd/>
          </a:ln>
        </p:spPr>
      </p:sp>
      <p:sp>
        <p:nvSpPr>
          <p:cNvPr id="2" name="Title 1">
            <a:extLst>
              <a:ext uri="{FF2B5EF4-FFF2-40B4-BE49-F238E27FC236}">
                <a16:creationId xmlns:a16="http://schemas.microsoft.com/office/drawing/2014/main" id="{3670553A-110A-4D25-B54A-E85AE547A747}"/>
              </a:ext>
            </a:extLst>
          </p:cNvPr>
          <p:cNvSpPr>
            <a:spLocks noGrp="1"/>
          </p:cNvSpPr>
          <p:nvPr>
            <p:ph type="title"/>
          </p:nvPr>
        </p:nvSpPr>
        <p:spPr>
          <a:xfrm>
            <a:off x="986688" y="300939"/>
            <a:ext cx="9004460" cy="1113295"/>
          </a:xfrm>
        </p:spPr>
        <p:txBody>
          <a:bodyPr anchor="t">
            <a:normAutofit/>
          </a:bodyPr>
          <a:lstStyle/>
          <a:p>
            <a:r>
              <a:rPr lang="en-US" sz="3700" b="1" dirty="0">
                <a:ea typeface="+mj-lt"/>
                <a:cs typeface="+mj-lt"/>
              </a:rPr>
              <a:t>What can be done to reduce drug use in CYP?</a:t>
            </a:r>
            <a:endParaRPr lang="en-US" sz="3700">
              <a:cs typeface="Calibri Light" panose="020F0302020204030204"/>
            </a:endParaRPr>
          </a:p>
        </p:txBody>
      </p:sp>
      <p:sp>
        <p:nvSpPr>
          <p:cNvPr id="3" name="Content Placeholder 2">
            <a:extLst>
              <a:ext uri="{FF2B5EF4-FFF2-40B4-BE49-F238E27FC236}">
                <a16:creationId xmlns:a16="http://schemas.microsoft.com/office/drawing/2014/main" id="{D2474F5C-FA4E-4B9B-A951-7AB6741B126E}"/>
              </a:ext>
            </a:extLst>
          </p:cNvPr>
          <p:cNvSpPr>
            <a:spLocks noGrp="1"/>
          </p:cNvSpPr>
          <p:nvPr>
            <p:ph idx="1"/>
          </p:nvPr>
        </p:nvSpPr>
        <p:spPr>
          <a:xfrm>
            <a:off x="761996" y="1299308"/>
            <a:ext cx="10153507" cy="4829721"/>
          </a:xfrm>
        </p:spPr>
        <p:txBody>
          <a:bodyPr vert="horz" lIns="91440" tIns="45720" rIns="91440" bIns="45720" rtlCol="0" anchor="t">
            <a:noAutofit/>
          </a:bodyPr>
          <a:lstStyle/>
          <a:p>
            <a:r>
              <a:rPr lang="en-US" sz="2000" dirty="0">
                <a:solidFill>
                  <a:schemeClr val="tx1">
                    <a:alpha val="60000"/>
                  </a:schemeClr>
                </a:solidFill>
                <a:ea typeface="+mn-lt"/>
                <a:cs typeface="+mn-lt"/>
              </a:rPr>
              <a:t>Increase numbers of trained support staff in schools and reduce class sizes to ensure multi-faceted needs are identified and responded to with effective SEN support</a:t>
            </a:r>
            <a:r>
              <a:rPr lang="en-US" sz="2000" baseline="30000" dirty="0">
                <a:solidFill>
                  <a:schemeClr val="tx1">
                    <a:alpha val="60000"/>
                  </a:schemeClr>
                </a:solidFill>
                <a:ea typeface="+mn-lt"/>
                <a:cs typeface="+mn-lt"/>
              </a:rPr>
              <a:t>1,2,3,5,6</a:t>
            </a:r>
            <a:r>
              <a:rPr lang="en-US" sz="2000" dirty="0">
                <a:solidFill>
                  <a:schemeClr val="tx1">
                    <a:alpha val="60000"/>
                  </a:schemeClr>
                </a:solidFill>
                <a:ea typeface="+mn-lt"/>
                <a:cs typeface="+mn-lt"/>
              </a:rPr>
              <a:t>.</a:t>
            </a:r>
          </a:p>
          <a:p>
            <a:r>
              <a:rPr lang="en-US" sz="2000" dirty="0">
                <a:solidFill>
                  <a:schemeClr val="tx1">
                    <a:alpha val="60000"/>
                  </a:schemeClr>
                </a:solidFill>
                <a:ea typeface="+mn-lt"/>
                <a:cs typeface="+mn-lt"/>
              </a:rPr>
              <a:t>Mental health involvement needs to begin as soon as needs become apparent and be embedded throughout all phases of schooling.  Drug misuse leads to school exclusion and lost learning and lost aspirations</a:t>
            </a:r>
            <a:r>
              <a:rPr lang="en-US" sz="2000" baseline="30000" dirty="0">
                <a:solidFill>
                  <a:schemeClr val="tx1">
                    <a:alpha val="60000"/>
                  </a:schemeClr>
                </a:solidFill>
                <a:ea typeface="+mn-lt"/>
                <a:cs typeface="+mn-lt"/>
              </a:rPr>
              <a:t>5 </a:t>
            </a:r>
            <a:r>
              <a:rPr lang="en-US" sz="2000" dirty="0">
                <a:solidFill>
                  <a:schemeClr val="tx1">
                    <a:alpha val="60000"/>
                  </a:schemeClr>
                </a:solidFill>
                <a:ea typeface="+mn-lt"/>
                <a:cs typeface="+mn-lt"/>
              </a:rPr>
              <a:t>.</a:t>
            </a:r>
          </a:p>
          <a:p>
            <a:r>
              <a:rPr lang="en-US" sz="2000" dirty="0">
                <a:solidFill>
                  <a:schemeClr val="tx1">
                    <a:alpha val="60000"/>
                  </a:schemeClr>
                </a:solidFill>
                <a:ea typeface="+mn-lt"/>
                <a:cs typeface="+mn-lt"/>
              </a:rPr>
              <a:t>Increase funding for schools to fund mental health support internally, exemption criteria in health services is preventative</a:t>
            </a:r>
            <a:r>
              <a:rPr lang="en-US" sz="2000" baseline="30000" dirty="0">
                <a:solidFill>
                  <a:schemeClr val="tx1">
                    <a:alpha val="60000"/>
                  </a:schemeClr>
                </a:solidFill>
                <a:ea typeface="+mn-lt"/>
                <a:cs typeface="+mn-lt"/>
              </a:rPr>
              <a:t>2,6</a:t>
            </a:r>
            <a:r>
              <a:rPr lang="en-US" sz="2000" dirty="0">
                <a:solidFill>
                  <a:schemeClr val="tx1">
                    <a:alpha val="60000"/>
                  </a:schemeClr>
                </a:solidFill>
                <a:ea typeface="+mn-lt"/>
                <a:cs typeface="+mn-lt"/>
              </a:rPr>
              <a:t>.</a:t>
            </a:r>
            <a:endParaRPr lang="en-US" sz="2000" dirty="0">
              <a:solidFill>
                <a:schemeClr val="tx1">
                  <a:alpha val="60000"/>
                </a:schemeClr>
              </a:solidFill>
              <a:cs typeface="Calibri"/>
            </a:endParaRPr>
          </a:p>
          <a:p>
            <a:r>
              <a:rPr lang="en-US" sz="2000" dirty="0">
                <a:solidFill>
                  <a:schemeClr val="tx1">
                    <a:alpha val="60000"/>
                  </a:schemeClr>
                </a:solidFill>
                <a:cs typeface="Calibri"/>
              </a:rPr>
              <a:t>Zero approach to </a:t>
            </a:r>
            <a:r>
              <a:rPr lang="en-US" sz="2000" dirty="0" err="1">
                <a:solidFill>
                  <a:schemeClr val="tx1">
                    <a:alpha val="60000"/>
                  </a:schemeClr>
                </a:solidFill>
                <a:cs typeface="Calibri"/>
              </a:rPr>
              <a:t>behaviour</a:t>
            </a:r>
            <a:r>
              <a:rPr lang="en-US" sz="2000" dirty="0">
                <a:solidFill>
                  <a:schemeClr val="tx1">
                    <a:alpha val="60000"/>
                  </a:schemeClr>
                </a:solidFill>
                <a:cs typeface="Calibri"/>
              </a:rPr>
              <a:t> creates a school environment where discretion is not shown, and underlying needs are not understood</a:t>
            </a:r>
            <a:r>
              <a:rPr lang="en-US" sz="2000" baseline="30000" dirty="0">
                <a:solidFill>
                  <a:schemeClr val="tx1">
                    <a:alpha val="60000"/>
                  </a:schemeClr>
                </a:solidFill>
                <a:cs typeface="Calibri"/>
              </a:rPr>
              <a:t>1</a:t>
            </a:r>
            <a:r>
              <a:rPr lang="en-US" sz="2000" dirty="0">
                <a:solidFill>
                  <a:schemeClr val="tx1">
                    <a:alpha val="60000"/>
                  </a:schemeClr>
                </a:solidFill>
                <a:cs typeface="Calibri"/>
              </a:rPr>
              <a:t>.</a:t>
            </a:r>
            <a:r>
              <a:rPr lang="en-US" sz="2000" baseline="30000" dirty="0">
                <a:solidFill>
                  <a:schemeClr val="tx1">
                    <a:alpha val="60000"/>
                  </a:schemeClr>
                </a:solidFill>
                <a:cs typeface="Calibri"/>
              </a:rPr>
              <a:t> </a:t>
            </a:r>
            <a:r>
              <a:rPr lang="en-US" sz="2000" dirty="0">
                <a:solidFill>
                  <a:schemeClr val="tx1">
                    <a:alpha val="60000"/>
                  </a:schemeClr>
                </a:solidFill>
                <a:cs typeface="Calibri"/>
              </a:rPr>
              <a:t>Adolescents react to minor infractions by re-establishing their autonomy in defiant behaviour</a:t>
            </a:r>
            <a:r>
              <a:rPr lang="en-US" sz="2000" baseline="30000" dirty="0">
                <a:solidFill>
                  <a:schemeClr val="tx1">
                    <a:alpha val="60000"/>
                  </a:schemeClr>
                </a:solidFill>
                <a:cs typeface="Calibri"/>
              </a:rPr>
              <a:t>1,2,3</a:t>
            </a:r>
            <a:r>
              <a:rPr lang="en-US" sz="2000" dirty="0">
                <a:solidFill>
                  <a:schemeClr val="tx1">
                    <a:alpha val="60000"/>
                  </a:schemeClr>
                </a:solidFill>
                <a:cs typeface="Calibri"/>
              </a:rPr>
              <a:t>. </a:t>
            </a:r>
            <a:endParaRPr lang="en-US" sz="2000" dirty="0">
              <a:solidFill>
                <a:schemeClr val="tx1">
                  <a:alpha val="60000"/>
                </a:schemeClr>
              </a:solidFill>
              <a:ea typeface="+mn-lt"/>
              <a:cs typeface="+mn-lt"/>
            </a:endParaRPr>
          </a:p>
          <a:p>
            <a:r>
              <a:rPr lang="en-US" sz="2000" dirty="0">
                <a:solidFill>
                  <a:schemeClr val="tx1">
                    <a:alpha val="60000"/>
                  </a:schemeClr>
                </a:solidFill>
                <a:ea typeface="+mn-lt"/>
                <a:cs typeface="+mn-lt"/>
              </a:rPr>
              <a:t>Building of relationships in school is fundamental to wellbeing, children need supported transition</a:t>
            </a:r>
            <a:r>
              <a:rPr lang="en-US" sz="2000" baseline="30000" dirty="0">
                <a:solidFill>
                  <a:schemeClr val="tx1">
                    <a:alpha val="60000"/>
                  </a:schemeClr>
                </a:solidFill>
                <a:ea typeface="+mn-lt"/>
                <a:cs typeface="+mn-lt"/>
              </a:rPr>
              <a:t>6</a:t>
            </a:r>
            <a:r>
              <a:rPr lang="en-US" sz="2000" dirty="0">
                <a:solidFill>
                  <a:schemeClr val="tx1">
                    <a:alpha val="60000"/>
                  </a:schemeClr>
                </a:solidFill>
                <a:ea typeface="+mn-lt"/>
                <a:cs typeface="+mn-lt"/>
              </a:rPr>
              <a:t>.</a:t>
            </a:r>
            <a:endParaRPr lang="en-US" sz="2000" dirty="0">
              <a:solidFill>
                <a:schemeClr val="tx1">
                  <a:alpha val="60000"/>
                </a:schemeClr>
              </a:solidFill>
              <a:cs typeface="Calibri"/>
            </a:endParaRPr>
          </a:p>
          <a:p>
            <a:r>
              <a:rPr lang="en-US" sz="2000" dirty="0">
                <a:solidFill>
                  <a:schemeClr val="tx1">
                    <a:alpha val="60000"/>
                  </a:schemeClr>
                </a:solidFill>
                <a:cs typeface="Calibri"/>
              </a:rPr>
              <a:t>Vocational route options from primary education</a:t>
            </a:r>
            <a:r>
              <a:rPr lang="en-US" sz="2000" baseline="30000" dirty="0">
                <a:solidFill>
                  <a:schemeClr val="tx1">
                    <a:alpha val="60000"/>
                  </a:schemeClr>
                </a:solidFill>
                <a:cs typeface="Calibri"/>
              </a:rPr>
              <a:t>2,6</a:t>
            </a:r>
            <a:r>
              <a:rPr lang="en-US" sz="2000" dirty="0">
                <a:solidFill>
                  <a:schemeClr val="tx1">
                    <a:alpha val="60000"/>
                  </a:schemeClr>
                </a:solidFill>
                <a:cs typeface="Calibri"/>
              </a:rPr>
              <a:t>.</a:t>
            </a:r>
            <a:endParaRPr lang="en-US" sz="2000" dirty="0">
              <a:solidFill>
                <a:schemeClr val="tx1">
                  <a:alpha val="60000"/>
                </a:schemeClr>
              </a:solidFill>
            </a:endParaRPr>
          </a:p>
        </p:txBody>
      </p:sp>
    </p:spTree>
    <p:extLst>
      <p:ext uri="{BB962C8B-B14F-4D97-AF65-F5344CB8AC3E}">
        <p14:creationId xmlns:p14="http://schemas.microsoft.com/office/powerpoint/2010/main" val="22896523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EECD88-9090-4A07-ABD7-C12473068AA5}"/>
              </a:ext>
            </a:extLst>
          </p:cNvPr>
          <p:cNvSpPr>
            <a:spLocks noGrp="1"/>
          </p:cNvSpPr>
          <p:nvPr>
            <p:ph type="title"/>
          </p:nvPr>
        </p:nvSpPr>
        <p:spPr>
          <a:xfrm>
            <a:off x="1271588" y="662400"/>
            <a:ext cx="10055721" cy="1325563"/>
          </a:xfrm>
        </p:spPr>
        <p:txBody>
          <a:bodyPr anchor="t">
            <a:normAutofit/>
          </a:bodyPr>
          <a:lstStyle/>
          <a:p>
            <a:r>
              <a:rPr lang="en-US" b="1" dirty="0">
                <a:cs typeface="Calibri Light"/>
              </a:rPr>
              <a:t>What can be done to reduce drug use in CYP?</a:t>
            </a:r>
          </a:p>
        </p:txBody>
      </p:sp>
      <p:grpSp>
        <p:nvGrpSpPr>
          <p:cNvPr id="6"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7"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Content Placeholder 2">
            <a:extLst>
              <a:ext uri="{FF2B5EF4-FFF2-40B4-BE49-F238E27FC236}">
                <a16:creationId xmlns:a16="http://schemas.microsoft.com/office/drawing/2014/main" id="{63021427-EB9D-4100-8147-DF88A03BBB3D}"/>
              </a:ext>
            </a:extLst>
          </p:cNvPr>
          <p:cNvSpPr>
            <a:spLocks noGrp="1"/>
          </p:cNvSpPr>
          <p:nvPr>
            <p:ph idx="1"/>
          </p:nvPr>
        </p:nvSpPr>
        <p:spPr>
          <a:xfrm>
            <a:off x="1251678" y="2286001"/>
            <a:ext cx="10089112" cy="3909599"/>
          </a:xfrm>
        </p:spPr>
        <p:txBody>
          <a:bodyPr vert="horz" lIns="91440" tIns="45720" rIns="91440" bIns="45720" rtlCol="0" anchor="t">
            <a:noAutofit/>
          </a:bodyPr>
          <a:lstStyle/>
          <a:p>
            <a:pPr marL="342900" indent="-342900"/>
            <a:r>
              <a:rPr lang="en-US" sz="2400" dirty="0">
                <a:solidFill>
                  <a:schemeClr val="tx1">
                    <a:alpha val="60000"/>
                  </a:schemeClr>
                </a:solidFill>
                <a:cs typeface="Calibri"/>
              </a:rPr>
              <a:t>Collaboration with caregivers, teacher training, accessible learning environments, and relevant curriculum</a:t>
            </a:r>
            <a:r>
              <a:rPr lang="en-US" sz="2400" baseline="30000" dirty="0">
                <a:solidFill>
                  <a:schemeClr val="tx1">
                    <a:alpha val="60000"/>
                  </a:schemeClr>
                </a:solidFill>
                <a:cs typeface="Calibri" panose="020F0502020204030204"/>
              </a:rPr>
              <a:t>1,2,3,5,6</a:t>
            </a:r>
            <a:r>
              <a:rPr lang="en-US" sz="2400" dirty="0">
                <a:solidFill>
                  <a:schemeClr val="tx1">
                    <a:alpha val="60000"/>
                  </a:schemeClr>
                </a:solidFill>
                <a:cs typeface="Calibri" panose="020F0502020204030204"/>
              </a:rPr>
              <a:t>.</a:t>
            </a:r>
            <a:endParaRPr lang="en-US"/>
          </a:p>
          <a:p>
            <a:pPr marL="457200" indent="-457200"/>
            <a:r>
              <a:rPr lang="en-US" sz="2400" dirty="0">
                <a:solidFill>
                  <a:schemeClr val="tx1">
                    <a:alpha val="60000"/>
                  </a:schemeClr>
                </a:solidFill>
                <a:cs typeface="Calibri" panose="020F0502020204030204"/>
              </a:rPr>
              <a:t>Remove zero tolerance approaches in schools for drugs and weapons, instead listen and talk to identify causes</a:t>
            </a:r>
            <a:r>
              <a:rPr lang="en-US" sz="2400" baseline="30000" dirty="0">
                <a:solidFill>
                  <a:schemeClr val="tx1">
                    <a:alpha val="60000"/>
                  </a:schemeClr>
                </a:solidFill>
                <a:cs typeface="Calibri" panose="020F0502020204030204"/>
              </a:rPr>
              <a:t>2</a:t>
            </a:r>
            <a:r>
              <a:rPr lang="en-US" sz="2400" dirty="0">
                <a:solidFill>
                  <a:schemeClr val="tx1">
                    <a:alpha val="60000"/>
                  </a:schemeClr>
                </a:solidFill>
                <a:cs typeface="Calibri" panose="020F0502020204030204"/>
              </a:rPr>
              <a:t>.</a:t>
            </a:r>
          </a:p>
          <a:p>
            <a:pPr marL="457200" indent="-457200"/>
            <a:r>
              <a:rPr lang="en-US" sz="2400" dirty="0">
                <a:solidFill>
                  <a:schemeClr val="tx1">
                    <a:alpha val="60000"/>
                  </a:schemeClr>
                </a:solidFill>
                <a:cs typeface="Calibri" panose="020F0502020204030204"/>
              </a:rPr>
              <a:t>Remove ineffective </a:t>
            </a:r>
            <a:r>
              <a:rPr lang="en-US" sz="2400" dirty="0" err="1">
                <a:solidFill>
                  <a:schemeClr val="tx1">
                    <a:alpha val="60000"/>
                  </a:schemeClr>
                </a:solidFill>
                <a:cs typeface="Calibri" panose="020F0502020204030204"/>
              </a:rPr>
              <a:t>behaviour</a:t>
            </a:r>
            <a:r>
              <a:rPr lang="en-US" sz="2400" dirty="0">
                <a:solidFill>
                  <a:schemeClr val="tx1">
                    <a:alpha val="60000"/>
                  </a:schemeClr>
                </a:solidFill>
                <a:cs typeface="Calibri" panose="020F0502020204030204"/>
              </a:rPr>
              <a:t> sanctions from schools such as detentions and isolation booths as they compound negative </a:t>
            </a:r>
            <a:r>
              <a:rPr lang="en-US" sz="2400" dirty="0" err="1">
                <a:solidFill>
                  <a:schemeClr val="tx1">
                    <a:alpha val="60000"/>
                  </a:schemeClr>
                </a:solidFill>
                <a:cs typeface="Calibri" panose="020F0502020204030204"/>
              </a:rPr>
              <a:t>behaviours</a:t>
            </a:r>
            <a:r>
              <a:rPr lang="en-US" sz="2400" dirty="0">
                <a:solidFill>
                  <a:schemeClr val="tx1">
                    <a:alpha val="60000"/>
                  </a:schemeClr>
                </a:solidFill>
                <a:cs typeface="Calibri" panose="020F0502020204030204"/>
              </a:rPr>
              <a:t>. Failure in school increases likelihood of school exclusion and drug taking as a coping mechanism</a:t>
            </a:r>
            <a:r>
              <a:rPr lang="en-US" sz="2400" baseline="30000" dirty="0">
                <a:solidFill>
                  <a:schemeClr val="tx1">
                    <a:alpha val="60000"/>
                  </a:schemeClr>
                </a:solidFill>
                <a:cs typeface="Calibri" panose="020F0502020204030204"/>
              </a:rPr>
              <a:t>2,5,6</a:t>
            </a:r>
            <a:r>
              <a:rPr lang="en-US" sz="2400" dirty="0">
                <a:solidFill>
                  <a:schemeClr val="tx1">
                    <a:alpha val="60000"/>
                  </a:schemeClr>
                </a:solidFill>
                <a:cs typeface="Calibri" panose="020F0502020204030204"/>
              </a:rPr>
              <a:t>.</a:t>
            </a:r>
          </a:p>
          <a:p>
            <a:pPr marL="457200" indent="-457200"/>
            <a:r>
              <a:rPr lang="en-US" sz="2400" dirty="0">
                <a:solidFill>
                  <a:schemeClr val="tx1">
                    <a:alpha val="60000"/>
                  </a:schemeClr>
                </a:solidFill>
                <a:cs typeface="Calibri" panose="020F0502020204030204"/>
              </a:rPr>
              <a:t>Collect administrative data for managed moves to understand the reasons why placements fail</a:t>
            </a:r>
            <a:r>
              <a:rPr lang="en-US" sz="2400" baseline="30000" dirty="0">
                <a:solidFill>
                  <a:schemeClr val="tx1">
                    <a:alpha val="60000"/>
                  </a:schemeClr>
                </a:solidFill>
                <a:cs typeface="Calibri" panose="020F0502020204030204"/>
              </a:rPr>
              <a:t>7 </a:t>
            </a:r>
            <a:r>
              <a:rPr lang="en-US" sz="2400" dirty="0">
                <a:solidFill>
                  <a:schemeClr val="tx1">
                    <a:alpha val="60000"/>
                  </a:schemeClr>
                </a:solidFill>
                <a:cs typeface="Calibri" panose="020F0502020204030204"/>
              </a:rPr>
              <a:t>and remove category 'other' from reasons for school exclusion</a:t>
            </a:r>
            <a:r>
              <a:rPr lang="en-US" sz="2400" baseline="30000" dirty="0">
                <a:solidFill>
                  <a:schemeClr val="tx1">
                    <a:alpha val="60000"/>
                  </a:schemeClr>
                </a:solidFill>
                <a:cs typeface="Calibri" panose="020F0502020204030204"/>
              </a:rPr>
              <a:t>8</a:t>
            </a:r>
            <a:r>
              <a:rPr lang="en-US" sz="2400" dirty="0">
                <a:solidFill>
                  <a:schemeClr val="tx1">
                    <a:alpha val="60000"/>
                  </a:schemeClr>
                </a:solidFill>
                <a:cs typeface="Calibri" panose="020F0502020204030204"/>
              </a:rPr>
              <a:t>.</a:t>
            </a:r>
          </a:p>
        </p:txBody>
      </p:sp>
    </p:spTree>
    <p:extLst>
      <p:ext uri="{BB962C8B-B14F-4D97-AF65-F5344CB8AC3E}">
        <p14:creationId xmlns:p14="http://schemas.microsoft.com/office/powerpoint/2010/main" val="9817609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14CA5D-9673-4E97-8944-68355C142BBE}"/>
              </a:ext>
            </a:extLst>
          </p:cNvPr>
          <p:cNvSpPr>
            <a:spLocks noGrp="1"/>
          </p:cNvSpPr>
          <p:nvPr>
            <p:ph type="title"/>
          </p:nvPr>
        </p:nvSpPr>
        <p:spPr>
          <a:xfrm>
            <a:off x="1271588" y="662400"/>
            <a:ext cx="10055721" cy="1325563"/>
          </a:xfrm>
        </p:spPr>
        <p:txBody>
          <a:bodyPr anchor="t">
            <a:normAutofit/>
          </a:bodyPr>
          <a:lstStyle/>
          <a:p>
            <a:r>
              <a:rPr lang="en-US" b="1" dirty="0">
                <a:ea typeface="+mj-lt"/>
                <a:cs typeface="+mj-lt"/>
              </a:rPr>
              <a:t>What are the gaps in interventions and services?</a:t>
            </a:r>
            <a:endParaRPr lang="en-US" b="1" dirty="0"/>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Content Placeholder 2">
            <a:extLst>
              <a:ext uri="{FF2B5EF4-FFF2-40B4-BE49-F238E27FC236}">
                <a16:creationId xmlns:a16="http://schemas.microsoft.com/office/drawing/2014/main" id="{166F44F4-4456-472B-AD62-851F789FC1F6}"/>
              </a:ext>
            </a:extLst>
          </p:cNvPr>
          <p:cNvSpPr>
            <a:spLocks noGrp="1"/>
          </p:cNvSpPr>
          <p:nvPr>
            <p:ph idx="1"/>
          </p:nvPr>
        </p:nvSpPr>
        <p:spPr>
          <a:xfrm>
            <a:off x="1251678" y="2286001"/>
            <a:ext cx="10089112" cy="3909599"/>
          </a:xfrm>
        </p:spPr>
        <p:txBody>
          <a:bodyPr vert="horz" lIns="91440" tIns="45720" rIns="91440" bIns="45720" rtlCol="0" anchor="t">
            <a:normAutofit/>
          </a:bodyPr>
          <a:lstStyle/>
          <a:p>
            <a:endParaRPr lang="en-US" sz="2000">
              <a:solidFill>
                <a:schemeClr val="tx1">
                  <a:alpha val="60000"/>
                </a:schemeClr>
              </a:solidFill>
              <a:cs typeface="Calibri"/>
            </a:endParaRPr>
          </a:p>
          <a:p>
            <a:r>
              <a:rPr lang="en-US" sz="2400" dirty="0">
                <a:solidFill>
                  <a:schemeClr val="tx1">
                    <a:alpha val="60000"/>
                  </a:schemeClr>
                </a:solidFill>
                <a:cs typeface="Calibri"/>
              </a:rPr>
              <a:t>The children agreed that taking class B drugs leads to class A drug consumption</a:t>
            </a:r>
            <a:r>
              <a:rPr lang="en-US" sz="2400" baseline="30000" dirty="0">
                <a:solidFill>
                  <a:schemeClr val="tx1">
                    <a:alpha val="60000"/>
                  </a:schemeClr>
                </a:solidFill>
                <a:cs typeface="Calibri"/>
              </a:rPr>
              <a:t>5</a:t>
            </a:r>
            <a:r>
              <a:rPr lang="en-US" sz="2400" dirty="0">
                <a:solidFill>
                  <a:schemeClr val="tx1">
                    <a:alpha val="60000"/>
                  </a:schemeClr>
                </a:solidFill>
                <a:cs typeface="Calibri"/>
              </a:rPr>
              <a:t>.  Education from services needs to start in primary school.</a:t>
            </a:r>
          </a:p>
          <a:p>
            <a:r>
              <a:rPr lang="en-US" sz="2400" dirty="0">
                <a:solidFill>
                  <a:schemeClr val="tx1">
                    <a:alpha val="60000"/>
                  </a:schemeClr>
                </a:solidFill>
                <a:cs typeface="Calibri"/>
              </a:rPr>
              <a:t>Pupil Referral Units and SEMH school provisions need to have drug and alcohol facilities on site to support children and families (including siblings)</a:t>
            </a:r>
          </a:p>
          <a:p>
            <a:r>
              <a:rPr lang="en-US" sz="2400" dirty="0">
                <a:solidFill>
                  <a:schemeClr val="tx1">
                    <a:alpha val="60000"/>
                  </a:schemeClr>
                </a:solidFill>
                <a:cs typeface="Calibri"/>
              </a:rPr>
              <a:t>The children are not seeing their drug use as addiction</a:t>
            </a:r>
            <a:r>
              <a:rPr lang="en-US" sz="2400" baseline="30000" dirty="0">
                <a:solidFill>
                  <a:schemeClr val="tx1">
                    <a:alpha val="60000"/>
                  </a:schemeClr>
                </a:solidFill>
                <a:cs typeface="Calibri"/>
              </a:rPr>
              <a:t>5</a:t>
            </a:r>
            <a:r>
              <a:rPr lang="en-US" sz="2400" dirty="0">
                <a:solidFill>
                  <a:schemeClr val="tx1">
                    <a:alpha val="60000"/>
                  </a:schemeClr>
                </a:solidFill>
                <a:cs typeface="Calibri"/>
              </a:rPr>
              <a:t>.  Interventions need to focus on not only how to use drugs safely but to educate children that they are addictive. </a:t>
            </a:r>
          </a:p>
          <a:p>
            <a:endParaRPr lang="en-US" sz="2000">
              <a:solidFill>
                <a:schemeClr val="tx1">
                  <a:alpha val="60000"/>
                </a:schemeClr>
              </a:solidFill>
              <a:cs typeface="Calibri"/>
            </a:endParaRPr>
          </a:p>
          <a:p>
            <a:pPr marL="0" indent="0">
              <a:buNone/>
            </a:pPr>
            <a:endParaRPr lang="en-US" sz="2000">
              <a:solidFill>
                <a:schemeClr val="tx1">
                  <a:alpha val="60000"/>
                </a:schemeClr>
              </a:solidFill>
              <a:cs typeface="Calibri"/>
            </a:endParaRPr>
          </a:p>
        </p:txBody>
      </p:sp>
    </p:spTree>
    <p:extLst>
      <p:ext uri="{BB962C8B-B14F-4D97-AF65-F5344CB8AC3E}">
        <p14:creationId xmlns:p14="http://schemas.microsoft.com/office/powerpoint/2010/main" val="1194930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1739CA5-F0F5-48E1-8E8C-F24B71827E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3">
            <a:extLst>
              <a:ext uri="{FF2B5EF4-FFF2-40B4-BE49-F238E27FC236}">
                <a16:creationId xmlns:a16="http://schemas.microsoft.com/office/drawing/2014/main" id="{3EAD2937-F230-41D4-B9C5-975B129BFC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CD444A3-C338-4886-B7F1-4BA2AF46EB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C20D05-DE47-4B22-99FD-824E4641D60A}"/>
              </a:ext>
            </a:extLst>
          </p:cNvPr>
          <p:cNvSpPr>
            <a:spLocks noGrp="1"/>
          </p:cNvSpPr>
          <p:nvPr>
            <p:ph type="title"/>
          </p:nvPr>
        </p:nvSpPr>
        <p:spPr>
          <a:xfrm>
            <a:off x="1452656" y="1444741"/>
            <a:ext cx="9357865" cy="1041901"/>
          </a:xfrm>
        </p:spPr>
        <p:txBody>
          <a:bodyPr>
            <a:normAutofit/>
          </a:bodyPr>
          <a:lstStyle/>
          <a:p>
            <a:r>
              <a:rPr lang="en-US" sz="4000">
                <a:cs typeface="Calibri Light"/>
              </a:rPr>
              <a:t>Evidence base (sure.sunderland.ac.uk)</a:t>
            </a:r>
            <a:endParaRPr lang="en-US" sz="4000"/>
          </a:p>
        </p:txBody>
      </p:sp>
      <p:sp>
        <p:nvSpPr>
          <p:cNvPr id="3" name="Content Placeholder 2">
            <a:extLst>
              <a:ext uri="{FF2B5EF4-FFF2-40B4-BE49-F238E27FC236}">
                <a16:creationId xmlns:a16="http://schemas.microsoft.com/office/drawing/2014/main" id="{7CC2FE09-ADB3-4BD9-BB47-5035F11970A4}"/>
              </a:ext>
            </a:extLst>
          </p:cNvPr>
          <p:cNvSpPr>
            <a:spLocks noGrp="1"/>
          </p:cNvSpPr>
          <p:nvPr>
            <p:ph sz="half" idx="1"/>
          </p:nvPr>
        </p:nvSpPr>
        <p:spPr>
          <a:xfrm>
            <a:off x="1022810" y="2339966"/>
            <a:ext cx="4913170" cy="3461967"/>
          </a:xfrm>
        </p:spPr>
        <p:txBody>
          <a:bodyPr vert="horz" lIns="91440" tIns="45720" rIns="91440" bIns="45720" rtlCol="0" anchor="t">
            <a:noAutofit/>
          </a:bodyPr>
          <a:lstStyle/>
          <a:p>
            <a:r>
              <a:rPr lang="en-US" sz="1400" baseline="30000">
                <a:ea typeface="+mn-lt"/>
                <a:cs typeface="+mn-lt"/>
              </a:rPr>
              <a:t>1</a:t>
            </a:r>
            <a:r>
              <a:rPr lang="en-US" sz="1400">
                <a:ea typeface="+mn-lt"/>
                <a:cs typeface="+mn-lt"/>
              </a:rPr>
              <a:t>Martin-Denham, S. (2020a) The enablers and barriers to successful managed moves: The voice of children, caregivers and professionals </a:t>
            </a:r>
            <a:r>
              <a:rPr lang="en-US" sz="1400">
                <a:ea typeface="+mn-lt"/>
                <a:cs typeface="+mn-lt"/>
                <a:hlinkClick r:id="rId2"/>
              </a:rPr>
              <a:t>https://sure.sunderland.ac.uk/id/eprint/11942/</a:t>
            </a:r>
            <a:r>
              <a:rPr lang="en-US" sz="1400">
                <a:ea typeface="+mn-lt"/>
                <a:cs typeface="+mn-lt"/>
              </a:rPr>
              <a:t> </a:t>
            </a:r>
          </a:p>
          <a:p>
            <a:r>
              <a:rPr lang="en-US" sz="1400" baseline="30000">
                <a:ea typeface="+mn-lt"/>
                <a:cs typeface="+mn-lt"/>
              </a:rPr>
              <a:t>2</a:t>
            </a:r>
            <a:r>
              <a:rPr lang="en-US" sz="1400">
                <a:ea typeface="+mn-lt"/>
                <a:cs typeface="+mn-lt"/>
              </a:rPr>
              <a:t>Martin-Denham, S. (2020b) An investigation into the perceived enablers and barriers to mainstream schooling: The voices of children excluded from school, their caregivers and professionals </a:t>
            </a:r>
            <a:r>
              <a:rPr lang="en-US" sz="1400">
                <a:ea typeface="+mn-lt"/>
                <a:cs typeface="+mn-lt"/>
                <a:hlinkClick r:id="rId3"/>
              </a:rPr>
              <a:t>https://sure.sunderland.ac.uk/id/eprint/11941/</a:t>
            </a:r>
            <a:r>
              <a:rPr lang="en-US" sz="1400">
                <a:ea typeface="+mn-lt"/>
                <a:cs typeface="+mn-lt"/>
              </a:rPr>
              <a:t> </a:t>
            </a:r>
          </a:p>
          <a:p>
            <a:r>
              <a:rPr lang="en-US" sz="1400" baseline="30000">
                <a:ea typeface="+mn-lt"/>
                <a:cs typeface="+mn-lt"/>
              </a:rPr>
              <a:t>3</a:t>
            </a:r>
            <a:r>
              <a:rPr lang="en-US" sz="1400">
                <a:ea typeface="+mn-lt"/>
                <a:cs typeface="+mn-lt"/>
              </a:rPr>
              <a:t>Martin-Denham, S. (2020c) A review of school exclusion on the mental health, well-being of children and young people in the City of Sunderland </a:t>
            </a:r>
            <a:r>
              <a:rPr lang="en-US" sz="1400">
                <a:ea typeface="+mn-lt"/>
                <a:cs typeface="+mn-lt"/>
                <a:hlinkClick r:id="rId4"/>
              </a:rPr>
              <a:t>https://sure.sunderland.ac.uk/id/eprint/11940/</a:t>
            </a:r>
            <a:r>
              <a:rPr lang="en-US" sz="1400">
                <a:ea typeface="+mn-lt"/>
                <a:cs typeface="+mn-lt"/>
              </a:rPr>
              <a:t> </a:t>
            </a:r>
            <a:endParaRPr lang="en-US" sz="1400">
              <a:cs typeface="Calibri"/>
            </a:endParaRPr>
          </a:p>
          <a:p>
            <a:r>
              <a:rPr lang="en-US" sz="1400" baseline="30000">
                <a:cs typeface="Calibri"/>
              </a:rPr>
              <a:t>4</a:t>
            </a:r>
            <a:r>
              <a:rPr lang="en-US" sz="1400">
                <a:cs typeface="Calibri"/>
              </a:rPr>
              <a:t>Martin-Denham, S. and Donaghue, J. (2020) Impact and Measure of Adverse Childhood Experiences, Journal of Public Health </a:t>
            </a:r>
            <a:r>
              <a:rPr lang="en-US" sz="1400">
                <a:cs typeface="Calibri"/>
                <a:hlinkClick r:id="rId5"/>
              </a:rPr>
              <a:t>https://rdcu.be/b68MO</a:t>
            </a:r>
            <a:endParaRPr lang="en-US" sz="1400">
              <a:cs typeface="Calibri"/>
            </a:endParaRPr>
          </a:p>
          <a:p>
            <a:endParaRPr lang="en-US" sz="1100">
              <a:cs typeface="Calibri"/>
            </a:endParaRPr>
          </a:p>
        </p:txBody>
      </p:sp>
      <p:sp>
        <p:nvSpPr>
          <p:cNvPr id="4" name="Content Placeholder 3">
            <a:extLst>
              <a:ext uri="{FF2B5EF4-FFF2-40B4-BE49-F238E27FC236}">
                <a16:creationId xmlns:a16="http://schemas.microsoft.com/office/drawing/2014/main" id="{35013932-AC8B-41BA-A84B-EF2C13255322}"/>
              </a:ext>
            </a:extLst>
          </p:cNvPr>
          <p:cNvSpPr>
            <a:spLocks noGrp="1"/>
          </p:cNvSpPr>
          <p:nvPr>
            <p:ph sz="half" idx="2"/>
          </p:nvPr>
        </p:nvSpPr>
        <p:spPr>
          <a:xfrm>
            <a:off x="5933636" y="2339966"/>
            <a:ext cx="5228577" cy="3061429"/>
          </a:xfrm>
        </p:spPr>
        <p:txBody>
          <a:bodyPr vert="horz" lIns="91440" tIns="45720" rIns="91440" bIns="45720" rtlCol="0" anchor="t">
            <a:noAutofit/>
          </a:bodyPr>
          <a:lstStyle/>
          <a:p>
            <a:r>
              <a:rPr lang="en-US" sz="1400" baseline="30000" dirty="0">
                <a:ea typeface="+mn-lt"/>
                <a:cs typeface="+mn-lt"/>
              </a:rPr>
              <a:t>5</a:t>
            </a:r>
            <a:r>
              <a:rPr lang="en-US" sz="1400" dirty="0">
                <a:ea typeface="+mn-lt"/>
                <a:cs typeface="+mn-lt"/>
              </a:rPr>
              <a:t>Martin-Denham, S. (2020/21) School exclusion, substance misuse and use of weapons: An interpretative phenomenological analysis of interviews with children, 36(2) (In press) </a:t>
            </a:r>
            <a:r>
              <a:rPr lang="en-US" sz="1400" i="1" dirty="0">
                <a:ea typeface="+mn-lt"/>
                <a:cs typeface="+mn-lt"/>
              </a:rPr>
              <a:t>Support for Learning</a:t>
            </a:r>
            <a:r>
              <a:rPr lang="en-US" sz="1400" dirty="0">
                <a:ea typeface="+mn-lt"/>
                <a:cs typeface="+mn-lt"/>
              </a:rPr>
              <a:t>.</a:t>
            </a:r>
          </a:p>
          <a:p>
            <a:pPr fontAlgn="base"/>
            <a:r>
              <a:rPr lang="en-US" sz="1400" baseline="30000" dirty="0">
                <a:ea typeface="+mn-lt"/>
                <a:cs typeface="+mn-lt"/>
              </a:rPr>
              <a:t>6</a:t>
            </a:r>
            <a:r>
              <a:rPr lang="en-US" sz="1400" dirty="0">
                <a:ea typeface="+mn-lt"/>
                <a:cs typeface="+mn-lt"/>
              </a:rPr>
              <a:t>Martin-Denham, S. (2020/21) Riding the roller coaster of school exclusion coupled with drug misuse: The lived experience of caregivers. </a:t>
            </a:r>
            <a:r>
              <a:rPr lang="en-GB" sz="1400" i="1" dirty="0"/>
              <a:t>Emotional and Behavioural</a:t>
            </a:r>
            <a:r>
              <a:rPr lang="en-GB" sz="1400" dirty="0"/>
              <a:t> </a:t>
            </a:r>
            <a:r>
              <a:rPr lang="en-GB" sz="1400" i="1" dirty="0"/>
              <a:t>Difficulties, </a:t>
            </a:r>
            <a:r>
              <a:rPr lang="en-GB" sz="1400" dirty="0"/>
              <a:t>25(3-4), pp.244–263. DOI: 10.1080/13632752.2020.1848985 </a:t>
            </a:r>
            <a:endParaRPr lang="en-US" sz="1400" dirty="0">
              <a:ea typeface="+mn-lt"/>
              <a:cs typeface="+mn-lt"/>
            </a:endParaRPr>
          </a:p>
          <a:p>
            <a:r>
              <a:rPr lang="en-US" sz="1400" baseline="30000" dirty="0">
                <a:cs typeface="Calibri"/>
              </a:rPr>
              <a:t>7</a:t>
            </a:r>
            <a:r>
              <a:rPr lang="en-US" sz="1400" dirty="0">
                <a:cs typeface="Calibri"/>
              </a:rPr>
              <a:t>Martin-Denham, S. and Donaghue, J. (2020) Out of sight, out of mind? Managed moves in England.  Sunderland: University of Sunderland. </a:t>
            </a:r>
            <a:r>
              <a:rPr lang="en-US" sz="1400" dirty="0">
                <a:ea typeface="+mn-lt"/>
                <a:cs typeface="+mn-lt"/>
                <a:hlinkClick r:id="rId6"/>
              </a:rPr>
              <a:t>https://sure.sunderland.ac.uk/id/eprint/11883/</a:t>
            </a:r>
            <a:endParaRPr lang="en-US" sz="1400" dirty="0">
              <a:ea typeface="+mn-lt"/>
              <a:cs typeface="+mn-lt"/>
            </a:endParaRPr>
          </a:p>
          <a:p>
            <a:r>
              <a:rPr lang="en-US" sz="1400" baseline="30000" dirty="0">
                <a:cs typeface="Calibri"/>
              </a:rPr>
              <a:t>8</a:t>
            </a:r>
            <a:r>
              <a:rPr lang="en-US" sz="1400" dirty="0">
                <a:cs typeface="Calibri"/>
              </a:rPr>
              <a:t>Martin-Denham, S. and Donaghue, J. (2020) Excluded for no real reason. Sunderland: University of Sunderland. </a:t>
            </a:r>
            <a:r>
              <a:rPr lang="en-US" sz="1400" dirty="0">
                <a:ea typeface="+mn-lt"/>
                <a:cs typeface="+mn-lt"/>
                <a:hlinkClick r:id="rId7"/>
              </a:rPr>
              <a:t>https://sure.sunderland.ac.uk/id/eprint/11472/</a:t>
            </a:r>
            <a:endParaRPr lang="en-US" sz="1400" dirty="0">
              <a:cs typeface="Calibri"/>
            </a:endParaRPr>
          </a:p>
          <a:p>
            <a:endParaRPr lang="en-US" sz="1100" dirty="0">
              <a:cs typeface="Calibri"/>
            </a:endParaRPr>
          </a:p>
          <a:p>
            <a:pPr marL="0" indent="0">
              <a:buNone/>
            </a:pPr>
            <a:endParaRPr lang="en-US" sz="1100" dirty="0">
              <a:cs typeface="Calibri"/>
            </a:endParaRPr>
          </a:p>
        </p:txBody>
      </p:sp>
    </p:spTree>
    <p:extLst>
      <p:ext uri="{BB962C8B-B14F-4D97-AF65-F5344CB8AC3E}">
        <p14:creationId xmlns:p14="http://schemas.microsoft.com/office/powerpoint/2010/main" val="147305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pic>
        <p:nvPicPr>
          <p:cNvPr id="2" name="Picture 2" descr="Table&#10;&#10;Description automatically generated">
            <a:extLst>
              <a:ext uri="{FF2B5EF4-FFF2-40B4-BE49-F238E27FC236}">
                <a16:creationId xmlns:a16="http://schemas.microsoft.com/office/drawing/2014/main" id="{41541C4A-A20C-433E-BBF2-DBF6F5015D4A}"/>
              </a:ext>
            </a:extLst>
          </p:cNvPr>
          <p:cNvPicPr>
            <a:picLocks noChangeAspect="1"/>
          </p:cNvPicPr>
          <p:nvPr/>
        </p:nvPicPr>
        <p:blipFill>
          <a:blip r:embed="rId2"/>
          <a:stretch>
            <a:fillRect/>
          </a:stretch>
        </p:blipFill>
        <p:spPr>
          <a:xfrm>
            <a:off x="366713" y="766312"/>
            <a:ext cx="11184730" cy="3396563"/>
          </a:xfrm>
          <a:prstGeom prst="rect">
            <a:avLst/>
          </a:prstGeom>
        </p:spPr>
      </p:pic>
      <p:sp>
        <p:nvSpPr>
          <p:cNvPr id="3" name="TextBox 2">
            <a:extLst>
              <a:ext uri="{FF2B5EF4-FFF2-40B4-BE49-F238E27FC236}">
                <a16:creationId xmlns:a16="http://schemas.microsoft.com/office/drawing/2014/main" id="{DFE18AF1-1D7D-4FDE-A388-59548B710563}"/>
              </a:ext>
            </a:extLst>
          </p:cNvPr>
          <p:cNvSpPr txBox="1"/>
          <p:nvPr/>
        </p:nvSpPr>
        <p:spPr>
          <a:xfrm>
            <a:off x="354807" y="4581525"/>
            <a:ext cx="11196635" cy="171136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GB" dirty="0">
                <a:solidFill>
                  <a:schemeClr val="dk1"/>
                </a:solidFill>
              </a:rPr>
              <a:t>In total there were 174 participants interviewed.  In addition, there were three advisory groups, 12 children, five professionals from health/support services and five education professionals.</a:t>
            </a:r>
            <a:endParaRPr lang="en-US" dirty="0">
              <a:solidFill>
                <a:schemeClr val="dk1"/>
              </a:solidFill>
              <a:ea typeface="+mn-lt"/>
              <a:cs typeface="+mn-lt"/>
            </a:endParaRPr>
          </a:p>
          <a:p>
            <a:pPr>
              <a:lnSpc>
                <a:spcPct val="150000"/>
              </a:lnSpc>
            </a:pPr>
            <a:r>
              <a:rPr lang="en-GB" dirty="0">
                <a:ea typeface="+mn-lt"/>
                <a:cs typeface="+mn-lt"/>
              </a:rPr>
              <a:t>This is the most substantial piece of primary research carried out to date on the enablers and barriers to mainstream schooling for those at risk of school exclusion in England. </a:t>
            </a:r>
            <a:endParaRPr lang="en-US" dirty="0"/>
          </a:p>
        </p:txBody>
      </p:sp>
      <p:sp>
        <p:nvSpPr>
          <p:cNvPr id="4" name="TextBox 3">
            <a:extLst>
              <a:ext uri="{FF2B5EF4-FFF2-40B4-BE49-F238E27FC236}">
                <a16:creationId xmlns:a16="http://schemas.microsoft.com/office/drawing/2014/main" id="{692069DF-7218-4E4B-AC46-DB4AB591B224}"/>
              </a:ext>
            </a:extLst>
          </p:cNvPr>
          <p:cNvSpPr txBox="1"/>
          <p:nvPr/>
        </p:nvSpPr>
        <p:spPr>
          <a:xfrm>
            <a:off x="364575" y="200024"/>
            <a:ext cx="706333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Exclusions research Sunderland: Funded by Together for Children</a:t>
            </a:r>
            <a:r>
              <a:rPr lang="en-US" baseline="30000"/>
              <a:t>1,2,3,5,6</a:t>
            </a:r>
            <a:endParaRPr lang="en-US" baseline="30000">
              <a:cs typeface="Calibri"/>
            </a:endParaRPr>
          </a:p>
        </p:txBody>
      </p:sp>
    </p:spTree>
    <p:extLst>
      <p:ext uri="{BB962C8B-B14F-4D97-AF65-F5344CB8AC3E}">
        <p14:creationId xmlns:p14="http://schemas.microsoft.com/office/powerpoint/2010/main" val="2579862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a:t>Martin-Denham, S. (2021) School exclusion, substance misuse and use of weapons: An interpretative phenomenological analysis of interviews with children.</a:t>
            </a:r>
          </a:p>
        </p:txBody>
      </p:sp>
      <p:graphicFrame>
        <p:nvGraphicFramePr>
          <p:cNvPr id="5" name="Content Placeholder 2">
            <a:extLst>
              <a:ext uri="{FF2B5EF4-FFF2-40B4-BE49-F238E27FC236}">
                <a16:creationId xmlns:a16="http://schemas.microsoft.com/office/drawing/2014/main" id="{7B8AF5D1-FC69-437E-84ED-078D11779DAF}"/>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596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Methodology</a:t>
            </a:r>
            <a:endParaRPr lang="en-GB" dirty="0"/>
          </a:p>
        </p:txBody>
      </p:sp>
      <p:graphicFrame>
        <p:nvGraphicFramePr>
          <p:cNvPr id="5" name="Content Placeholder 2">
            <a:extLst>
              <a:ext uri="{FF2B5EF4-FFF2-40B4-BE49-F238E27FC236}">
                <a16:creationId xmlns:a16="http://schemas.microsoft.com/office/drawing/2014/main" id="{FC387AC9-5FA2-438D-BA58-B8D01C7249EB}"/>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7710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1C5E313-90CE-4E71-AFD0-5C1B21881E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ln w="0">
            <a:noFill/>
            <a:prstDash val="solid"/>
            <a:round/>
            <a:headEnd/>
            <a:tailEnd/>
          </a:ln>
        </p:spPr>
        <p:txBody>
          <a:bodyPr rtlCol="0" anchor="ctr"/>
          <a:lstStyle/>
          <a:p>
            <a:pPr algn="ctr" defTabSz="457200"/>
            <a:endParaRPr lang="en-US">
              <a:solidFill>
                <a:schemeClr val="tx1"/>
              </a:solidFill>
            </a:endParaRPr>
          </a:p>
        </p:txBody>
      </p:sp>
      <p:sp>
        <p:nvSpPr>
          <p:cNvPr id="10" name="Rectangle 9">
            <a:extLst>
              <a:ext uri="{FF2B5EF4-FFF2-40B4-BE49-F238E27FC236}">
                <a16:creationId xmlns:a16="http://schemas.microsoft.com/office/drawing/2014/main" id="{EBEC3C1A-FB20-41E3-A94B-AAE41D1F53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lumMod val="50000"/>
              <a:alpha val="25000"/>
            </a:schemeClr>
          </a:solidFill>
          <a:ln w="0">
            <a:noFill/>
            <a:prstDash val="solid"/>
            <a:round/>
            <a:headEnd/>
            <a:tailEnd/>
          </a:ln>
        </p:spPr>
        <p:txBody>
          <a:bodyPr rtlCol="0" anchor="ctr"/>
          <a:lstStyle/>
          <a:p>
            <a:pPr algn="ctr" defTabSz="457200"/>
            <a:endParaRPr lang="en-US" dirty="0"/>
          </a:p>
        </p:txBody>
      </p:sp>
      <p:grpSp>
        <p:nvGrpSpPr>
          <p:cNvPr id="12" name="Group 11">
            <a:extLst>
              <a:ext uri="{FF2B5EF4-FFF2-40B4-BE49-F238E27FC236}">
                <a16:creationId xmlns:a16="http://schemas.microsoft.com/office/drawing/2014/main" id="{6B90209A-8975-468A-AAC9-10326489042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78213" y="613446"/>
            <a:ext cx="5235575" cy="5229225"/>
            <a:chOff x="5469352" y="613446"/>
            <a:chExt cx="5235575" cy="5229225"/>
          </a:xfrm>
        </p:grpSpPr>
        <p:sp>
          <p:nvSpPr>
            <p:cNvPr id="13" name="Freeform 6">
              <a:extLst>
                <a:ext uri="{FF2B5EF4-FFF2-40B4-BE49-F238E27FC236}">
                  <a16:creationId xmlns:a16="http://schemas.microsoft.com/office/drawing/2014/main" id="{C9AF56C0-0B98-425D-A2B0-F203C76EAF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9352" y="61344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rgbClr val="FFFFFF">
                <a:alpha val="20000"/>
              </a:srgbClr>
            </a:solidFill>
            <a:ln w="0">
              <a:noFill/>
              <a:prstDash val="solid"/>
              <a:round/>
              <a:headEnd/>
              <a:tailEnd/>
            </a:ln>
          </p:spPr>
        </p:sp>
        <p:sp>
          <p:nvSpPr>
            <p:cNvPr id="14" name="Freeform 6">
              <a:extLst>
                <a:ext uri="{FF2B5EF4-FFF2-40B4-BE49-F238E27FC236}">
                  <a16:creationId xmlns:a16="http://schemas.microsoft.com/office/drawing/2014/main" id="{D2A6A46A-942E-442A-BAAF-94639A3A08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9352" y="61344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1">
                <a:alpha val="40000"/>
              </a:schemeClr>
            </a:solidFill>
            <a:ln w="0">
              <a:noFill/>
              <a:prstDash val="solid"/>
              <a:round/>
              <a:headEnd/>
              <a:tailEnd/>
            </a:ln>
          </p:spPr>
        </p:sp>
      </p:grpSp>
      <p:sp>
        <p:nvSpPr>
          <p:cNvPr id="2" name="Title 1"/>
          <p:cNvSpPr>
            <a:spLocks noGrp="1"/>
          </p:cNvSpPr>
          <p:nvPr>
            <p:ph type="title"/>
          </p:nvPr>
        </p:nvSpPr>
        <p:spPr>
          <a:xfrm>
            <a:off x="1038728" y="469067"/>
            <a:ext cx="10114546" cy="3897364"/>
          </a:xfrm>
        </p:spPr>
        <p:txBody>
          <a:bodyPr vert="horz" lIns="91440" tIns="45720" rIns="91440" bIns="45720" rtlCol="0" anchor="b">
            <a:normAutofit/>
          </a:bodyPr>
          <a:lstStyle/>
          <a:p>
            <a:pPr algn="ctr"/>
            <a:r>
              <a:rPr lang="en-US" sz="8800" kern="1200">
                <a:solidFill>
                  <a:schemeClr val="tx1"/>
                </a:solidFill>
                <a:latin typeface="+mj-lt"/>
                <a:ea typeface="+mj-ea"/>
                <a:cs typeface="+mj-cs"/>
              </a:rPr>
              <a:t>Question with free text answers</a:t>
            </a:r>
          </a:p>
        </p:txBody>
      </p:sp>
      <p:sp>
        <p:nvSpPr>
          <p:cNvPr id="3" name="Content Placeholder 2"/>
          <p:cNvSpPr>
            <a:spLocks noGrp="1"/>
          </p:cNvSpPr>
          <p:nvPr>
            <p:ph idx="1"/>
          </p:nvPr>
        </p:nvSpPr>
        <p:spPr>
          <a:xfrm>
            <a:off x="1132100" y="4499782"/>
            <a:ext cx="9927802" cy="1594993"/>
          </a:xfrm>
        </p:spPr>
        <p:txBody>
          <a:bodyPr vert="horz" lIns="91440" tIns="45720" rIns="91440" bIns="45720" rtlCol="0" anchor="t">
            <a:normAutofit/>
          </a:bodyPr>
          <a:lstStyle/>
          <a:p>
            <a:pPr marL="0" indent="0" algn="ctr">
              <a:buNone/>
            </a:pPr>
            <a:r>
              <a:rPr lang="en-US" b="1" dirty="0">
                <a:solidFill>
                  <a:schemeClr val="tx1">
                    <a:alpha val="60000"/>
                  </a:schemeClr>
                </a:solidFill>
              </a:rPr>
              <a:t> </a:t>
            </a:r>
            <a:r>
              <a:rPr lang="en-US" b="1" kern="1200" dirty="0">
                <a:solidFill>
                  <a:schemeClr val="tx1">
                    <a:alpha val="60000"/>
                  </a:schemeClr>
                </a:solidFill>
                <a:latin typeface="+mn-lt"/>
                <a:ea typeface="+mn-ea"/>
                <a:cs typeface="+mn-cs"/>
              </a:rPr>
              <a:t>What do you perceive to be the risk factors that lead to children using illegal drugs?</a:t>
            </a:r>
          </a:p>
        </p:txBody>
      </p:sp>
    </p:spTree>
    <p:extLst>
      <p:ext uri="{BB962C8B-B14F-4D97-AF65-F5344CB8AC3E}">
        <p14:creationId xmlns:p14="http://schemas.microsoft.com/office/powerpoint/2010/main" val="4008266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524256" y="491260"/>
            <a:ext cx="6594189" cy="1625210"/>
          </a:xfrm>
        </p:spPr>
        <p:txBody>
          <a:bodyPr vert="horz" lIns="91440" tIns="45720" rIns="91440" bIns="45720" rtlCol="0" anchor="ctr">
            <a:normAutofit/>
          </a:bodyPr>
          <a:lstStyle/>
          <a:p>
            <a:r>
              <a:rPr lang="en-US">
                <a:solidFill>
                  <a:srgbClr val="FFFFFF"/>
                </a:solidFill>
              </a:rPr>
              <a:t>The five children</a:t>
            </a:r>
            <a:endParaRPr lang="en-US" baseline="30000">
              <a:solidFill>
                <a:srgbClr val="FFFFFF"/>
              </a:solidFill>
            </a:endParaRPr>
          </a:p>
        </p:txBody>
      </p:sp>
      <p:pic>
        <p:nvPicPr>
          <p:cNvPr id="10" name="Picture 4" descr="Table&#10;&#10;Description automatically generated">
            <a:extLst>
              <a:ext uri="{FF2B5EF4-FFF2-40B4-BE49-F238E27FC236}">
                <a16:creationId xmlns:a16="http://schemas.microsoft.com/office/drawing/2014/main" id="{10EC84AE-A5E6-4F2A-9D90-6424A8536AA1}"/>
              </a:ext>
            </a:extLst>
          </p:cNvPr>
          <p:cNvPicPr>
            <a:picLocks noChangeAspect="1"/>
          </p:cNvPicPr>
          <p:nvPr/>
        </p:nvPicPr>
        <p:blipFill rotWithShape="1">
          <a:blip r:embed="rId2"/>
          <a:srcRect l="965" r="2" b="2"/>
          <a:stretch/>
        </p:blipFill>
        <p:spPr>
          <a:xfrm>
            <a:off x="327547" y="2454903"/>
            <a:ext cx="7058306" cy="4080254"/>
          </a:xfrm>
          <a:prstGeom prst="rect">
            <a:avLst/>
          </a:prstGeom>
        </p:spPr>
      </p:pic>
      <p:sp>
        <p:nvSpPr>
          <p:cNvPr id="18" name="Rectangle 17">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75" y="321732"/>
            <a:ext cx="431329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p:cNvSpPr txBox="1"/>
          <p:nvPr/>
        </p:nvSpPr>
        <p:spPr>
          <a:xfrm>
            <a:off x="8029319" y="917725"/>
            <a:ext cx="3424739" cy="4852362"/>
          </a:xfrm>
          <a:prstGeom prst="rect">
            <a:avLst/>
          </a:prstGeom>
        </p:spPr>
        <p:txBody>
          <a:bodyPr vert="horz" lIns="91440" tIns="45720" rIns="91440" bIns="45720" rtlCol="0" anchor="ctr">
            <a:normAutofit/>
          </a:bodyPr>
          <a:lstStyle/>
          <a:p>
            <a:pPr indent="-228600" fontAlgn="base">
              <a:lnSpc>
                <a:spcPct val="90000"/>
              </a:lnSpc>
              <a:spcAft>
                <a:spcPts val="600"/>
              </a:spcAft>
              <a:buFont typeface="Arial" panose="020B0604020202020204" pitchFamily="34" charset="0"/>
              <a:buChar char="•"/>
            </a:pPr>
            <a:r>
              <a:rPr lang="en-US" sz="2000" b="1">
                <a:solidFill>
                  <a:srgbClr val="FFFFFF"/>
                </a:solidFill>
              </a:rPr>
              <a:t>Five children</a:t>
            </a:r>
            <a:r>
              <a:rPr lang="en-US" sz="2000">
                <a:solidFill>
                  <a:srgbClr val="FFFFFF"/>
                </a:solidFill>
              </a:rPr>
              <a:t>​</a:t>
            </a:r>
          </a:p>
          <a:p>
            <a:pPr indent="-228600" fontAlgn="base">
              <a:lnSpc>
                <a:spcPct val="90000"/>
              </a:lnSpc>
              <a:spcAft>
                <a:spcPts val="600"/>
              </a:spcAft>
              <a:buFont typeface="Arial" panose="020B0604020202020204" pitchFamily="34" charset="0"/>
              <a:buChar char="•"/>
            </a:pPr>
            <a:endParaRPr lang="en-US" sz="2000">
              <a:solidFill>
                <a:srgbClr val="FFFFFF"/>
              </a:solidFill>
            </a:endParaRPr>
          </a:p>
          <a:p>
            <a:pPr indent="-228600" fontAlgn="base">
              <a:lnSpc>
                <a:spcPct val="90000"/>
              </a:lnSpc>
              <a:spcAft>
                <a:spcPts val="600"/>
              </a:spcAft>
              <a:buFont typeface="Arial" panose="020B0604020202020204" pitchFamily="34" charset="0"/>
              <a:buChar char="•"/>
            </a:pPr>
            <a:r>
              <a:rPr lang="en-US" sz="2000">
                <a:solidFill>
                  <a:srgbClr val="FFFFFF"/>
                </a:solidFill>
              </a:rPr>
              <a:t>• Drivers, supply and implications of drug use​</a:t>
            </a:r>
          </a:p>
          <a:p>
            <a:pPr indent="-228600" fontAlgn="base">
              <a:lnSpc>
                <a:spcPct val="90000"/>
              </a:lnSpc>
              <a:spcAft>
                <a:spcPts val="600"/>
              </a:spcAft>
              <a:buFont typeface="Arial" panose="020B0604020202020204" pitchFamily="34" charset="0"/>
              <a:buChar char="•"/>
            </a:pPr>
            <a:endParaRPr lang="en-US" sz="2000">
              <a:solidFill>
                <a:srgbClr val="FFFFFF"/>
              </a:solidFill>
            </a:endParaRPr>
          </a:p>
          <a:p>
            <a:pPr indent="-228600" fontAlgn="base">
              <a:lnSpc>
                <a:spcPct val="90000"/>
              </a:lnSpc>
              <a:spcAft>
                <a:spcPts val="600"/>
              </a:spcAft>
              <a:buFont typeface="Arial" panose="020B0604020202020204" pitchFamily="34" charset="0"/>
              <a:buChar char="•"/>
            </a:pPr>
            <a:r>
              <a:rPr lang="en-US" sz="2000">
                <a:solidFill>
                  <a:srgbClr val="FFFFFF"/>
                </a:solidFill>
              </a:rPr>
              <a:t>• Drivers and implications of carrying a knife​</a:t>
            </a:r>
          </a:p>
          <a:p>
            <a:pPr indent="-228600" fontAlgn="base">
              <a:lnSpc>
                <a:spcPct val="90000"/>
              </a:lnSpc>
              <a:spcAft>
                <a:spcPts val="600"/>
              </a:spcAft>
              <a:buFont typeface="Arial" panose="020B0604020202020204" pitchFamily="34" charset="0"/>
              <a:buChar char="•"/>
            </a:pPr>
            <a:endParaRPr lang="en-US" sz="2000">
              <a:solidFill>
                <a:srgbClr val="FFFFFF"/>
              </a:solidFill>
            </a:endParaRPr>
          </a:p>
          <a:p>
            <a:pPr indent="-228600" fontAlgn="base">
              <a:lnSpc>
                <a:spcPct val="90000"/>
              </a:lnSpc>
              <a:spcAft>
                <a:spcPts val="600"/>
              </a:spcAft>
              <a:buFont typeface="Arial" panose="020B0604020202020204" pitchFamily="34" charset="0"/>
              <a:buChar char="•"/>
            </a:pPr>
            <a:r>
              <a:rPr lang="en-US" sz="2000">
                <a:solidFill>
                  <a:srgbClr val="FFFFFF"/>
                </a:solidFill>
              </a:rPr>
              <a:t>• Solutions to reducing fixed-period and permanent exclusion</a:t>
            </a:r>
          </a:p>
          <a:p>
            <a:pPr indent="-228600">
              <a:lnSpc>
                <a:spcPct val="90000"/>
              </a:lnSpc>
              <a:spcAft>
                <a:spcPts val="600"/>
              </a:spcAft>
              <a:buFont typeface="Arial" panose="020B0604020202020204" pitchFamily="34" charset="0"/>
              <a:buChar char="•"/>
            </a:pPr>
            <a:endParaRPr lang="en-US" sz="2000">
              <a:solidFill>
                <a:srgbClr val="FFFFFF"/>
              </a:solidFill>
            </a:endParaRPr>
          </a:p>
        </p:txBody>
      </p:sp>
    </p:spTree>
    <p:extLst>
      <p:ext uri="{BB962C8B-B14F-4D97-AF65-F5344CB8AC3E}">
        <p14:creationId xmlns:p14="http://schemas.microsoft.com/office/powerpoint/2010/main" val="770788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DF71176-BF7D-4E85-A977-4CC702BEBE57}"/>
              </a:ext>
            </a:extLst>
          </p:cNvPr>
          <p:cNvSpPr txBox="1"/>
          <p:nvPr/>
        </p:nvSpPr>
        <p:spPr>
          <a:xfrm>
            <a:off x="4724400" y="3200399"/>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Click to add text</a:t>
            </a:r>
          </a:p>
        </p:txBody>
      </p:sp>
      <p:pic>
        <p:nvPicPr>
          <p:cNvPr id="5" name="Picture 5" descr="Timeline&#10;&#10;Description automatically generated">
            <a:extLst>
              <a:ext uri="{FF2B5EF4-FFF2-40B4-BE49-F238E27FC236}">
                <a16:creationId xmlns:a16="http://schemas.microsoft.com/office/drawing/2014/main" id="{EF02295D-6A8A-4820-AFC5-518EBB62E9A4}"/>
              </a:ext>
            </a:extLst>
          </p:cNvPr>
          <p:cNvPicPr>
            <a:picLocks noChangeAspect="1"/>
          </p:cNvPicPr>
          <p:nvPr/>
        </p:nvPicPr>
        <p:blipFill>
          <a:blip r:embed="rId2"/>
          <a:stretch>
            <a:fillRect/>
          </a:stretch>
        </p:blipFill>
        <p:spPr>
          <a:xfrm>
            <a:off x="682450" y="845264"/>
            <a:ext cx="10458449" cy="5112188"/>
          </a:xfrm>
          <a:prstGeom prst="rect">
            <a:avLst/>
          </a:prstGeom>
        </p:spPr>
      </p:pic>
    </p:spTree>
    <p:extLst>
      <p:ext uri="{BB962C8B-B14F-4D97-AF65-F5344CB8AC3E}">
        <p14:creationId xmlns:p14="http://schemas.microsoft.com/office/powerpoint/2010/main" val="3888617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pic>
        <p:nvPicPr>
          <p:cNvPr id="2" name="Picture 2" descr="Timeline&#10;&#10;Description automatically generated">
            <a:extLst>
              <a:ext uri="{FF2B5EF4-FFF2-40B4-BE49-F238E27FC236}">
                <a16:creationId xmlns:a16="http://schemas.microsoft.com/office/drawing/2014/main" id="{614A0A18-9C17-4BCF-B8FD-E979F60F3F2E}"/>
              </a:ext>
            </a:extLst>
          </p:cNvPr>
          <p:cNvPicPr>
            <a:picLocks noChangeAspect="1"/>
          </p:cNvPicPr>
          <p:nvPr/>
        </p:nvPicPr>
        <p:blipFill>
          <a:blip r:embed="rId2"/>
          <a:stretch>
            <a:fillRect/>
          </a:stretch>
        </p:blipFill>
        <p:spPr>
          <a:xfrm>
            <a:off x="1640682" y="310695"/>
            <a:ext cx="9744074" cy="3629143"/>
          </a:xfrm>
          <a:prstGeom prst="rect">
            <a:avLst/>
          </a:prstGeom>
        </p:spPr>
      </p:pic>
      <p:pic>
        <p:nvPicPr>
          <p:cNvPr id="3" name="Picture 3" descr="A picture containing text&#10;&#10;Description automatically generated">
            <a:extLst>
              <a:ext uri="{FF2B5EF4-FFF2-40B4-BE49-F238E27FC236}">
                <a16:creationId xmlns:a16="http://schemas.microsoft.com/office/drawing/2014/main" id="{F37FCB2D-8A1B-4CD5-B86E-F889BCD13E37}"/>
              </a:ext>
            </a:extLst>
          </p:cNvPr>
          <p:cNvPicPr>
            <a:picLocks noChangeAspect="1"/>
          </p:cNvPicPr>
          <p:nvPr/>
        </p:nvPicPr>
        <p:blipFill>
          <a:blip r:embed="rId3"/>
          <a:stretch>
            <a:fillRect/>
          </a:stretch>
        </p:blipFill>
        <p:spPr>
          <a:xfrm>
            <a:off x="1985962" y="4448251"/>
            <a:ext cx="6172199" cy="2259654"/>
          </a:xfrm>
          <a:prstGeom prst="rect">
            <a:avLst/>
          </a:prstGeom>
        </p:spPr>
      </p:pic>
    </p:spTree>
    <p:extLst>
      <p:ext uri="{BB962C8B-B14F-4D97-AF65-F5344CB8AC3E}">
        <p14:creationId xmlns:p14="http://schemas.microsoft.com/office/powerpoint/2010/main" val="34071047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A009D7CC1A0C94B903714A2F6FE6082" ma:contentTypeVersion="12" ma:contentTypeDescription="Create a new document." ma:contentTypeScope="" ma:versionID="93a01b1fb15019ac5583ee69b9c86552">
  <xsd:schema xmlns:xsd="http://www.w3.org/2001/XMLSchema" xmlns:xs="http://www.w3.org/2001/XMLSchema" xmlns:p="http://schemas.microsoft.com/office/2006/metadata/properties" xmlns:ns2="80f0d1e4-3247-4bb7-a2f2-310f92ab01ed" xmlns:ns3="786956e8-7784-43f1-a477-c33e577ec2e6" targetNamespace="http://schemas.microsoft.com/office/2006/metadata/properties" ma:root="true" ma:fieldsID="ea6c8cdcb1af9af2a44d5bdcf3ad5a82" ns2:_="" ns3:_="">
    <xsd:import namespace="80f0d1e4-3247-4bb7-a2f2-310f92ab01ed"/>
    <xsd:import namespace="786956e8-7784-43f1-a477-c33e577ec2e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f0d1e4-3247-4bb7-a2f2-310f92ab01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86956e8-7784-43f1-a477-c33e577ec2e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55499B-1B18-430C-AA54-36FD458EE43C}">
  <ds:schemaRefs>
    <ds:schemaRef ds:uri="786956e8-7784-43f1-a477-c33e577ec2e6"/>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80f0d1e4-3247-4bb7-a2f2-310f92ab01ed"/>
    <ds:schemaRef ds:uri="http://www.w3.org/XML/1998/namespace"/>
  </ds:schemaRefs>
</ds:datastoreItem>
</file>

<file path=customXml/itemProps2.xml><?xml version="1.0" encoding="utf-8"?>
<ds:datastoreItem xmlns:ds="http://schemas.openxmlformats.org/officeDocument/2006/customXml" ds:itemID="{57EF3467-866D-4F10-AF9F-CAC3A910E732}">
  <ds:schemaRefs>
    <ds:schemaRef ds:uri="http://schemas.microsoft.com/sharepoint/v3/contenttype/forms"/>
  </ds:schemaRefs>
</ds:datastoreItem>
</file>

<file path=customXml/itemProps3.xml><?xml version="1.0" encoding="utf-8"?>
<ds:datastoreItem xmlns:ds="http://schemas.openxmlformats.org/officeDocument/2006/customXml" ds:itemID="{E6415623-5ED8-48B5-A3F6-890D2A6FC267}">
  <ds:schemaRefs>
    <ds:schemaRef ds:uri="786956e8-7784-43f1-a477-c33e577ec2e6"/>
    <ds:schemaRef ds:uri="80f0d1e4-3247-4bb7-a2f2-310f92ab01e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21</TotalTime>
  <Words>1318</Words>
  <Application>Microsoft Office PowerPoint</Application>
  <PresentationFormat>Widescreen</PresentationFormat>
  <Paragraphs>73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School exclusion, substance misuse and use of weapons  Inclusion for all: the power of pupil voice for learners with SEND</vt:lpstr>
      <vt:lpstr>Evidence base (sure.sunderland.ac.uk)</vt:lpstr>
      <vt:lpstr>PowerPoint Presentation</vt:lpstr>
      <vt:lpstr>Martin-Denham, S. (2021) School exclusion, substance misuse and use of weapons: An interpretative phenomenological analysis of interviews with children.</vt:lpstr>
      <vt:lpstr>Methodology</vt:lpstr>
      <vt:lpstr>Question with free text answers</vt:lpstr>
      <vt:lpstr>The five children</vt:lpstr>
      <vt:lpstr>PowerPoint Presentation</vt:lpstr>
      <vt:lpstr>PowerPoint Presentation</vt:lpstr>
      <vt:lpstr>PowerPoint Presentation</vt:lpstr>
      <vt:lpstr>PowerPoint Presentation</vt:lpstr>
      <vt:lpstr>Drivers for drug use5,6</vt:lpstr>
      <vt:lpstr>Implications of drug use</vt:lpstr>
      <vt:lpstr>What can be done to reduce drug use in CYP?</vt:lpstr>
      <vt:lpstr>What can be done to reduce drug use in CYP?</vt:lpstr>
      <vt:lpstr>What can be done to reduce drug use in CYP?</vt:lpstr>
      <vt:lpstr>What are the gaps in interventions and services?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Martin-Denham (Staff)</dc:creator>
  <cp:lastModifiedBy>Leah Maughan (Staff)</cp:lastModifiedBy>
  <cp:revision>51</cp:revision>
  <dcterms:created xsi:type="dcterms:W3CDTF">2020-10-06T10:25:42Z</dcterms:created>
  <dcterms:modified xsi:type="dcterms:W3CDTF">2021-03-30T09:56:10Z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0x010100DA009D7CC1A0C94B903714A2F6FE6082</vt:lpwstr>
  </property>
</Properties>
</file>