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2" r:id="rId4"/>
    <p:sldId id="261" r:id="rId5"/>
    <p:sldId id="260" r:id="rId6"/>
    <p:sldId id="266" r:id="rId7"/>
    <p:sldId id="267" r:id="rId8"/>
    <p:sldId id="269" r:id="rId9"/>
    <p:sldId id="270" r:id="rId10"/>
    <p:sldId id="271" r:id="rId11"/>
  </p:sldIdLst>
  <p:sldSz cx="12192000" cy="6858000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CC453F4B-89D0-46B6-B5A0-A44DB331579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2DF76E67-D973-4404-BB81-E825A3E7C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6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298450"/>
            <a:ext cx="601027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58" y="3679903"/>
            <a:ext cx="5509260" cy="5630861"/>
          </a:xfrm>
        </p:spPr>
        <p:txBody>
          <a:bodyPr/>
          <a:lstStyle/>
          <a:p>
            <a:pPr marL="181103" indent="-181103">
              <a:buFont typeface="Arial" panose="020B0604020202020204" pitchFamily="34" charset="0"/>
              <a:buChar char="•"/>
            </a:pPr>
            <a:r>
              <a:rPr lang="en-GB" sz="3000" dirty="0"/>
              <a:t>Conduct crime analysis to understand size and scale of threat.</a:t>
            </a:r>
          </a:p>
          <a:p>
            <a:endParaRPr lang="en-GB" sz="3000" dirty="0"/>
          </a:p>
          <a:p>
            <a:pPr marL="181103" indent="-181103">
              <a:buFont typeface="Arial" panose="020B0604020202020204" pitchFamily="34" charset="0"/>
              <a:buChar char="•"/>
            </a:pPr>
            <a:r>
              <a:rPr lang="en-GB" sz="3000" dirty="0"/>
              <a:t>Provide guidance and other resources to staff – provide them tools to be effective</a:t>
            </a:r>
          </a:p>
          <a:p>
            <a:pPr marL="181103" indent="-181103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181103" indent="-181103">
              <a:buFont typeface="Arial" panose="020B0604020202020204" pitchFamily="34" charset="0"/>
              <a:buChar char="•"/>
            </a:pPr>
            <a:r>
              <a:rPr lang="en-GB" sz="3000" dirty="0"/>
              <a:t>Criminals are resourceful – remain watchful.</a:t>
            </a:r>
          </a:p>
          <a:p>
            <a:pPr marL="181103" indent="-181103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181103" indent="-181103">
              <a:buFont typeface="Arial" panose="020B0604020202020204" pitchFamily="34" charset="0"/>
              <a:buChar char="•"/>
            </a:pPr>
            <a:r>
              <a:rPr lang="en-GB" sz="3000" dirty="0"/>
              <a:t>Use IE &amp; other agencies – sex offender in community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6E67-D973-4404-BB81-E825A3E7C4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8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" y="168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105637" y="1905507"/>
            <a:ext cx="7046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Standardisation of the management of International Criminality within UK policing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Dr Jeremy Pearson</a:t>
            </a:r>
          </a:p>
          <a:p>
            <a:pPr algn="ctr"/>
            <a:r>
              <a:rPr lang="en-GB" sz="2400" dirty="0"/>
              <a:t>University of Sunderland</a:t>
            </a:r>
          </a:p>
        </p:txBody>
      </p:sp>
    </p:spTree>
    <p:extLst>
      <p:ext uri="{BB962C8B-B14F-4D97-AF65-F5344CB8AC3E}">
        <p14:creationId xmlns:p14="http://schemas.microsoft.com/office/powerpoint/2010/main" val="160817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Final thoughts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308684" y="1712655"/>
            <a:ext cx="8428357" cy="452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Understand the threat.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Support officers.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Remain agile.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Whole system approach. </a:t>
            </a:r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36451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Context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241573" y="1828801"/>
            <a:ext cx="8428357" cy="286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19% of all arrests within the UK are Foreign National Offenders (FNOs).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17% of the UK prison population are FNOs. 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30% of mapped Organised Crime Groups (OCGs) within the UK involve FNOs.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International criminals constantly seeking new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245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403541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Arnis Zalkalns</a:t>
            </a:r>
          </a:p>
        </p:txBody>
      </p:sp>
      <p:pic>
        <p:nvPicPr>
          <p:cNvPr id="5122" name="Picture 2" descr="Police say that Arnis Zalkalns (pictured) would have been charged with the murder of schoolgirl Alice Gross if he had not been found dead">
            <a:extLst>
              <a:ext uri="{FF2B5EF4-FFF2-40B4-BE49-F238E27FC236}">
                <a16:creationId xmlns:a16="http://schemas.microsoft.com/office/drawing/2014/main" id="{843612BE-F60A-4A0B-B800-B086ACE8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5" y="1510542"/>
            <a:ext cx="29146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39A01-FBEF-4A2D-BA51-6A5DCCD71B8E}"/>
              </a:ext>
            </a:extLst>
          </p:cNvPr>
          <p:cNvSpPr txBox="1"/>
          <p:nvPr/>
        </p:nvSpPr>
        <p:spPr>
          <a:xfrm>
            <a:off x="4807082" y="1782717"/>
            <a:ext cx="52598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41 year old Latvian builder living in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Previous conviction for a domestic related murder in Latvia.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Arrested in the UK in 2009 for indecently assaulting a 14-year old girl.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2014, sexually assaulted and murdered Alice Gross, a 14-year old girl.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Police procedural failings in previous management of Zalkalns.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9D214-1562-4892-A999-D5E99545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66" y="5791909"/>
            <a:ext cx="36385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Research Question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241573" y="1828801"/>
            <a:ext cx="8428357" cy="424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the introduction of national guidance to UK police forces improve outcomes around the management of International Criminality within the UK? </a:t>
            </a:r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Work to introduce national guidance was endorsed and supported by the:</a:t>
            </a:r>
          </a:p>
          <a:p>
            <a:endParaRPr lang="en-GB" sz="180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1" dirty="0"/>
              <a:t>National Police Chiefs Council (NPCC)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1" dirty="0"/>
              <a:t>The Home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1" dirty="0"/>
              <a:t>ACPO Criminal Records Office (ACRO)</a:t>
            </a:r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r>
              <a:rPr lang="en-GB" dirty="0"/>
              <a:t>A pragmatic research approach was taken, using mixed methods, supported by the University of Sunderland. </a:t>
            </a:r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15778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4173257" y="384581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Desk Based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2690412" y="1910523"/>
            <a:ext cx="697951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05773A4-7479-407E-8D49-D09AC069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7" y="243631"/>
            <a:ext cx="4480162" cy="63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ECF55-5D98-48DE-85AF-148897BA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131" y="1676337"/>
            <a:ext cx="895349" cy="619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E7756-BF25-4134-B0D3-BCCAB2E8582C}"/>
              </a:ext>
            </a:extLst>
          </p:cNvPr>
          <p:cNvSpPr txBox="1"/>
          <p:nvPr/>
        </p:nvSpPr>
        <p:spPr>
          <a:xfrm>
            <a:off x="5722014" y="1010218"/>
            <a:ext cx="38086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2016-17 Home Office sponsored national programme of force visits.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Force reports contained qualitative and quantitative data.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Analysis indicated huge inconsistencies in the quality of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understanding of the size and scale of the FNO threat.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consistency in classification of a FNO.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Common theme was lack of guidance for officers.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6714E-6F5F-4C2F-A1B5-076D5DA2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6" y="966410"/>
            <a:ext cx="895350" cy="61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25972-D5F3-4CFF-A02F-DB3B0020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90" y="973753"/>
            <a:ext cx="895350" cy="61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73A07-5B6C-42C1-AC44-B2AB867E2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954" y="281444"/>
            <a:ext cx="1981200" cy="65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1A002-3CB8-4F2B-A34D-826E0F2B9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506" y="605794"/>
            <a:ext cx="1857648" cy="40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E01187-3485-4778-961E-10C8CAD00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72" y="494354"/>
            <a:ext cx="895350" cy="619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EACFD6-C78B-4822-A0EF-644B9C95E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89" y="5990030"/>
            <a:ext cx="8953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Survey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241573" y="1828801"/>
            <a:ext cx="8428357" cy="369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2 cohorts of officers surveyed using electronic questionnaires with participation being entirely voluntary. </a:t>
            </a:r>
          </a:p>
          <a:p>
            <a:endParaRPr lang="en-GB" sz="1801" dirty="0"/>
          </a:p>
          <a:p>
            <a:r>
              <a:rPr lang="en-GB" sz="1801" dirty="0"/>
              <a:t>Groups surveyed were frontline officers and International Liaison Officers (ILOs) who could be classed as subject matter experts. </a:t>
            </a:r>
          </a:p>
          <a:p>
            <a:endParaRPr lang="en-GB" sz="1801" dirty="0"/>
          </a:p>
          <a:p>
            <a:r>
              <a:rPr lang="en-GB" sz="1801" dirty="0"/>
              <a:t>Forces chosen for distribution of surveys to frontline officers, included those located in both urban and rural locations. A total of 639 responses were received from this cohort.</a:t>
            </a:r>
          </a:p>
          <a:p>
            <a:endParaRPr lang="en-GB" sz="1801" dirty="0"/>
          </a:p>
          <a:p>
            <a:r>
              <a:rPr lang="en-GB" sz="1801" dirty="0"/>
              <a:t>ILOs in each of the 43 forces were surveyed with 72 responses received. </a:t>
            </a:r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1834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Survey Findings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241573" y="1828801"/>
            <a:ext cx="8428357" cy="452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Frontline officers reported significant lack of knowledge and understanding with only 9% claiming a good level of knowledge.</a:t>
            </a:r>
          </a:p>
          <a:p>
            <a:endParaRPr lang="en-GB" sz="1801" dirty="0"/>
          </a:p>
          <a:p>
            <a:r>
              <a:rPr lang="en-GB" sz="1801" dirty="0"/>
              <a:t>Even among subject matter experts, 32% admitted to significant gaps in their understanding and knowledge.</a:t>
            </a:r>
          </a:p>
          <a:p>
            <a:endParaRPr lang="en-GB" sz="1801" dirty="0"/>
          </a:p>
          <a:p>
            <a:r>
              <a:rPr lang="en-GB" sz="1801" dirty="0"/>
              <a:t>Officers identified a number of areas of operational policing where they lacked understanding with only 16% of frontline officers claiming to be confident when dealing with FNOs.</a:t>
            </a:r>
          </a:p>
          <a:p>
            <a:endParaRPr lang="en-GB" sz="1801" dirty="0"/>
          </a:p>
          <a:p>
            <a:r>
              <a:rPr lang="en-GB" sz="1801" dirty="0"/>
              <a:t>Over half of officers stated that they had no point of reference to guide them in managing encounters with FNOs.</a:t>
            </a:r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  <a:p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30801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APP National Guidance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308684" y="1712655"/>
            <a:ext cx="8428357" cy="480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APP guidance completed and published in 2018.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Published on the College of Policing website and available as an operational resource and point of reference to over 120,00 police officers. 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Brexit contingency guidance prepared pending the result of EU exit negotiations.</a:t>
            </a:r>
          </a:p>
          <a:p>
            <a:endParaRPr lang="en-GB" sz="1801" dirty="0"/>
          </a:p>
          <a:p>
            <a:endParaRPr lang="en-GB" sz="1801" dirty="0"/>
          </a:p>
          <a:p>
            <a:r>
              <a:rPr lang="en-GB" sz="1801" dirty="0"/>
              <a:t>Definition of a Foreign National Offender.</a:t>
            </a:r>
          </a:p>
          <a:p>
            <a:endParaRPr lang="en-GB" sz="1801" i="1" dirty="0">
              <a:solidFill>
                <a:srgbClr val="002060"/>
              </a:solidFill>
            </a:endParaRPr>
          </a:p>
          <a:p>
            <a:endParaRPr lang="en-GB" sz="1801" i="1" dirty="0">
              <a:solidFill>
                <a:srgbClr val="002060"/>
              </a:solidFill>
            </a:endParaRPr>
          </a:p>
          <a:p>
            <a:r>
              <a:rPr lang="en-GB" sz="1801" i="1" dirty="0">
                <a:solidFill>
                  <a:srgbClr val="002060"/>
                </a:solidFill>
              </a:rPr>
              <a:t>‘A Foreign National Offender is a person known or suspected of involvement in criminality, who cannot be confirmed as having been a British citizen at birth’. </a:t>
            </a:r>
          </a:p>
          <a:p>
            <a:endParaRPr lang="en-GB" sz="1801" dirty="0"/>
          </a:p>
          <a:p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2472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BCAAF47-8108-412B-9479-C51C436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3493" cy="687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9E8E4-ABD7-4FD9-BFDF-E15588B6A41C}"/>
              </a:ext>
            </a:extLst>
          </p:cNvPr>
          <p:cNvSpPr txBox="1"/>
          <p:nvPr/>
        </p:nvSpPr>
        <p:spPr>
          <a:xfrm>
            <a:off x="2072082" y="726160"/>
            <a:ext cx="7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Outcomes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4E88-3DE1-49D0-9EFC-8D7321C2EDA7}"/>
              </a:ext>
            </a:extLst>
          </p:cNvPr>
          <p:cNvSpPr txBox="1"/>
          <p:nvPr/>
        </p:nvSpPr>
        <p:spPr>
          <a:xfrm>
            <a:off x="1308684" y="1712655"/>
            <a:ext cx="8428357" cy="341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Development of key performance indicators (KPIs) and a robust performance regime.</a:t>
            </a:r>
          </a:p>
          <a:p>
            <a:endParaRPr lang="en-GB" sz="1801" dirty="0"/>
          </a:p>
          <a:p>
            <a:r>
              <a:rPr lang="en-GB" sz="1801" dirty="0"/>
              <a:t>Increased awareness and understanding of the threat.</a:t>
            </a:r>
          </a:p>
          <a:p>
            <a:endParaRPr lang="en-GB" sz="1801" dirty="0"/>
          </a:p>
          <a:p>
            <a:r>
              <a:rPr lang="en-GB" sz="1801" dirty="0"/>
              <a:t>26% increase in numbers of foreign conviction requests.</a:t>
            </a:r>
          </a:p>
          <a:p>
            <a:endParaRPr lang="en-GB" sz="1801" dirty="0"/>
          </a:p>
          <a:p>
            <a:r>
              <a:rPr lang="en-GB" sz="1801" dirty="0"/>
              <a:t>Huge increases in Interpol usage.</a:t>
            </a:r>
          </a:p>
          <a:p>
            <a:endParaRPr lang="en-GB" sz="1801" dirty="0"/>
          </a:p>
          <a:p>
            <a:r>
              <a:rPr lang="en-GB" sz="1801" dirty="0"/>
              <a:t>International Criminality being adopted as a strategic priority in numerous forces.</a:t>
            </a:r>
          </a:p>
          <a:p>
            <a:endParaRPr lang="en-GB" sz="1801" dirty="0"/>
          </a:p>
          <a:p>
            <a:r>
              <a:rPr lang="en-GB" sz="1801" dirty="0"/>
              <a:t>Officers processing FNOs with the same rigour as domestic criminals.</a:t>
            </a:r>
          </a:p>
          <a:p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2887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631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Pearson (Staff)</dc:creator>
  <cp:lastModifiedBy>jeremy pearson</cp:lastModifiedBy>
  <cp:revision>3</cp:revision>
  <cp:lastPrinted>2021-10-02T11:21:33Z</cp:lastPrinted>
  <dcterms:created xsi:type="dcterms:W3CDTF">2021-09-29T12:54:44Z</dcterms:created>
  <dcterms:modified xsi:type="dcterms:W3CDTF">2021-10-05T15:37:09Z</dcterms:modified>
</cp:coreProperties>
</file>