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ink/ink1.xml" ContentType="application/inkml+xml"/>
  <Override PartName="/ppt/ink/ink2.xml" ContentType="application/inkml+xml"/>
  <Override PartName="/ppt/ink/ink3.xml" ContentType="application/inkml+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sldIdLst>
    <p:sldId id="256" r:id="rId2"/>
    <p:sldId id="258" r:id="rId3"/>
    <p:sldId id="268" r:id="rId4"/>
    <p:sldId id="260" r:id="rId5"/>
    <p:sldId id="269" r:id="rId6"/>
    <p:sldId id="261" r:id="rId7"/>
    <p:sldId id="270" r:id="rId8"/>
    <p:sldId id="273" r:id="rId9"/>
    <p:sldId id="274" r:id="rId10"/>
    <p:sldId id="264" r:id="rId11"/>
    <p:sldId id="276" r:id="rId12"/>
    <p:sldId id="272" r:id="rId13"/>
    <p:sldId id="277" r:id="rId14"/>
    <p:sldId id="279" r:id="rId15"/>
    <p:sldId id="271" r:id="rId16"/>
    <p:sldId id="278" r:id="rId17"/>
    <p:sldId id="275" r:id="rId18"/>
    <p:sldId id="262" r:id="rId19"/>
    <p:sldId id="280"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489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1T16:52:48.774"/>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1T16:52:48.774"/>
    </inkml:context>
    <inkml:brush xml:id="br0">
      <inkml:brushProperty name="width" value="0.1" units="cm"/>
      <inkml:brushProperty name="height" value="0.1" units="cm"/>
      <inkml:brushProperty name="color" value="#FFFFFF"/>
    </inkml:brush>
  </inkml:definitions>
  <inkml:trace contextRef="#ctx0" brushRef="#br0">1 0 128,'0'6'0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channel name="F" type="integer" max="32767" units="dev"/>
        </inkml:traceFormat>
        <inkml:channelProperties>
          <inkml:channelProperty channel="X" name="resolution" value="1000" units="1/cm"/>
          <inkml:channelProperty channel="Y" name="resolution" value="1000" units="1/cm"/>
          <inkml:channelProperty channel="F" name="resolution" value="0" units="1/dev"/>
        </inkml:channelProperties>
      </inkml:inkSource>
      <inkml:timestamp xml:id="ts0" timeString="2023-03-21T16:52:48.774"/>
    </inkml:context>
    <inkml:brush xml:id="br0">
      <inkml:brushProperty name="width" value="0.1" units="cm"/>
      <inkml:brushProperty name="height" value="0.1" units="cm"/>
      <inkml:brushProperty name="color" value="#FFFFFF"/>
    </inkml:brush>
  </inkml:definitions>
  <inkml:trace contextRef="#ctx0" brushRef="#br0">1 0 128,'0'6'0</inkml:trace>
</inkml:ink>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3/28/2023</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48719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246979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719581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929384"/>
            <a:ext cx="10515600" cy="4251960"/>
          </a:xfrm>
        </p:spPr>
        <p:txBody>
          <a:bodyPr>
            <a:normAutofit/>
          </a:bodyPr>
          <a:lstStyle>
            <a:lvl1pPr>
              <a:defRPr sz="2800"/>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551700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2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157235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9574751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552703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636365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4958241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643344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3/28/2023</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15831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3/28/2023</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699595423"/>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customXml" Target="../ink/ink3.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pixabay.com/en/question-mark-consider-think-2318030/"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customXml" Target="../ink/ink1.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hyperlink" Target="https://pixabay.com/en/question-mark-consider-think-2318030/"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customXml" Target="../ink/ink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8" name="Rectangle 37">
            <a:extLst>
              <a:ext uri="{FF2B5EF4-FFF2-40B4-BE49-F238E27FC236}">
                <a16:creationId xmlns:a16="http://schemas.microsoft.com/office/drawing/2014/main" id="{657F69E0-C4B0-4BEC-A689-4F8D877F05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7" name="Picture 3" descr="An abstract burst of blue and pink">
            <a:extLst>
              <a:ext uri="{FF2B5EF4-FFF2-40B4-BE49-F238E27FC236}">
                <a16:creationId xmlns:a16="http://schemas.microsoft.com/office/drawing/2014/main" id="{0731C948-AFBD-7BF5-57B7-BDC9CA1C6426}"/>
              </a:ext>
            </a:extLst>
          </p:cNvPr>
          <p:cNvPicPr>
            <a:picLocks noChangeAspect="1"/>
          </p:cNvPicPr>
          <p:nvPr/>
        </p:nvPicPr>
        <p:blipFill rotWithShape="1">
          <a:blip r:embed="rId2">
            <a:alphaModFix/>
          </a:blip>
          <a:srcRect l="25"/>
          <a:stretch/>
        </p:blipFill>
        <p:spPr>
          <a:xfrm>
            <a:off x="20" y="10"/>
            <a:ext cx="12188930" cy="6857990"/>
          </a:xfrm>
          <a:prstGeom prst="rect">
            <a:avLst/>
          </a:prstGeom>
        </p:spPr>
      </p:pic>
      <p:sp>
        <p:nvSpPr>
          <p:cNvPr id="40" name="Rectangle 39">
            <a:extLst>
              <a:ext uri="{FF2B5EF4-FFF2-40B4-BE49-F238E27FC236}">
                <a16:creationId xmlns:a16="http://schemas.microsoft.com/office/drawing/2014/main" id="{8F51725E-A483-43B2-A6F2-C44F502FE0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937549"/>
            <a:ext cx="12191999" cy="5058137"/>
          </a:xfrm>
          <a:prstGeom prst="rect">
            <a:avLst/>
          </a:prstGeom>
          <a:gradFill flip="none" rotWithShape="1">
            <a:gsLst>
              <a:gs pos="50000">
                <a:schemeClr val="tx1">
                  <a:alpha val="30000"/>
                </a:schemeClr>
              </a:gs>
              <a:gs pos="80000">
                <a:schemeClr val="tx1">
                  <a:alpha val="15000"/>
                </a:schemeClr>
              </a:gs>
              <a:gs pos="0">
                <a:schemeClr val="tx1">
                  <a:alpha val="0"/>
                </a:schemeClr>
              </a:gs>
              <a:gs pos="20000">
                <a:schemeClr val="tx1">
                  <a:alpha val="15000"/>
                </a:schemeClr>
              </a:gs>
              <a:gs pos="100000">
                <a:schemeClr val="tx1">
                  <a:alpha val="0"/>
                </a:schemeClr>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3C7C38C-A43B-ACAD-606B-3D591174DDE0}"/>
              </a:ext>
            </a:extLst>
          </p:cNvPr>
          <p:cNvSpPr>
            <a:spLocks noGrp="1"/>
          </p:cNvSpPr>
          <p:nvPr>
            <p:ph type="ctrTitle"/>
          </p:nvPr>
        </p:nvSpPr>
        <p:spPr>
          <a:xfrm>
            <a:off x="1524000" y="1122363"/>
            <a:ext cx="9144000" cy="3063240"/>
          </a:xfrm>
        </p:spPr>
        <p:txBody>
          <a:bodyPr>
            <a:normAutofit/>
          </a:bodyPr>
          <a:lstStyle/>
          <a:p>
            <a:pPr algn="ctr">
              <a:lnSpc>
                <a:spcPct val="90000"/>
              </a:lnSpc>
            </a:pPr>
            <a:r>
              <a:rPr lang="en-US" sz="5900">
                <a:solidFill>
                  <a:schemeClr val="bg1"/>
                </a:solidFill>
              </a:rPr>
              <a:t>Transitional Experiences of Thai Women following Migratory Marriage</a:t>
            </a:r>
            <a:endParaRPr lang="en-GB" sz="5900">
              <a:solidFill>
                <a:schemeClr val="bg1"/>
              </a:solidFill>
            </a:endParaRPr>
          </a:p>
        </p:txBody>
      </p:sp>
      <p:sp>
        <p:nvSpPr>
          <p:cNvPr id="3" name="Subtitle 2">
            <a:extLst>
              <a:ext uri="{FF2B5EF4-FFF2-40B4-BE49-F238E27FC236}">
                <a16:creationId xmlns:a16="http://schemas.microsoft.com/office/drawing/2014/main" id="{9DDC68CE-7031-B56D-87C9-6CE600C4A2D9}"/>
              </a:ext>
            </a:extLst>
          </p:cNvPr>
          <p:cNvSpPr>
            <a:spLocks noGrp="1"/>
          </p:cNvSpPr>
          <p:nvPr>
            <p:ph type="subTitle" idx="1"/>
          </p:nvPr>
        </p:nvSpPr>
        <p:spPr>
          <a:xfrm>
            <a:off x="1527048" y="4599432"/>
            <a:ext cx="9144000" cy="1536192"/>
          </a:xfrm>
        </p:spPr>
        <p:txBody>
          <a:bodyPr>
            <a:normAutofit/>
          </a:bodyPr>
          <a:lstStyle/>
          <a:p>
            <a:pPr algn="ctr"/>
            <a:r>
              <a:rPr lang="en-US" sz="3200">
                <a:solidFill>
                  <a:schemeClr val="bg1"/>
                </a:solidFill>
              </a:rPr>
              <a:t>Dr Angie Wilcock</a:t>
            </a:r>
            <a:endParaRPr lang="en-GB" sz="3200">
              <a:solidFill>
                <a:schemeClr val="bg1"/>
              </a:solidFill>
            </a:endParaRPr>
          </a:p>
        </p:txBody>
      </p:sp>
      <p:sp>
        <p:nvSpPr>
          <p:cNvPr id="42" name="Rectangle 6">
            <a:extLst>
              <a:ext uri="{FF2B5EF4-FFF2-40B4-BE49-F238E27FC236}">
                <a16:creationId xmlns:a16="http://schemas.microsoft.com/office/drawing/2014/main" id="{9F6380B4-6A1C-481E-8408-B4E6C75B9B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974206" y="436862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bg1"/>
          </a:solidFill>
          <a:ln w="38100" cap="rnd">
            <a:solidFill>
              <a:schemeClr val="bg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1128410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9C96C-2773-BE41-29D2-FF05FEC34AB4}"/>
              </a:ext>
            </a:extLst>
          </p:cNvPr>
          <p:cNvSpPr>
            <a:spLocks noGrp="1"/>
          </p:cNvSpPr>
          <p:nvPr>
            <p:ph type="title"/>
          </p:nvPr>
        </p:nvSpPr>
        <p:spPr>
          <a:xfrm>
            <a:off x="838200" y="250825"/>
            <a:ext cx="10515600" cy="1325563"/>
          </a:xfrm>
        </p:spPr>
        <p:txBody>
          <a:bodyPr>
            <a:normAutofit/>
          </a:bodyPr>
          <a:lstStyle/>
          <a:p>
            <a:r>
              <a:rPr lang="en-US" sz="3200" dirty="0"/>
              <a:t>Women’s Positioning</a:t>
            </a:r>
            <a:endParaRPr lang="en-GB" sz="3200" dirty="0"/>
          </a:p>
        </p:txBody>
      </p:sp>
      <p:sp>
        <p:nvSpPr>
          <p:cNvPr id="3" name="Content Placeholder 2">
            <a:extLst>
              <a:ext uri="{FF2B5EF4-FFF2-40B4-BE49-F238E27FC236}">
                <a16:creationId xmlns:a16="http://schemas.microsoft.com/office/drawing/2014/main" id="{3B9F585E-61D3-90C2-B191-A07F15BA2153}"/>
              </a:ext>
            </a:extLst>
          </p:cNvPr>
          <p:cNvSpPr>
            <a:spLocks noGrp="1"/>
          </p:cNvSpPr>
          <p:nvPr>
            <p:ph idx="1"/>
          </p:nvPr>
        </p:nvSpPr>
        <p:spPr>
          <a:xfrm>
            <a:off x="838200" y="1809750"/>
            <a:ext cx="10515600" cy="4972050"/>
          </a:xfrm>
        </p:spPr>
        <p:txBody>
          <a:bodyPr>
            <a:normAutofit lnSpcReduction="10000"/>
          </a:bodyPr>
          <a:lstStyle/>
          <a:p>
            <a:r>
              <a:rPr lang="en-US" dirty="0"/>
              <a:t>The women in the sample identified a class hierarchy within themselves:.</a:t>
            </a:r>
          </a:p>
          <a:p>
            <a:pPr marL="457200" lvl="1" indent="0">
              <a:buNone/>
            </a:pPr>
            <a:r>
              <a:rPr lang="en-US" dirty="0"/>
              <a:t>‘</a:t>
            </a:r>
            <a:r>
              <a:rPr lang="en-GB" sz="1600" i="1" dirty="0">
                <a:effectLst/>
                <a:latin typeface="Arial" panose="020B0604020202020204" pitchFamily="34" charset="0"/>
                <a:ea typeface="Times New Roman" panose="02020603050405020304" pitchFamily="18" charset="0"/>
                <a:cs typeface="Arial" panose="020B0604020202020204" pitchFamily="34" charset="0"/>
              </a:rPr>
              <a:t>There two Thai groups though you know, like my group, which is my group, which are married to UK husband because they met during their study. So, for that group I wish they could find, or could find job and continue their life because a lot of them still had have to give up their career. With other group it's different story, so a lot of Thai people only focus on kind of, but like truck driver housewife… So, you know it's different support because for them it just about survival but for, for us we shouldn't, we shouldn't move from having career to being a housewife’.</a:t>
            </a:r>
            <a:endParaRPr lang="en-US" sz="1600" i="1" dirty="0">
              <a:latin typeface="Arial" panose="020B0604020202020204" pitchFamily="34" charset="0"/>
              <a:cs typeface="Arial" panose="020B0604020202020204" pitchFamily="34" charset="0"/>
            </a:endParaRPr>
          </a:p>
          <a:p>
            <a:r>
              <a:rPr lang="en-US" dirty="0"/>
              <a:t>This has highlighted a difference in the men (age) who have met and formed relationships with Thai women e.g., online, tourism, work/study. </a:t>
            </a:r>
          </a:p>
          <a:p>
            <a:r>
              <a:rPr lang="en-US" dirty="0"/>
              <a:t>Regardless of this difference the women take on the domestic role in the home, take care of their husband and children, and some try and provide financially.</a:t>
            </a:r>
          </a:p>
          <a:p>
            <a:pPr marL="457200" lvl="1" indent="0">
              <a:buNone/>
            </a:pP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a:t>
            </a:r>
            <a:r>
              <a:rPr lang="en-GB" sz="1600" dirty="0">
                <a:effectLst/>
                <a:latin typeface="Arial" panose="020B0604020202020204" pitchFamily="34" charset="0"/>
                <a:ea typeface="Times New Roman" panose="02020603050405020304" pitchFamily="18" charset="0"/>
                <a:cs typeface="Arial" panose="020B0604020202020204" pitchFamily="34" charset="0"/>
              </a:rPr>
              <a:t>I do like same I do like in Thailand that's just cleaning everything you know do everything by myself, everything here, no help’.</a:t>
            </a:r>
            <a:endParaRPr lang="en-US" sz="1600" dirty="0">
              <a:latin typeface="Arial" panose="020B0604020202020204" pitchFamily="34" charset="0"/>
              <a:cs typeface="Arial" panose="020B0604020202020204" pitchFamily="34" charset="0"/>
            </a:endParaRPr>
          </a:p>
          <a:p>
            <a:endParaRPr lang="en-US" dirty="0"/>
          </a:p>
          <a:p>
            <a:endParaRPr lang="en-GB" dirty="0"/>
          </a:p>
        </p:txBody>
      </p:sp>
    </p:spTree>
    <p:extLst>
      <p:ext uri="{BB962C8B-B14F-4D97-AF65-F5344CB8AC3E}">
        <p14:creationId xmlns:p14="http://schemas.microsoft.com/office/powerpoint/2010/main" val="3125456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p:txBody>
          <a:bodyPr anchor="b">
            <a:normAutofit/>
          </a:bodyPr>
          <a:lstStyle/>
          <a:p>
            <a:r>
              <a:rPr lang="en-US" sz="4100" dirty="0"/>
              <a:t>Transition</a:t>
            </a:r>
            <a:endParaRPr lang="en-GB" sz="4100" dirty="0"/>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838200" y="1857375"/>
            <a:ext cx="10515600" cy="4838700"/>
          </a:xfrm>
        </p:spPr>
        <p:txBody>
          <a:bodyPr anchor="t">
            <a:normAutofit fontScale="92500" lnSpcReduction="10000"/>
          </a:bodyPr>
          <a:lstStyle/>
          <a:p>
            <a:r>
              <a:rPr lang="en-US" sz="2600" dirty="0"/>
              <a:t>Visa: online application self completed depending on level of competency ‘</a:t>
            </a:r>
            <a:r>
              <a:rPr lang="en-US" sz="2600" b="0" i="0" u="none" strike="noStrike" baseline="0" dirty="0">
                <a:cs typeface="Arial" panose="020B0604020202020204" pitchFamily="34" charset="0"/>
              </a:rPr>
              <a:t>or a marriage bureau used. – Marriage Visa, Settlement Visa, Fiancée visa.</a:t>
            </a:r>
          </a:p>
          <a:p>
            <a:r>
              <a:rPr lang="en-GB" sz="2400" b="0" i="0" u="none" strike="noStrike" baseline="0" dirty="0"/>
              <a:t>Level of English –  Varied with not all women completing the English language test – loop-holes appear to exist!</a:t>
            </a:r>
          </a:p>
          <a:p>
            <a:pPr marL="457200" lvl="1" indent="0">
              <a:buNone/>
            </a:pPr>
            <a:r>
              <a:rPr lang="en-GB" sz="1600" b="0" i="0" u="none" strike="noStrike" baseline="0" dirty="0">
                <a:latin typeface="Arial" panose="020B0604020202020204" pitchFamily="34" charset="0"/>
                <a:cs typeface="Arial" panose="020B0604020202020204" pitchFamily="34" charset="0"/>
              </a:rPr>
              <a:t>‘</a:t>
            </a:r>
            <a:r>
              <a:rPr lang="en-GB" sz="1600" b="0" i="1" u="none" strike="noStrike" baseline="0" dirty="0">
                <a:latin typeface="Arial" panose="020B0604020202020204" pitchFamily="34" charset="0"/>
                <a:cs typeface="Arial" panose="020B0604020202020204" pitchFamily="34" charset="0"/>
              </a:rPr>
              <a:t>I </a:t>
            </a:r>
            <a:r>
              <a:rPr lang="en-US" sz="1600" b="0" i="1" u="none" strike="noStrike" baseline="0" dirty="0">
                <a:latin typeface="Arial" panose="020B0604020202020204" pitchFamily="34" charset="0"/>
                <a:cs typeface="Arial" panose="020B0604020202020204" pitchFamily="34" charset="0"/>
              </a:rPr>
              <a:t>think language is very important, very important… When you first get here, if you don't know English then how do you get to A to B? How do you know what to do if you can't understand or read it’. </a:t>
            </a:r>
          </a:p>
          <a:p>
            <a:r>
              <a:rPr lang="en-US" sz="2400" dirty="0">
                <a:cs typeface="Arial" panose="020B0604020202020204" pitchFamily="34" charset="0"/>
              </a:rPr>
              <a:t>Move to UK not always wanted, husbands job opportunity key factor, and those with children education:</a:t>
            </a:r>
          </a:p>
          <a:p>
            <a:pPr marL="457200" lvl="1" indent="0">
              <a:buNone/>
            </a:pPr>
            <a:r>
              <a:rPr lang="en-US" sz="1600" b="0" i="1" u="none" strike="noStrike" baseline="0" dirty="0">
                <a:latin typeface="Arial" panose="020B0604020202020204" pitchFamily="34" charset="0"/>
                <a:cs typeface="Arial" panose="020B0604020202020204" pitchFamily="34" charset="0"/>
              </a:rPr>
              <a:t>‘I want my son to have a good education better in UK than Thailand, as in Thailand you have to pay a lot of money so staying here we get good education’.</a:t>
            </a:r>
          </a:p>
          <a:p>
            <a:r>
              <a:rPr lang="en-GB" sz="3000" b="0" i="0" u="none" strike="noStrike" baseline="0" dirty="0"/>
              <a:t>.</a:t>
            </a:r>
            <a:r>
              <a:rPr lang="en-GB" sz="2400" b="0" i="0" u="none" strike="noStrike" baseline="0" dirty="0"/>
              <a:t>Knowledge of the area they were going to live:</a:t>
            </a:r>
          </a:p>
          <a:p>
            <a:pPr marL="457200" lvl="1" indent="0">
              <a:buNone/>
            </a:pPr>
            <a:r>
              <a:rPr lang="en-US" sz="1600" b="0" i="1" u="none" strike="noStrike" baseline="0" dirty="0">
                <a:latin typeface="Arial" panose="020B0604020202020204" pitchFamily="34" charset="0"/>
                <a:cs typeface="Arial" panose="020B0604020202020204" pitchFamily="34" charset="0"/>
              </a:rPr>
              <a:t>‘No, I did not know anything about here it was the first time I came when I got here. I didn't know where it is, where I was, I did not read about it at all I just say we go and we wish for the best (laughs)’.</a:t>
            </a:r>
          </a:p>
          <a:p>
            <a:r>
              <a:rPr lang="en-GB" sz="2400" b="0" i="0" u="none" strike="noStrike" baseline="0" dirty="0">
                <a:cs typeface="Arial" panose="020B0604020202020204" pitchFamily="34" charset="0"/>
              </a:rPr>
              <a:t>If they had visited prior to the move it was usually to a more popular area such as London, Manchester, </a:t>
            </a:r>
            <a:r>
              <a:rPr lang="en-GB" sz="2400" dirty="0">
                <a:cs typeface="Arial" panose="020B0604020202020204" pitchFamily="34" charset="0"/>
              </a:rPr>
              <a:t>Birmingham, </a:t>
            </a:r>
            <a:r>
              <a:rPr lang="en-GB" sz="2400" b="0" i="0" u="none" strike="noStrike" baseline="0" dirty="0">
                <a:cs typeface="Arial" panose="020B0604020202020204" pitchFamily="34" charset="0"/>
              </a:rPr>
              <a:t>staying in a hotel or on the odd occasion with the future husband's family.. </a:t>
            </a:r>
            <a:endParaRPr lang="en-GB" sz="2400" b="0" i="0" u="none" strike="noStrike" baseline="0" dirty="0">
              <a:latin typeface="Calibri" panose="020F0502020204030204" pitchFamily="34" charset="0"/>
            </a:endParaRPr>
          </a:p>
          <a:p>
            <a:pPr marL="457200" lvl="1" indent="0">
              <a:buNone/>
            </a:pPr>
            <a:endParaRPr lang="en-GB" sz="2000" b="0" i="0" u="none" strike="noStrike" baseline="0" dirty="0">
              <a:cs typeface="Arial" panose="020B0604020202020204" pitchFamily="34" charset="0"/>
            </a:endParaRPr>
          </a:p>
          <a:p>
            <a:endParaRPr lang="en-GB" sz="1800" b="0" i="0" u="none" strike="noStrike" baseline="0" dirty="0">
              <a:latin typeface="Calibri" panose="020F0502020204030204" pitchFamily="34" charset="0"/>
            </a:endParaRPr>
          </a:p>
          <a:p>
            <a:endParaRPr lang="en-GB" sz="2400" dirty="0"/>
          </a:p>
        </p:txBody>
      </p:sp>
    </p:spTree>
    <p:extLst>
      <p:ext uri="{BB962C8B-B14F-4D97-AF65-F5344CB8AC3E}">
        <p14:creationId xmlns:p14="http://schemas.microsoft.com/office/powerpoint/2010/main" val="291497124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normAutofit/>
          </a:bodyPr>
          <a:lstStyle/>
          <a:p>
            <a:r>
              <a:rPr lang="en-US" sz="3200" dirty="0"/>
              <a:t>Family Networks: Thailand</a:t>
            </a:r>
            <a:endParaRPr lang="en-GB" sz="3200"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628651" y="1809750"/>
            <a:ext cx="11039474" cy="4683125"/>
          </a:xfrm>
        </p:spPr>
        <p:txBody>
          <a:bodyPr>
            <a:normAutofit/>
          </a:bodyPr>
          <a:lstStyle/>
          <a:p>
            <a:r>
              <a:rPr lang="en-US" dirty="0"/>
              <a:t>Most have left behind parents, siblings and their own children in an attempt to provide a stronger financial future for them, technology supports physical detachment and provides emotional support.</a:t>
            </a:r>
          </a:p>
          <a:p>
            <a:r>
              <a:rPr lang="en-US" dirty="0"/>
              <a:t>Families raised concerns about their daughter leaving Thailand, more so those who identify as middle-class e.g.,</a:t>
            </a:r>
          </a:p>
          <a:p>
            <a:pPr marL="457200" lvl="1" indent="0">
              <a:buNone/>
            </a:pPr>
            <a:r>
              <a:rPr lang="en-US" sz="1600" b="0" i="0" u="none" strike="noStrike" baseline="0" dirty="0">
                <a:latin typeface="Arial" panose="020B0604020202020204" pitchFamily="34" charset="0"/>
                <a:cs typeface="Arial" panose="020B0604020202020204" pitchFamily="34" charset="0"/>
              </a:rPr>
              <a:t>‘</a:t>
            </a:r>
            <a:r>
              <a:rPr lang="en-US" sz="1600" b="0" i="1" u="none" strike="noStrike" baseline="0" dirty="0">
                <a:latin typeface="Arial" panose="020B0604020202020204" pitchFamily="34" charset="0"/>
                <a:cs typeface="Arial" panose="020B0604020202020204" pitchFamily="34" charset="0"/>
              </a:rPr>
              <a:t>My mom said are you sure who is him blah blah blah especially when she knew we met online which she knows is dangerous and I said it is fine as I know I have worked abroad, and I can speak English’.</a:t>
            </a:r>
          </a:p>
          <a:p>
            <a:pPr marL="457200" lvl="1" indent="0">
              <a:buNone/>
            </a:pPr>
            <a:r>
              <a:rPr lang="en-US" sz="1600" i="1" dirty="0">
                <a:latin typeface="Arial" panose="020B0604020202020204" pitchFamily="34" charset="0"/>
                <a:cs typeface="Arial" panose="020B0604020202020204" pitchFamily="34" charset="0"/>
              </a:rPr>
              <a:t>‘My mom and dad did not want me to marry, we have businesses a good family so basically if I need anything I just ask family and I can get it. As they worried if I move to UK they cannot help me as far away, in a sense they see why do I want to make myself uncomfortable when I have everything comfortable’.</a:t>
            </a:r>
            <a:endParaRPr lang="en-US" sz="1600" b="0" i="1" u="none" strike="noStrike" baseline="0" dirty="0">
              <a:latin typeface="Arial" panose="020B0604020202020204" pitchFamily="34" charset="0"/>
              <a:cs typeface="Arial" panose="020B0604020202020204" pitchFamily="34" charset="0"/>
            </a:endParaRPr>
          </a:p>
          <a:p>
            <a:r>
              <a:rPr lang="en-US" sz="2400" b="0" i="0" u="none" strike="noStrike" baseline="0" dirty="0"/>
              <a:t>Covid has prevented visits back home some have lost family members and are financially unable to return, emotional and psychological impact. </a:t>
            </a:r>
          </a:p>
          <a:p>
            <a:r>
              <a:rPr lang="en-US" sz="2400" b="0" i="0" u="none" strike="noStrike" baseline="0" dirty="0"/>
              <a:t>Four of the sample have children, two already having children to a previous partner in Thailand, two had children with their English husband. Most of the husbands stipulated they did not want children. In this instance the women have been given pets to care for ‘fur babies’.</a:t>
            </a:r>
            <a:endParaRPr lang="en-GB" sz="1800" b="0" i="0" u="none" strike="noStrike" baseline="0" dirty="0">
              <a:latin typeface="Calibri" panose="020F0502020204030204" pitchFamily="34" charset="0"/>
            </a:endParaRPr>
          </a:p>
          <a:p>
            <a:pPr marL="457200" lvl="1" indent="0">
              <a:buNone/>
            </a:pPr>
            <a:endParaRPr lang="en-GB" sz="2000" b="0" i="0" u="none" strike="noStrike" baseline="0" dirty="0">
              <a:cs typeface="Arial" panose="020B0604020202020204" pitchFamily="34" charset="0"/>
            </a:endParaRPr>
          </a:p>
          <a:p>
            <a:pPr marL="457200" lvl="1" indent="0">
              <a:buNone/>
            </a:pPr>
            <a:endParaRPr lang="en-US" sz="1400" b="0" i="0" u="none" strike="noStrike" baseline="0" dirty="0">
              <a:latin typeface="Calibri" panose="020F0502020204030204" pitchFamily="34" charset="0"/>
            </a:endParaRPr>
          </a:p>
          <a:p>
            <a:endParaRPr lang="en-GB" sz="1800" b="0" i="0" u="none" strike="noStrike" baseline="0" dirty="0">
              <a:latin typeface="Calibri" panose="020F0502020204030204" pitchFamily="34" charset="0"/>
            </a:endParaRPr>
          </a:p>
          <a:p>
            <a:pPr marL="457200" lvl="1" indent="0">
              <a:buNone/>
            </a:pPr>
            <a:endParaRPr lang="en-US" dirty="0"/>
          </a:p>
          <a:p>
            <a:endParaRPr lang="en-US" dirty="0"/>
          </a:p>
        </p:txBody>
      </p:sp>
    </p:spTree>
    <p:extLst>
      <p:ext uri="{BB962C8B-B14F-4D97-AF65-F5344CB8AC3E}">
        <p14:creationId xmlns:p14="http://schemas.microsoft.com/office/powerpoint/2010/main" val="4084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normAutofit/>
          </a:bodyPr>
          <a:lstStyle/>
          <a:p>
            <a:r>
              <a:rPr lang="en-US" sz="3200" dirty="0"/>
              <a:t>Family Networks: England</a:t>
            </a:r>
            <a:endParaRPr lang="en-GB" sz="3200"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628651" y="1809750"/>
            <a:ext cx="11039474" cy="4829175"/>
          </a:xfrm>
        </p:spPr>
        <p:txBody>
          <a:bodyPr>
            <a:normAutofit/>
          </a:bodyPr>
          <a:lstStyle/>
          <a:p>
            <a:r>
              <a:rPr lang="en-GB" b="0" i="0" u="none" strike="noStrike" baseline="0" dirty="0">
                <a:cs typeface="Arial" panose="020B0604020202020204" pitchFamily="34" charset="0"/>
              </a:rPr>
              <a:t>Meeting husbands' family was not always a positive experience, again this was dependent on how they met their husband and if they had got to know them prior to transitioning: </a:t>
            </a:r>
          </a:p>
          <a:p>
            <a:pPr marL="457200" lvl="1" indent="0">
              <a:buNone/>
            </a:pPr>
            <a:r>
              <a:rPr lang="en-US" sz="1600" b="0" i="0" u="none" strike="noStrike" baseline="0" dirty="0">
                <a:latin typeface="Arial" panose="020B0604020202020204" pitchFamily="34" charset="0"/>
                <a:cs typeface="Arial" panose="020B0604020202020204" pitchFamily="34" charset="0"/>
              </a:rPr>
              <a:t>‘</a:t>
            </a:r>
            <a:r>
              <a:rPr lang="en-US" sz="1600" b="0" i="1" u="none" strike="noStrike" baseline="0" dirty="0">
                <a:latin typeface="Arial" panose="020B0604020202020204" pitchFamily="34" charset="0"/>
                <a:cs typeface="Arial" panose="020B0604020202020204" pitchFamily="34" charset="0"/>
              </a:rPr>
              <a:t>They care for me because they know that, they know that their son take me out for my family, he has to look after me they told me, and they just check on me every week that I'm okay’.</a:t>
            </a:r>
          </a:p>
          <a:p>
            <a:pPr marL="457200" lvl="1" indent="0">
              <a:buNone/>
            </a:pPr>
            <a:r>
              <a:rPr lang="en-US" sz="1600" b="0" i="1" u="none" strike="noStrike" baseline="0" dirty="0">
                <a:latin typeface="Arial" panose="020B0604020202020204" pitchFamily="34" charset="0"/>
                <a:cs typeface="Arial" panose="020B0604020202020204" pitchFamily="34" charset="0"/>
              </a:rPr>
              <a:t>‘Never, never, never met. He said he had family, but he never take me. I ask why not take me? But he not say I met only there with his friend’.</a:t>
            </a:r>
          </a:p>
          <a:p>
            <a:r>
              <a:rPr lang="en-US" b="0" i="0" u="none" strike="noStrike" baseline="0" dirty="0"/>
              <a:t>Acceptance was difficult and built over time, some believe this is due to the reputation of Thailand:</a:t>
            </a:r>
          </a:p>
          <a:p>
            <a:pPr marL="457200" lvl="1" indent="0">
              <a:buNone/>
            </a:pPr>
            <a:r>
              <a:rPr lang="en-US" sz="1600" b="0" i="0" u="none" strike="noStrike" baseline="0" dirty="0">
                <a:latin typeface="Arial" panose="020B0604020202020204" pitchFamily="34" charset="0"/>
                <a:cs typeface="Arial" panose="020B0604020202020204" pitchFamily="34" charset="0"/>
              </a:rPr>
              <a:t>‘</a:t>
            </a:r>
            <a:r>
              <a:rPr lang="en-US" sz="1600" b="0" i="1" u="none" strike="noStrike" baseline="0" dirty="0">
                <a:latin typeface="Arial" panose="020B0604020202020204" pitchFamily="34" charset="0"/>
                <a:cs typeface="Arial" panose="020B0604020202020204" pitchFamily="34" charset="0"/>
              </a:rPr>
              <a:t>At first my husband’s daughter she would not speak to me, she looked bad at me because I worked in a spa, I think she thought something different’.</a:t>
            </a:r>
          </a:p>
          <a:p>
            <a:pPr marL="457200" lvl="1" indent="0">
              <a:buNone/>
            </a:pPr>
            <a:r>
              <a:rPr lang="en-US" sz="1600" b="0" i="1" u="none" strike="noStrike" baseline="0" dirty="0">
                <a:latin typeface="Arial" panose="020B0604020202020204" pitchFamily="34" charset="0"/>
                <a:cs typeface="Arial" panose="020B0604020202020204" pitchFamily="34" charset="0"/>
              </a:rPr>
              <a:t>‘My husband's fathers, his relatives has a Thai wife who was an ex-bar girl, and he (husband) was asked that uh, did she work in the bar too? And I feel like there's some, you know, the connotation that the Thais are the same’. </a:t>
            </a:r>
            <a:endParaRPr lang="en-GB" sz="1800" b="0" i="1" u="none" strike="noStrike" baseline="0" dirty="0">
              <a:latin typeface="Calibri" panose="020F0502020204030204" pitchFamily="34" charset="0"/>
            </a:endParaRPr>
          </a:p>
          <a:p>
            <a:r>
              <a:rPr lang="en-US" sz="2400" b="0" i="0" u="none" strike="noStrike" baseline="0" dirty="0"/>
              <a:t>Only a few of the women had close contact with their husband's family and this appears to be in a caring capacity.</a:t>
            </a:r>
          </a:p>
          <a:p>
            <a:endParaRPr lang="en-US" dirty="0"/>
          </a:p>
          <a:p>
            <a:pPr marL="0" indent="0">
              <a:buNone/>
            </a:pPr>
            <a:endParaRPr lang="en-US" b="0" i="0" u="none" strike="noStrike" baseline="0" dirty="0"/>
          </a:p>
          <a:p>
            <a:endParaRPr lang="en-GB" sz="1800" b="0" i="0" u="none" strike="noStrike" baseline="0" dirty="0">
              <a:latin typeface="Calibri" panose="020F0502020204030204" pitchFamily="34" charset="0"/>
            </a:endParaRPr>
          </a:p>
          <a:p>
            <a:pPr marL="457200" lvl="1" indent="0">
              <a:buNone/>
            </a:pPr>
            <a:endParaRPr lang="en-GB" sz="2000" b="0" i="0" u="none" strike="noStrike" baseline="0" dirty="0">
              <a:cs typeface="Arial" panose="020B0604020202020204" pitchFamily="34" charset="0"/>
            </a:endParaRPr>
          </a:p>
          <a:p>
            <a:pPr marL="457200" lvl="1" indent="0">
              <a:buNone/>
            </a:pPr>
            <a:endParaRPr lang="en-US" sz="1400" b="0" i="0" u="none" strike="noStrike" baseline="0" dirty="0">
              <a:latin typeface="Calibri" panose="020F0502020204030204" pitchFamily="34" charset="0"/>
            </a:endParaRPr>
          </a:p>
          <a:p>
            <a:endParaRPr lang="en-GB" sz="1800" b="0" i="0" u="none" strike="noStrike" baseline="0" dirty="0">
              <a:latin typeface="Calibri" panose="020F0502020204030204" pitchFamily="34" charset="0"/>
            </a:endParaRPr>
          </a:p>
          <a:p>
            <a:pPr marL="457200" lvl="1" indent="0">
              <a:buNone/>
            </a:pPr>
            <a:endParaRPr lang="en-US" dirty="0"/>
          </a:p>
          <a:p>
            <a:endParaRPr lang="en-US" dirty="0"/>
          </a:p>
        </p:txBody>
      </p:sp>
    </p:spTree>
    <p:extLst>
      <p:ext uri="{BB962C8B-B14F-4D97-AF65-F5344CB8AC3E}">
        <p14:creationId xmlns:p14="http://schemas.microsoft.com/office/powerpoint/2010/main" val="315133432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68082" y="503200"/>
            <a:ext cx="4063704" cy="1772640"/>
          </a:xfrm>
        </p:spPr>
        <p:txBody>
          <a:bodyPr anchor="b">
            <a:normAutofit/>
          </a:bodyPr>
          <a:lstStyle/>
          <a:p>
            <a:r>
              <a:rPr lang="en-US" sz="4100" dirty="0"/>
              <a:t>Discrimination</a:t>
            </a:r>
            <a:endParaRPr lang="en-GB" sz="4100" dirty="0"/>
          </a:p>
        </p:txBody>
      </p:sp>
      <p:sp>
        <p:nvSpPr>
          <p:cNvPr id="105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504825" y="2621535"/>
            <a:ext cx="6248400" cy="4134865"/>
          </a:xfrm>
        </p:spPr>
        <p:txBody>
          <a:bodyPr anchor="t">
            <a:normAutofit lnSpcReduction="10000"/>
          </a:bodyPr>
          <a:lstStyle/>
          <a:p>
            <a:r>
              <a:rPr lang="en-US" sz="2400" dirty="0"/>
              <a:t>Presumed to have worked in the sex trade with all women having experienced derogatory connotations, one lady sexually assaulted. </a:t>
            </a:r>
          </a:p>
          <a:p>
            <a:pPr marL="457200" lvl="1" indent="0">
              <a:buNone/>
            </a:pPr>
            <a:r>
              <a:rPr lang="en-US" sz="1500" b="0" i="1" u="none" strike="noStrike" baseline="0" dirty="0">
                <a:latin typeface="Arial" panose="020B0604020202020204" pitchFamily="34" charset="0"/>
                <a:cs typeface="Arial" panose="020B0604020202020204" pitchFamily="34" charset="0"/>
              </a:rPr>
              <a:t>‘And I know when out men say, are you from Thailand? Did you work in Pattaya? They're like, sleazy I say, my circle of friends we are not like that you know. He said he had a friend who went on sex tourism, but when I said that he just went away and leave me alone’. </a:t>
            </a:r>
          </a:p>
          <a:p>
            <a:r>
              <a:rPr lang="en-GB" sz="2400" dirty="0"/>
              <a:t>Presumed to be in England as ‘Thai bride’ for monetary exchange.</a:t>
            </a:r>
          </a:p>
          <a:p>
            <a:r>
              <a:rPr lang="en-GB" sz="2400" dirty="0"/>
              <a:t>Since covid some women feel marginalised due to how they look.</a:t>
            </a:r>
          </a:p>
          <a:p>
            <a:r>
              <a:rPr lang="en-GB" sz="2400" dirty="0"/>
              <a:t>Rural communities seem more accepting but still ignored or bypassed by neighbours.</a:t>
            </a:r>
          </a:p>
          <a:p>
            <a:endParaRPr lang="en-GB" sz="2400" dirty="0"/>
          </a:p>
        </p:txBody>
      </p:sp>
      <mc:AlternateContent xmlns:mc="http://schemas.openxmlformats.org/markup-compatibility/2006" xmlns:p14="http://schemas.microsoft.com/office/powerpoint/2010/main">
        <mc:Choice Requires="p14">
          <p:contentPart p14:bwMode="auto" r:id="rId2">
            <p14:nvContentPartPr>
              <p14: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720" r="9810" b="-1"/>
          <a:stretch/>
        </p:blipFill>
        <p:spPr bwMode="auto">
          <a:xfrm>
            <a:off x="7134224" y="640080"/>
            <a:ext cx="4378691"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390733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B9C96C-2773-BE41-29D2-FF05FEC34AB4}"/>
              </a:ext>
            </a:extLst>
          </p:cNvPr>
          <p:cNvSpPr>
            <a:spLocks noGrp="1"/>
          </p:cNvSpPr>
          <p:nvPr>
            <p:ph type="title"/>
          </p:nvPr>
        </p:nvSpPr>
        <p:spPr/>
        <p:txBody>
          <a:bodyPr>
            <a:normAutofit/>
          </a:bodyPr>
          <a:lstStyle/>
          <a:p>
            <a:r>
              <a:rPr lang="en-US" sz="3200" dirty="0"/>
              <a:t>Barriers </a:t>
            </a:r>
            <a:endParaRPr lang="en-GB" sz="3200" dirty="0"/>
          </a:p>
        </p:txBody>
      </p:sp>
      <p:sp>
        <p:nvSpPr>
          <p:cNvPr id="4" name="Text Placeholder 3">
            <a:extLst>
              <a:ext uri="{FF2B5EF4-FFF2-40B4-BE49-F238E27FC236}">
                <a16:creationId xmlns:a16="http://schemas.microsoft.com/office/drawing/2014/main" id="{A98613BD-04E7-308B-4619-58C84CAC680B}"/>
              </a:ext>
            </a:extLst>
          </p:cNvPr>
          <p:cNvSpPr>
            <a:spLocks noGrp="1"/>
          </p:cNvSpPr>
          <p:nvPr>
            <p:ph type="body" idx="1"/>
          </p:nvPr>
        </p:nvSpPr>
        <p:spPr>
          <a:xfrm>
            <a:off x="839788" y="1938528"/>
            <a:ext cx="5332412" cy="823912"/>
          </a:xfrm>
        </p:spPr>
        <p:txBody>
          <a:bodyPr>
            <a:normAutofit fontScale="40000" lnSpcReduction="20000"/>
          </a:bodyPr>
          <a:lstStyle/>
          <a:p>
            <a:endParaRPr lang="en-US" dirty="0"/>
          </a:p>
          <a:p>
            <a:r>
              <a:rPr lang="en-US" sz="7000" b="0" dirty="0"/>
              <a:t>Upon transition barriers identified:</a:t>
            </a:r>
          </a:p>
          <a:p>
            <a:endParaRPr lang="en-GB" dirty="0"/>
          </a:p>
        </p:txBody>
      </p:sp>
      <p:sp>
        <p:nvSpPr>
          <p:cNvPr id="3" name="Content Placeholder 2">
            <a:extLst>
              <a:ext uri="{FF2B5EF4-FFF2-40B4-BE49-F238E27FC236}">
                <a16:creationId xmlns:a16="http://schemas.microsoft.com/office/drawing/2014/main" id="{3B9F585E-61D3-90C2-B191-A07F15BA2153}"/>
              </a:ext>
            </a:extLst>
          </p:cNvPr>
          <p:cNvSpPr>
            <a:spLocks noGrp="1"/>
          </p:cNvSpPr>
          <p:nvPr>
            <p:ph sz="half" idx="2"/>
          </p:nvPr>
        </p:nvSpPr>
        <p:spPr>
          <a:xfrm>
            <a:off x="839788" y="2827867"/>
            <a:ext cx="5157787" cy="3362621"/>
          </a:xfrm>
        </p:spPr>
        <p:txBody>
          <a:bodyPr>
            <a:normAutofit lnSpcReduction="10000"/>
          </a:bodyPr>
          <a:lstStyle/>
          <a:p>
            <a:pPr lvl="1"/>
            <a:r>
              <a:rPr lang="en-US" dirty="0"/>
              <a:t>Language – local accents, written </a:t>
            </a:r>
            <a:r>
              <a:rPr lang="en-US" dirty="0" err="1"/>
              <a:t>english</a:t>
            </a:r>
            <a:endParaRPr lang="en-US" dirty="0"/>
          </a:p>
          <a:p>
            <a:pPr lvl="1"/>
            <a:r>
              <a:rPr lang="en-US" dirty="0"/>
              <a:t>How should I behave?</a:t>
            </a:r>
          </a:p>
          <a:p>
            <a:pPr lvl="1"/>
            <a:r>
              <a:rPr lang="en-US" dirty="0"/>
              <a:t>Weather – appropriate clothing! </a:t>
            </a:r>
          </a:p>
          <a:p>
            <a:pPr lvl="1"/>
            <a:r>
              <a:rPr lang="en-US" dirty="0"/>
              <a:t>Food – bland, Thai stores. </a:t>
            </a:r>
          </a:p>
          <a:p>
            <a:pPr lvl="1"/>
            <a:r>
              <a:rPr lang="en-US" dirty="0"/>
              <a:t>Employment- qualifications/profession not accepted, take on domestic roles. </a:t>
            </a:r>
          </a:p>
          <a:p>
            <a:pPr lvl="1"/>
            <a:endParaRPr lang="en-US" dirty="0"/>
          </a:p>
          <a:p>
            <a:pPr lvl="1"/>
            <a:endParaRPr lang="en-US" dirty="0"/>
          </a:p>
          <a:p>
            <a:endParaRPr lang="en-US" dirty="0"/>
          </a:p>
          <a:p>
            <a:endParaRPr lang="en-GB" dirty="0"/>
          </a:p>
        </p:txBody>
      </p:sp>
      <p:sp>
        <p:nvSpPr>
          <p:cNvPr id="5" name="Text Placeholder 4">
            <a:extLst>
              <a:ext uri="{FF2B5EF4-FFF2-40B4-BE49-F238E27FC236}">
                <a16:creationId xmlns:a16="http://schemas.microsoft.com/office/drawing/2014/main" id="{8A43FC16-9A93-BDCE-BD57-EDC0CF02E1D4}"/>
              </a:ext>
            </a:extLst>
          </p:cNvPr>
          <p:cNvSpPr>
            <a:spLocks noGrp="1"/>
          </p:cNvSpPr>
          <p:nvPr>
            <p:ph type="body" sz="quarter" idx="3"/>
          </p:nvPr>
        </p:nvSpPr>
        <p:spPr/>
        <p:txBody>
          <a:bodyPr>
            <a:normAutofit fontScale="40000" lnSpcReduction="20000"/>
          </a:bodyPr>
          <a:lstStyle/>
          <a:p>
            <a:r>
              <a:rPr lang="en-US" sz="7000" b="0" dirty="0"/>
              <a:t>Isolation in the home – loneliness, relationship difficulties:</a:t>
            </a:r>
          </a:p>
          <a:p>
            <a:endParaRPr lang="en-GB" dirty="0"/>
          </a:p>
        </p:txBody>
      </p:sp>
      <p:sp>
        <p:nvSpPr>
          <p:cNvPr id="6" name="Content Placeholder 5">
            <a:extLst>
              <a:ext uri="{FF2B5EF4-FFF2-40B4-BE49-F238E27FC236}">
                <a16:creationId xmlns:a16="http://schemas.microsoft.com/office/drawing/2014/main" id="{82A48740-55DD-BE94-0E18-AA4E48641204}"/>
              </a:ext>
            </a:extLst>
          </p:cNvPr>
          <p:cNvSpPr>
            <a:spLocks noGrp="1"/>
          </p:cNvSpPr>
          <p:nvPr>
            <p:ph sz="quarter" idx="4"/>
          </p:nvPr>
        </p:nvSpPr>
        <p:spPr>
          <a:xfrm>
            <a:off x="6172200" y="2762440"/>
            <a:ext cx="5183188" cy="3428048"/>
          </a:xfrm>
        </p:spPr>
        <p:txBody>
          <a:bodyPr>
            <a:normAutofit lnSpcReduction="10000"/>
          </a:bodyPr>
          <a:lstStyle/>
          <a:p>
            <a:pPr lvl="1"/>
            <a:r>
              <a:rPr lang="en-US" dirty="0"/>
              <a:t>Dispersed, no one like us around?</a:t>
            </a:r>
          </a:p>
          <a:p>
            <a:pPr lvl="1"/>
            <a:r>
              <a:rPr lang="en-US" dirty="0"/>
              <a:t>Cultural differences – food difference, socializing, understanding family/husbands, fitting in.</a:t>
            </a:r>
          </a:p>
          <a:p>
            <a:pPr lvl="1"/>
            <a:r>
              <a:rPr lang="en-US" dirty="0"/>
              <a:t>Dependence – reliant on the husband and family, emotionally, financially and economically.</a:t>
            </a:r>
          </a:p>
          <a:p>
            <a:pPr lvl="1"/>
            <a:r>
              <a:rPr lang="en-US" dirty="0"/>
              <a:t>Role as homemaker- respects husbands wishes, role of the wife culturally accepted and not questioned. </a:t>
            </a:r>
          </a:p>
          <a:p>
            <a:endParaRPr lang="en-GB" dirty="0"/>
          </a:p>
        </p:txBody>
      </p:sp>
    </p:spTree>
    <p:extLst>
      <p:ext uri="{BB962C8B-B14F-4D97-AF65-F5344CB8AC3E}">
        <p14:creationId xmlns:p14="http://schemas.microsoft.com/office/powerpoint/2010/main" val="8343675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4B6C57-8A13-41C4-A8E7-BCBD110FA530}"/>
              </a:ext>
            </a:extLst>
          </p:cNvPr>
          <p:cNvSpPr>
            <a:spLocks noGrp="1"/>
          </p:cNvSpPr>
          <p:nvPr>
            <p:ph type="title"/>
          </p:nvPr>
        </p:nvSpPr>
        <p:spPr/>
        <p:txBody>
          <a:bodyPr>
            <a:normAutofit/>
          </a:bodyPr>
          <a:lstStyle/>
          <a:p>
            <a:r>
              <a:rPr lang="en-US" sz="3200" dirty="0"/>
              <a:t>Domestic Violence</a:t>
            </a:r>
            <a:endParaRPr lang="en-GB" sz="3200" dirty="0"/>
          </a:p>
        </p:txBody>
      </p:sp>
      <p:sp>
        <p:nvSpPr>
          <p:cNvPr id="3" name="Content Placeholder 2">
            <a:extLst>
              <a:ext uri="{FF2B5EF4-FFF2-40B4-BE49-F238E27FC236}">
                <a16:creationId xmlns:a16="http://schemas.microsoft.com/office/drawing/2014/main" id="{4244F550-C7B8-9FC9-0ECD-90DE359B19AD}"/>
              </a:ext>
            </a:extLst>
          </p:cNvPr>
          <p:cNvSpPr>
            <a:spLocks noGrp="1"/>
          </p:cNvSpPr>
          <p:nvPr>
            <p:ph idx="1"/>
          </p:nvPr>
        </p:nvSpPr>
        <p:spPr>
          <a:xfrm>
            <a:off x="838200" y="1803399"/>
            <a:ext cx="10515600" cy="4689476"/>
          </a:xfrm>
        </p:spPr>
        <p:txBody>
          <a:bodyPr>
            <a:normAutofit fontScale="92500"/>
          </a:bodyPr>
          <a:lstStyle/>
          <a:p>
            <a:r>
              <a:rPr lang="en-US" dirty="0"/>
              <a:t>There appears to be elements of coercive and controlling </a:t>
            </a:r>
            <a:r>
              <a:rPr lang="en-US" dirty="0" err="1"/>
              <a:t>behaviour</a:t>
            </a:r>
            <a:r>
              <a:rPr lang="en-US" dirty="0"/>
              <a:t> in most of the relationships e.g., prevented from working and education, no friends, move around, threats to ensure conformity e.g.,</a:t>
            </a:r>
          </a:p>
          <a:p>
            <a:pPr marL="457200" lvl="1" indent="0">
              <a:buNone/>
            </a:pPr>
            <a:r>
              <a:rPr lang="en-US" sz="1600" b="0" i="0" u="none" strike="noStrike" baseline="0" dirty="0">
                <a:latin typeface="Arial" panose="020B0604020202020204" pitchFamily="34" charset="0"/>
                <a:cs typeface="Arial" panose="020B0604020202020204" pitchFamily="34" charset="0"/>
              </a:rPr>
              <a:t>‘</a:t>
            </a:r>
            <a:r>
              <a:rPr lang="en-US" sz="1600" b="0" i="1" u="none" strike="noStrike" baseline="0" dirty="0">
                <a:latin typeface="Arial" panose="020B0604020202020204" pitchFamily="34" charset="0"/>
                <a:cs typeface="Arial" panose="020B0604020202020204" pitchFamily="34" charset="0"/>
              </a:rPr>
              <a:t>He tell me get out and let me back in, then tell me get out and threatens to send me home’.</a:t>
            </a:r>
          </a:p>
          <a:p>
            <a:pPr marL="457200" lvl="1" indent="0">
              <a:buNone/>
            </a:pPr>
            <a:r>
              <a:rPr lang="en-US" sz="1700" b="0" i="1" u="none" strike="noStrike" baseline="0" dirty="0">
                <a:latin typeface="Arial" panose="020B0604020202020204" pitchFamily="34" charset="0"/>
                <a:cs typeface="Arial" panose="020B0604020202020204" pitchFamily="34" charset="0"/>
              </a:rPr>
              <a:t>‘I am really lonely, really but my husband said it is not worth it because the experience I got in Thailand will not be good here as it is not really a tourist spot, he wants me concentrate on home and children’. </a:t>
            </a:r>
          </a:p>
          <a:p>
            <a:r>
              <a:rPr lang="en-US" dirty="0"/>
              <a:t>Physical violence – More so in relationships formed online, all women </a:t>
            </a:r>
            <a:r>
              <a:rPr lang="en-US" dirty="0" err="1"/>
              <a:t>recognised</a:t>
            </a:r>
            <a:r>
              <a:rPr lang="en-US" dirty="0"/>
              <a:t> this as a problem from the online platforms: :</a:t>
            </a:r>
          </a:p>
          <a:p>
            <a:pPr marL="457200" lvl="1" indent="0">
              <a:buNone/>
            </a:pPr>
            <a:r>
              <a:rPr lang="en-US" sz="1600" b="0" i="1" u="none" strike="noStrike" baseline="0" dirty="0">
                <a:latin typeface="Arial" panose="020B0604020202020204" pitchFamily="34" charset="0"/>
                <a:cs typeface="Arial" panose="020B0604020202020204" pitchFamily="34" charset="0"/>
              </a:rPr>
              <a:t>‘First it was good but then he start angry with me after marriage and hit me’.</a:t>
            </a:r>
          </a:p>
          <a:p>
            <a:r>
              <a:rPr lang="en-US" dirty="0"/>
              <a:t>Sexual Violence – Two women spoke of years of heinous sexual abuse but saw no way out as they had to respect husbands wishes!</a:t>
            </a:r>
          </a:p>
          <a:p>
            <a:r>
              <a:rPr lang="en-US" dirty="0"/>
              <a:t>Financial and Economic abuse;:income taken, asked not to send money home, prevented from studying and/or working, refused money for medication. </a:t>
            </a:r>
            <a:endParaRPr lang="en-GB" dirty="0"/>
          </a:p>
        </p:txBody>
      </p:sp>
    </p:spTree>
    <p:extLst>
      <p:ext uri="{BB962C8B-B14F-4D97-AF65-F5344CB8AC3E}">
        <p14:creationId xmlns:p14="http://schemas.microsoft.com/office/powerpoint/2010/main" val="20484954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normAutofit/>
          </a:bodyPr>
          <a:lstStyle/>
          <a:p>
            <a:r>
              <a:rPr lang="en-US" sz="3200" dirty="0"/>
              <a:t>Support networks</a:t>
            </a:r>
            <a:endParaRPr lang="en-GB" sz="3200" dirty="0"/>
          </a:p>
        </p:txBody>
      </p:sp>
      <p:sp>
        <p:nvSpPr>
          <p:cNvPr id="4" name="Content Placeholder 3">
            <a:extLst>
              <a:ext uri="{FF2B5EF4-FFF2-40B4-BE49-F238E27FC236}">
                <a16:creationId xmlns:a16="http://schemas.microsoft.com/office/drawing/2014/main" id="{1169C485-9110-A5DA-7D76-B648EBF255EE}"/>
              </a:ext>
            </a:extLst>
          </p:cNvPr>
          <p:cNvSpPr>
            <a:spLocks noGrp="1"/>
          </p:cNvSpPr>
          <p:nvPr>
            <p:ph idx="1"/>
          </p:nvPr>
        </p:nvSpPr>
        <p:spPr>
          <a:xfrm>
            <a:off x="753533" y="1854200"/>
            <a:ext cx="10600267" cy="4783667"/>
          </a:xfrm>
        </p:spPr>
        <p:txBody>
          <a:bodyPr>
            <a:normAutofit lnSpcReduction="10000"/>
          </a:bodyPr>
          <a:lstStyle/>
          <a:p>
            <a:r>
              <a:rPr lang="en-US" dirty="0"/>
              <a:t>Access to Support – very little knowledge of women’s networks or statutory services, no information given by immigration.. </a:t>
            </a:r>
          </a:p>
          <a:p>
            <a:pPr lvl="1"/>
            <a:r>
              <a:rPr lang="en-US" dirty="0"/>
              <a:t>Thai networks – This is where most women seek advice and link with other women in the UK.</a:t>
            </a:r>
          </a:p>
          <a:p>
            <a:pPr lvl="1"/>
            <a:r>
              <a:rPr lang="en-US" dirty="0"/>
              <a:t>Facebook pages – Local and national Thai housewife groups,</a:t>
            </a:r>
          </a:p>
          <a:p>
            <a:pPr lvl="1"/>
            <a:r>
              <a:rPr lang="en-US" dirty="0"/>
              <a:t>Identifying other Thai nationals locally by visiting Thai restaurants or Thai Spa. To find friends,</a:t>
            </a:r>
          </a:p>
          <a:p>
            <a:pPr lvl="1"/>
            <a:r>
              <a:rPr lang="en-US" dirty="0"/>
              <a:t>GP/Dentist – if registered usually signposted by husband or wider family.</a:t>
            </a:r>
          </a:p>
          <a:p>
            <a:pPr lvl="1"/>
            <a:r>
              <a:rPr lang="en-US" dirty="0"/>
              <a:t>Job Centre – Advised there was no help available, existing qualifications not accepted in the UK signposted to caring roles..</a:t>
            </a:r>
            <a:endParaRPr lang="en-GB" dirty="0"/>
          </a:p>
          <a:p>
            <a:pPr marL="457200" lvl="1" indent="0">
              <a:buNone/>
            </a:pPr>
            <a:endParaRPr lang="en-US" sz="1400" b="0" i="1" u="none" strike="noStrike" baseline="0" dirty="0">
              <a:latin typeface="Arial" panose="020B0604020202020204" pitchFamily="34" charset="0"/>
              <a:cs typeface="Arial" panose="020B0604020202020204" pitchFamily="34" charset="0"/>
            </a:endParaRPr>
          </a:p>
          <a:p>
            <a:pPr marL="457200" lvl="1" indent="0">
              <a:buNone/>
            </a:pPr>
            <a:r>
              <a:rPr lang="en-US" sz="1400" b="0" i="1" u="none" strike="noStrike" baseline="0" dirty="0">
                <a:latin typeface="Arial" panose="020B0604020202020204" pitchFamily="34" charset="0"/>
                <a:cs typeface="Arial" panose="020B0604020202020204" pitchFamily="34" charset="0"/>
              </a:rPr>
              <a:t>‘No, nothing at all…. No one since 15 years when I came. No, nothing, even when I marry him and I live here, no support. I went to job seekers and citizen advice when I marry and said he give me no money but they only give me little bit for one month as he would not give income no support for me, no money’.</a:t>
            </a:r>
          </a:p>
          <a:p>
            <a:pPr marL="457200" lvl="1" indent="0">
              <a:buNone/>
            </a:pPr>
            <a:endParaRPr lang="en-US" sz="1400" i="1" dirty="0">
              <a:latin typeface="Arial" panose="020B0604020202020204" pitchFamily="34" charset="0"/>
              <a:cs typeface="Arial" panose="020B0604020202020204" pitchFamily="34" charset="0"/>
            </a:endParaRPr>
          </a:p>
          <a:p>
            <a:pPr marL="457200" lvl="1" indent="0">
              <a:buNone/>
            </a:pPr>
            <a:r>
              <a:rPr lang="en-US" sz="1400" b="0" i="1" u="none" strike="noStrike" baseline="0" dirty="0">
                <a:latin typeface="Arial" panose="020B0604020202020204" pitchFamily="34" charset="0"/>
                <a:cs typeface="Arial" panose="020B0604020202020204" pitchFamily="34" charset="0"/>
              </a:rPr>
              <a:t>‘No not really, from what I can remember I didn't get anything. The only useful information here is what I get through the Thai community group on Facebook. We have on the Thai Facebook group</a:t>
            </a:r>
            <a:r>
              <a:rPr lang="en-US" sz="1600" b="0" i="1" u="none" strike="noStrike" baseline="0" dirty="0">
                <a:latin typeface="Arial" panose="020B0604020202020204" pitchFamily="34" charset="0"/>
                <a:cs typeface="Arial" panose="020B0604020202020204" pitchFamily="34" charset="0"/>
              </a:rPr>
              <a:t>’ .</a:t>
            </a:r>
          </a:p>
          <a:p>
            <a:endParaRPr lang="en-GB" sz="1800" b="0" i="0" u="none" strike="noStrike" baseline="0" dirty="0">
              <a:latin typeface="Calibri" panose="020F0502020204030204" pitchFamily="34" charset="0"/>
            </a:endParaRPr>
          </a:p>
          <a:p>
            <a:pPr marL="457200" lvl="1" indent="0">
              <a:buNone/>
            </a:pPr>
            <a:endParaRPr lang="en-US" sz="1400" b="0" i="1" u="none" strike="noStrike" baseline="0" dirty="0">
              <a:latin typeface="Arial" panose="020B0604020202020204" pitchFamily="34" charset="0"/>
              <a:cs typeface="Arial" panose="020B0604020202020204" pitchFamily="34" charset="0"/>
            </a:endParaRPr>
          </a:p>
          <a:p>
            <a:endParaRPr lang="en-GB" sz="1800" b="0" i="1" u="none" strike="noStrike" baseline="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159900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5704B9-5A71-2536-3AB0-C3BA260E7EA6}"/>
              </a:ext>
            </a:extLst>
          </p:cNvPr>
          <p:cNvSpPr>
            <a:spLocks noGrp="1"/>
          </p:cNvSpPr>
          <p:nvPr>
            <p:ph type="title"/>
          </p:nvPr>
        </p:nvSpPr>
        <p:spPr/>
        <p:txBody>
          <a:bodyPr/>
          <a:lstStyle/>
          <a:p>
            <a:r>
              <a:rPr lang="en-US" dirty="0"/>
              <a:t>More To Be Done: Women’s Voices</a:t>
            </a:r>
            <a:endParaRPr lang="en-GB" dirty="0"/>
          </a:p>
        </p:txBody>
      </p:sp>
      <p:sp>
        <p:nvSpPr>
          <p:cNvPr id="3" name="Content Placeholder 2">
            <a:extLst>
              <a:ext uri="{FF2B5EF4-FFF2-40B4-BE49-F238E27FC236}">
                <a16:creationId xmlns:a16="http://schemas.microsoft.com/office/drawing/2014/main" id="{6C4AEF04-7E10-1541-3522-041A0664CE81}"/>
              </a:ext>
            </a:extLst>
          </p:cNvPr>
          <p:cNvSpPr>
            <a:spLocks noGrp="1"/>
          </p:cNvSpPr>
          <p:nvPr>
            <p:ph idx="1"/>
          </p:nvPr>
        </p:nvSpPr>
        <p:spPr>
          <a:xfrm>
            <a:off x="838200" y="1929382"/>
            <a:ext cx="10515600" cy="4719067"/>
          </a:xfrm>
        </p:spPr>
        <p:txBody>
          <a:bodyPr/>
          <a:lstStyle/>
          <a:p>
            <a:r>
              <a:rPr lang="en-US" sz="1800" b="0" i="1" u="none" strike="noStrike" baseline="0" dirty="0">
                <a:latin typeface="Arial" panose="020B0604020202020204" pitchFamily="34" charset="0"/>
                <a:cs typeface="Arial" panose="020B0604020202020204" pitchFamily="34" charset="0"/>
              </a:rPr>
              <a:t>‘I think educating husband might be also important because If people never relocate they don't understand what it is like to be in other culture’. </a:t>
            </a:r>
          </a:p>
          <a:p>
            <a:r>
              <a:rPr lang="en-US" sz="1800" b="0" i="1" u="none" strike="noStrike" baseline="0" dirty="0">
                <a:latin typeface="Arial" panose="020B0604020202020204" pitchFamily="34" charset="0"/>
                <a:cs typeface="Arial" panose="020B0604020202020204" pitchFamily="34" charset="0"/>
              </a:rPr>
              <a:t>‘Support about English and support about the husband.  I'm surely 99% or 95% like Asian people take husband, they don't like know their family. It's so different here so I think it should be like support with the family like and to understand that culture. </a:t>
            </a:r>
          </a:p>
          <a:p>
            <a:r>
              <a:rPr lang="en-US" sz="1800" b="0" i="1" u="none" strike="noStrike" baseline="0" dirty="0">
                <a:latin typeface="Arial" panose="020B0604020202020204" pitchFamily="34" charset="0"/>
                <a:cs typeface="Arial" panose="020B0604020202020204" pitchFamily="34" charset="0"/>
              </a:rPr>
              <a:t>‘Every six months when you first come over (government) to check that everything is okay. And I think that's an issue as like, you know my friend for her (domestic violence) yeah, over 20 years she had no support, help and that's what we need’. </a:t>
            </a:r>
          </a:p>
          <a:p>
            <a:r>
              <a:rPr lang="en-GB" sz="1800" b="0" i="1" u="none" strike="noStrike" baseline="0" dirty="0">
                <a:latin typeface="Arial" panose="020B0604020202020204" pitchFamily="34" charset="0"/>
                <a:cs typeface="Arial" panose="020B0604020202020204" pitchFamily="34" charset="0"/>
              </a:rPr>
              <a:t>They (government/Thai </a:t>
            </a:r>
            <a:r>
              <a:rPr lang="en-GB" sz="1800" b="0" i="1" u="none" strike="noStrike" baseline="0" dirty="0" err="1">
                <a:latin typeface="Arial" panose="020B0604020202020204" pitchFamily="34" charset="0"/>
                <a:cs typeface="Arial" panose="020B0604020202020204" pitchFamily="34" charset="0"/>
              </a:rPr>
              <a:t>Embassay</a:t>
            </a:r>
            <a:r>
              <a:rPr lang="en-GB" sz="1800" b="0" i="1" u="none" strike="noStrike" baseline="0" dirty="0">
                <a:latin typeface="Arial" panose="020B0604020202020204" pitchFamily="34" charset="0"/>
                <a:cs typeface="Arial" panose="020B0604020202020204" pitchFamily="34" charset="0"/>
              </a:rPr>
              <a:t>) could set up official Facebook page with our basic rights, as we don’t know what they are and different to Thailand, have more rights with husband here’.  </a:t>
            </a:r>
          </a:p>
          <a:p>
            <a:endParaRPr lang="en-GB" sz="1800" b="0" i="0" u="none" strike="noStrike" baseline="0" dirty="0">
              <a:latin typeface="Arial" panose="020B0604020202020204" pitchFamily="34" charset="0"/>
              <a:cs typeface="Arial" panose="020B0604020202020204" pitchFamily="34" charset="0"/>
            </a:endParaRPr>
          </a:p>
          <a:p>
            <a:r>
              <a:rPr lang="en-US" sz="2400" b="0" i="0" u="none" strike="noStrike" baseline="0" dirty="0"/>
              <a:t>To build on this study I am considering an online survey to build on the data, and possibly a visit to Thailand!</a:t>
            </a:r>
          </a:p>
          <a:p>
            <a:endParaRPr lang="en-GB" sz="1800" b="0" i="0" u="none" strike="noStrike" baseline="0" dirty="0">
              <a:latin typeface="Calibri" panose="020F0502020204030204" pitchFamily="34" charset="0"/>
            </a:endParaRPr>
          </a:p>
          <a:p>
            <a:endParaRPr lang="en-GB" dirty="0"/>
          </a:p>
        </p:txBody>
      </p:sp>
    </p:spTree>
    <p:extLst>
      <p:ext uri="{BB962C8B-B14F-4D97-AF65-F5344CB8AC3E}">
        <p14:creationId xmlns:p14="http://schemas.microsoft.com/office/powerpoint/2010/main" val="356319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3" name="Rectangle 52">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522E382-5B24-69BA-CD9C-2C8E1FE006C8}"/>
              </a:ext>
            </a:extLst>
          </p:cNvPr>
          <p:cNvSpPr>
            <a:spLocks noGrp="1"/>
          </p:cNvSpPr>
          <p:nvPr>
            <p:ph type="title"/>
          </p:nvPr>
        </p:nvSpPr>
        <p:spPr>
          <a:xfrm>
            <a:off x="638881" y="759978"/>
            <a:ext cx="10909640" cy="1065836"/>
          </a:xfrm>
        </p:spPr>
        <p:txBody>
          <a:bodyPr vert="horz" lIns="91440" tIns="45720" rIns="91440" bIns="45720" rtlCol="0" anchor="ctr">
            <a:normAutofit/>
          </a:bodyPr>
          <a:lstStyle/>
          <a:p>
            <a:pPr algn="ctr"/>
            <a:r>
              <a:rPr lang="en-US" sz="6000" dirty="0"/>
              <a:t>Thank You, Discussion Time!</a:t>
            </a:r>
          </a:p>
        </p:txBody>
      </p:sp>
      <p:sp>
        <p:nvSpPr>
          <p:cNvPr id="55" name="Rectangle 6">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27432"/>
          </a:xfrm>
          <a:custGeom>
            <a:avLst/>
            <a:gdLst>
              <a:gd name="connsiteX0" fmla="*/ 0 w 3291840"/>
              <a:gd name="connsiteY0" fmla="*/ 0 h 27432"/>
              <a:gd name="connsiteX1" fmla="*/ 625450 w 3291840"/>
              <a:gd name="connsiteY1" fmla="*/ 0 h 27432"/>
              <a:gd name="connsiteX2" fmla="*/ 1283818 w 3291840"/>
              <a:gd name="connsiteY2" fmla="*/ 0 h 27432"/>
              <a:gd name="connsiteX3" fmla="*/ 1975104 w 3291840"/>
              <a:gd name="connsiteY3" fmla="*/ 0 h 27432"/>
              <a:gd name="connsiteX4" fmla="*/ 2666390 w 3291840"/>
              <a:gd name="connsiteY4" fmla="*/ 0 h 27432"/>
              <a:gd name="connsiteX5" fmla="*/ 3291840 w 3291840"/>
              <a:gd name="connsiteY5" fmla="*/ 0 h 27432"/>
              <a:gd name="connsiteX6" fmla="*/ 3291840 w 3291840"/>
              <a:gd name="connsiteY6" fmla="*/ 27432 h 27432"/>
              <a:gd name="connsiteX7" fmla="*/ 2567635 w 3291840"/>
              <a:gd name="connsiteY7" fmla="*/ 27432 h 27432"/>
              <a:gd name="connsiteX8" fmla="*/ 1843430 w 3291840"/>
              <a:gd name="connsiteY8" fmla="*/ 27432 h 27432"/>
              <a:gd name="connsiteX9" fmla="*/ 1185062 w 3291840"/>
              <a:gd name="connsiteY9" fmla="*/ 27432 h 27432"/>
              <a:gd name="connsiteX10" fmla="*/ 0 w 3291840"/>
              <a:gd name="connsiteY10" fmla="*/ 27432 h 27432"/>
              <a:gd name="connsiteX11" fmla="*/ 0 w 329184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27432"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0674" y="7395"/>
                  <a:pt x="3291885" y="21864"/>
                  <a:pt x="3291840" y="27432"/>
                </a:cubicBezTo>
                <a:cubicBezTo>
                  <a:pt x="3043276" y="47012"/>
                  <a:pt x="2921041" y="-3764"/>
                  <a:pt x="2567635" y="27432"/>
                </a:cubicBezTo>
                <a:cubicBezTo>
                  <a:pt x="2214230" y="58628"/>
                  <a:pt x="2189623" y="-3875"/>
                  <a:pt x="1843430" y="27432"/>
                </a:cubicBezTo>
                <a:cubicBezTo>
                  <a:pt x="1497237" y="58739"/>
                  <a:pt x="1492584" y="38324"/>
                  <a:pt x="1185062" y="27432"/>
                </a:cubicBezTo>
                <a:cubicBezTo>
                  <a:pt x="877540" y="16540"/>
                  <a:pt x="313238" y="55587"/>
                  <a:pt x="0" y="27432"/>
                </a:cubicBezTo>
                <a:cubicBezTo>
                  <a:pt x="-503" y="20663"/>
                  <a:pt x="1168" y="5855"/>
                  <a:pt x="0" y="0"/>
                </a:cubicBezTo>
                <a:close/>
              </a:path>
              <a:path w="3291840" h="27432"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2033" y="12649"/>
                  <a:pt x="3290852" y="17989"/>
                  <a:pt x="3291840" y="27432"/>
                </a:cubicBezTo>
                <a:cubicBezTo>
                  <a:pt x="3120474" y="24858"/>
                  <a:pt x="2816568" y="13777"/>
                  <a:pt x="2633472" y="27432"/>
                </a:cubicBezTo>
                <a:cubicBezTo>
                  <a:pt x="2450376" y="41087"/>
                  <a:pt x="2160769" y="46494"/>
                  <a:pt x="1909267" y="27432"/>
                </a:cubicBezTo>
                <a:cubicBezTo>
                  <a:pt x="1657765" y="8370"/>
                  <a:pt x="1623992" y="18792"/>
                  <a:pt x="1349654" y="27432"/>
                </a:cubicBezTo>
                <a:cubicBezTo>
                  <a:pt x="1075316" y="36072"/>
                  <a:pt x="833426" y="43325"/>
                  <a:pt x="691286" y="27432"/>
                </a:cubicBezTo>
                <a:cubicBezTo>
                  <a:pt x="549146" y="11539"/>
                  <a:pt x="342011" y="33345"/>
                  <a:pt x="0" y="27432"/>
                </a:cubicBezTo>
                <a:cubicBezTo>
                  <a:pt x="1300" y="19678"/>
                  <a:pt x="-86" y="12044"/>
                  <a:pt x="0" y="0"/>
                </a:cubicBezTo>
                <a:close/>
              </a:path>
            </a:pathLst>
          </a:custGeom>
          <a:solidFill>
            <a:srgbClr val="08DCF8"/>
          </a:solidFill>
          <a:ln w="38100" cap="rnd">
            <a:solidFill>
              <a:srgbClr val="08DCF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951FCF0-14EA-7A80-EB26-D07097ABE423}"/>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120" r="-1" b="-1"/>
          <a:stretch/>
        </p:blipFill>
        <p:spPr>
          <a:xfrm>
            <a:off x="340093" y="2642616"/>
            <a:ext cx="5574309" cy="3895344"/>
          </a:xfrm>
          <a:prstGeom prst="rect">
            <a:avLst/>
          </a:prstGeom>
        </p:spPr>
      </p:pic>
      <p:pic>
        <p:nvPicPr>
          <p:cNvPr id="17" name="Picture 3" descr="An abstract burst of blue and pink">
            <a:extLst>
              <a:ext uri="{FF2B5EF4-FFF2-40B4-BE49-F238E27FC236}">
                <a16:creationId xmlns:a16="http://schemas.microsoft.com/office/drawing/2014/main" id="{0731C948-AFBD-7BF5-57B7-BDC9CA1C6426}"/>
              </a:ext>
            </a:extLst>
          </p:cNvPr>
          <p:cNvPicPr>
            <a:picLocks noChangeAspect="1"/>
          </p:cNvPicPr>
          <p:nvPr/>
        </p:nvPicPr>
        <p:blipFill rotWithShape="1">
          <a:blip r:embed="rId4"/>
          <a:srcRect l="10421" r="8828" b="-1"/>
          <a:stretch/>
        </p:blipFill>
        <p:spPr>
          <a:xfrm>
            <a:off x="6277600" y="2642616"/>
            <a:ext cx="5591996" cy="3895344"/>
          </a:xfrm>
          <a:prstGeom prst="rect">
            <a:avLst/>
          </a:prstGeom>
        </p:spPr>
      </p:pic>
    </p:spTree>
    <p:extLst>
      <p:ext uri="{BB962C8B-B14F-4D97-AF65-F5344CB8AC3E}">
        <p14:creationId xmlns:p14="http://schemas.microsoft.com/office/powerpoint/2010/main" val="32034717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30936" y="639520"/>
            <a:ext cx="3429000" cy="1719072"/>
          </a:xfrm>
        </p:spPr>
        <p:txBody>
          <a:bodyPr anchor="b">
            <a:normAutofit/>
          </a:bodyPr>
          <a:lstStyle/>
          <a:p>
            <a:r>
              <a:rPr lang="en-US" sz="4100"/>
              <a:t>Introduction</a:t>
            </a:r>
            <a:endParaRPr lang="en-GB" sz="4100"/>
          </a:p>
        </p:txBody>
      </p:sp>
      <p:sp>
        <p:nvSpPr>
          <p:cNvPr id="105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630936" y="2725472"/>
            <a:ext cx="4131564" cy="3637228"/>
          </a:xfrm>
        </p:spPr>
        <p:txBody>
          <a:bodyPr anchor="t">
            <a:normAutofit lnSpcReduction="10000"/>
          </a:bodyPr>
          <a:lstStyle/>
          <a:p>
            <a:r>
              <a:rPr lang="en-US" sz="2400" dirty="0"/>
              <a:t>Why a focus on Thai woman?</a:t>
            </a:r>
          </a:p>
          <a:p>
            <a:r>
              <a:rPr lang="en-US" sz="2400" dirty="0"/>
              <a:t>Backdrop: relationship with Thailand</a:t>
            </a:r>
          </a:p>
          <a:p>
            <a:r>
              <a:rPr lang="en-US" sz="2400" dirty="0"/>
              <a:t>Sex Tourism</a:t>
            </a:r>
          </a:p>
          <a:p>
            <a:r>
              <a:rPr lang="en-US" sz="2400" dirty="0"/>
              <a:t>Population of Thai women in the UK</a:t>
            </a:r>
          </a:p>
          <a:p>
            <a:r>
              <a:rPr lang="en-US" sz="2400" dirty="0"/>
              <a:t>The Study - Methodology</a:t>
            </a:r>
          </a:p>
          <a:p>
            <a:r>
              <a:rPr lang="en-US" sz="2400" dirty="0"/>
              <a:t>Preliminary Findings </a:t>
            </a:r>
          </a:p>
          <a:p>
            <a:r>
              <a:rPr lang="en-US" sz="2400" dirty="0"/>
              <a:t>Discussion Time!</a:t>
            </a:r>
          </a:p>
          <a:p>
            <a:endParaRPr lang="en-US" sz="2400" dirty="0"/>
          </a:p>
          <a:p>
            <a:endParaRPr lang="en-US" sz="2400" dirty="0"/>
          </a:p>
          <a:p>
            <a:endParaRPr lang="en-US" sz="2400" dirty="0"/>
          </a:p>
          <a:p>
            <a:endParaRPr lang="en-GB" sz="2400" dirty="0"/>
          </a:p>
        </p:txBody>
      </p:sp>
      <mc:AlternateContent xmlns:mc="http://schemas.openxmlformats.org/markup-compatibility/2006" xmlns:p14="http://schemas.microsoft.com/office/powerpoint/2010/main">
        <mc:Choice Requires="p14">
          <p:contentPart p14:bwMode="auto" r:id="rId2">
            <p14:nvContentPartPr>
              <p14: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720" r="9810" b="-1"/>
          <a:stretch/>
        </p:blipFill>
        <p:spPr bwMode="auto">
          <a:xfrm>
            <a:off x="5676901" y="640080"/>
            <a:ext cx="5843630"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827971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 name="Rectangle 6">
            <a:extLst>
              <a:ext uri="{FF2B5EF4-FFF2-40B4-BE49-F238E27FC236}">
                <a16:creationId xmlns:a16="http://schemas.microsoft.com/office/drawing/2014/main" id="{DA381740-063A-41A4-836D-85D14980EE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useBgFill="1">
        <p:nvSpPr>
          <p:cNvPr id="53" name="Rectangle 52">
            <a:extLst>
              <a:ext uri="{FF2B5EF4-FFF2-40B4-BE49-F238E27FC236}">
                <a16:creationId xmlns:a16="http://schemas.microsoft.com/office/drawing/2014/main" id="{C4879EFC-8E62-4E00-973C-C45EE9EC676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F522E382-5B24-69BA-CD9C-2C8E1FE006C8}"/>
              </a:ext>
            </a:extLst>
          </p:cNvPr>
          <p:cNvSpPr>
            <a:spLocks noGrp="1"/>
          </p:cNvSpPr>
          <p:nvPr>
            <p:ph type="title"/>
          </p:nvPr>
        </p:nvSpPr>
        <p:spPr>
          <a:xfrm>
            <a:off x="638881" y="759978"/>
            <a:ext cx="10909640" cy="1065836"/>
          </a:xfrm>
        </p:spPr>
        <p:txBody>
          <a:bodyPr vert="horz" lIns="91440" tIns="45720" rIns="91440" bIns="45720" rtlCol="0" anchor="ctr">
            <a:normAutofit/>
          </a:bodyPr>
          <a:lstStyle/>
          <a:p>
            <a:pPr algn="ctr"/>
            <a:r>
              <a:rPr lang="en-US" sz="6000"/>
              <a:t>Why Thai Women?</a:t>
            </a:r>
          </a:p>
        </p:txBody>
      </p:sp>
      <p:sp>
        <p:nvSpPr>
          <p:cNvPr id="55" name="Rectangle 6">
            <a:extLst>
              <a:ext uri="{FF2B5EF4-FFF2-40B4-BE49-F238E27FC236}">
                <a16:creationId xmlns:a16="http://schemas.microsoft.com/office/drawing/2014/main" id="{D6A9C53F-5F90-40A5-8C85-5412D39C8C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50080" y="1850683"/>
            <a:ext cx="3291840" cy="27432"/>
          </a:xfrm>
          <a:custGeom>
            <a:avLst/>
            <a:gdLst>
              <a:gd name="connsiteX0" fmla="*/ 0 w 3291840"/>
              <a:gd name="connsiteY0" fmla="*/ 0 h 27432"/>
              <a:gd name="connsiteX1" fmla="*/ 625450 w 3291840"/>
              <a:gd name="connsiteY1" fmla="*/ 0 h 27432"/>
              <a:gd name="connsiteX2" fmla="*/ 1283818 w 3291840"/>
              <a:gd name="connsiteY2" fmla="*/ 0 h 27432"/>
              <a:gd name="connsiteX3" fmla="*/ 1975104 w 3291840"/>
              <a:gd name="connsiteY3" fmla="*/ 0 h 27432"/>
              <a:gd name="connsiteX4" fmla="*/ 2666390 w 3291840"/>
              <a:gd name="connsiteY4" fmla="*/ 0 h 27432"/>
              <a:gd name="connsiteX5" fmla="*/ 3291840 w 3291840"/>
              <a:gd name="connsiteY5" fmla="*/ 0 h 27432"/>
              <a:gd name="connsiteX6" fmla="*/ 3291840 w 3291840"/>
              <a:gd name="connsiteY6" fmla="*/ 27432 h 27432"/>
              <a:gd name="connsiteX7" fmla="*/ 2567635 w 3291840"/>
              <a:gd name="connsiteY7" fmla="*/ 27432 h 27432"/>
              <a:gd name="connsiteX8" fmla="*/ 1843430 w 3291840"/>
              <a:gd name="connsiteY8" fmla="*/ 27432 h 27432"/>
              <a:gd name="connsiteX9" fmla="*/ 1185062 w 3291840"/>
              <a:gd name="connsiteY9" fmla="*/ 27432 h 27432"/>
              <a:gd name="connsiteX10" fmla="*/ 0 w 3291840"/>
              <a:gd name="connsiteY10" fmla="*/ 27432 h 27432"/>
              <a:gd name="connsiteX11" fmla="*/ 0 w 3291840"/>
              <a:gd name="connsiteY11"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27432"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0674" y="7395"/>
                  <a:pt x="3291885" y="21864"/>
                  <a:pt x="3291840" y="27432"/>
                </a:cubicBezTo>
                <a:cubicBezTo>
                  <a:pt x="3043276" y="47012"/>
                  <a:pt x="2921041" y="-3764"/>
                  <a:pt x="2567635" y="27432"/>
                </a:cubicBezTo>
                <a:cubicBezTo>
                  <a:pt x="2214230" y="58628"/>
                  <a:pt x="2189623" y="-3875"/>
                  <a:pt x="1843430" y="27432"/>
                </a:cubicBezTo>
                <a:cubicBezTo>
                  <a:pt x="1497237" y="58739"/>
                  <a:pt x="1492584" y="38324"/>
                  <a:pt x="1185062" y="27432"/>
                </a:cubicBezTo>
                <a:cubicBezTo>
                  <a:pt x="877540" y="16540"/>
                  <a:pt x="313238" y="55587"/>
                  <a:pt x="0" y="27432"/>
                </a:cubicBezTo>
                <a:cubicBezTo>
                  <a:pt x="-503" y="20663"/>
                  <a:pt x="1168" y="5855"/>
                  <a:pt x="0" y="0"/>
                </a:cubicBezTo>
                <a:close/>
              </a:path>
              <a:path w="3291840" h="27432"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2033" y="12649"/>
                  <a:pt x="3290852" y="17989"/>
                  <a:pt x="3291840" y="27432"/>
                </a:cubicBezTo>
                <a:cubicBezTo>
                  <a:pt x="3120474" y="24858"/>
                  <a:pt x="2816568" y="13777"/>
                  <a:pt x="2633472" y="27432"/>
                </a:cubicBezTo>
                <a:cubicBezTo>
                  <a:pt x="2450376" y="41087"/>
                  <a:pt x="2160769" y="46494"/>
                  <a:pt x="1909267" y="27432"/>
                </a:cubicBezTo>
                <a:cubicBezTo>
                  <a:pt x="1657765" y="8370"/>
                  <a:pt x="1623992" y="18792"/>
                  <a:pt x="1349654" y="27432"/>
                </a:cubicBezTo>
                <a:cubicBezTo>
                  <a:pt x="1075316" y="36072"/>
                  <a:pt x="833426" y="43325"/>
                  <a:pt x="691286" y="27432"/>
                </a:cubicBezTo>
                <a:cubicBezTo>
                  <a:pt x="549146" y="11539"/>
                  <a:pt x="342011" y="33345"/>
                  <a:pt x="0" y="27432"/>
                </a:cubicBezTo>
                <a:cubicBezTo>
                  <a:pt x="1300" y="19678"/>
                  <a:pt x="-86" y="12044"/>
                  <a:pt x="0" y="0"/>
                </a:cubicBezTo>
                <a:close/>
              </a:path>
            </a:pathLst>
          </a:custGeom>
          <a:solidFill>
            <a:srgbClr val="08DCF8"/>
          </a:solidFill>
          <a:ln w="38100" cap="rnd">
            <a:solidFill>
              <a:srgbClr val="08DCF8"/>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Content Placeholder 9">
            <a:extLst>
              <a:ext uri="{FF2B5EF4-FFF2-40B4-BE49-F238E27FC236}">
                <a16:creationId xmlns:a16="http://schemas.microsoft.com/office/drawing/2014/main" id="{E951FCF0-14EA-7A80-EB26-D07097ABE423}"/>
              </a:ext>
            </a:extLst>
          </p:cNvPr>
          <p:cNvPicPr>
            <a:picLocks noGrp="1" noChangeAspect="1"/>
          </p:cNvPicPr>
          <p:nvPr>
            <p:ph idx="1"/>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30120" r="-1" b="-1"/>
          <a:stretch/>
        </p:blipFill>
        <p:spPr>
          <a:xfrm>
            <a:off x="340093" y="2642616"/>
            <a:ext cx="5574309" cy="3895344"/>
          </a:xfrm>
          <a:prstGeom prst="rect">
            <a:avLst/>
          </a:prstGeom>
        </p:spPr>
      </p:pic>
      <p:pic>
        <p:nvPicPr>
          <p:cNvPr id="17" name="Picture 3" descr="An abstract burst of blue and pink">
            <a:extLst>
              <a:ext uri="{FF2B5EF4-FFF2-40B4-BE49-F238E27FC236}">
                <a16:creationId xmlns:a16="http://schemas.microsoft.com/office/drawing/2014/main" id="{0731C948-AFBD-7BF5-57B7-BDC9CA1C6426}"/>
              </a:ext>
            </a:extLst>
          </p:cNvPr>
          <p:cNvPicPr>
            <a:picLocks noChangeAspect="1"/>
          </p:cNvPicPr>
          <p:nvPr/>
        </p:nvPicPr>
        <p:blipFill rotWithShape="1">
          <a:blip r:embed="rId4"/>
          <a:srcRect l="10421" r="8828" b="-1"/>
          <a:stretch/>
        </p:blipFill>
        <p:spPr>
          <a:xfrm>
            <a:off x="6277600" y="2642616"/>
            <a:ext cx="5591996" cy="3895344"/>
          </a:xfrm>
          <a:prstGeom prst="rect">
            <a:avLst/>
          </a:prstGeom>
        </p:spPr>
      </p:pic>
    </p:spTree>
    <p:extLst>
      <p:ext uri="{BB962C8B-B14F-4D97-AF65-F5344CB8AC3E}">
        <p14:creationId xmlns:p14="http://schemas.microsoft.com/office/powerpoint/2010/main" val="3197046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5D37F4E-DDB4-456B-97E0-9937730A03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a:xfrm>
            <a:off x="576072" y="238539"/>
            <a:ext cx="11018520" cy="1434415"/>
          </a:xfrm>
        </p:spPr>
        <p:txBody>
          <a:bodyPr anchor="b">
            <a:normAutofit/>
          </a:bodyPr>
          <a:lstStyle/>
          <a:p>
            <a:r>
              <a:rPr lang="en-US" sz="4000" dirty="0"/>
              <a:t>Backdrop: Relationship with Thailand</a:t>
            </a:r>
            <a:endParaRPr lang="en-GB" sz="4000" dirty="0"/>
          </a:p>
        </p:txBody>
      </p:sp>
      <p:sp>
        <p:nvSpPr>
          <p:cNvPr id="11"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76072" y="1817073"/>
            <a:ext cx="11018520" cy="18288"/>
          </a:xfrm>
          <a:custGeom>
            <a:avLst/>
            <a:gdLst>
              <a:gd name="connsiteX0" fmla="*/ 0 w 11018520"/>
              <a:gd name="connsiteY0" fmla="*/ 0 h 18288"/>
              <a:gd name="connsiteX1" fmla="*/ 468287 w 11018520"/>
              <a:gd name="connsiteY1" fmla="*/ 0 h 18288"/>
              <a:gd name="connsiteX2" fmla="*/ 1156945 w 11018520"/>
              <a:gd name="connsiteY2" fmla="*/ 0 h 18288"/>
              <a:gd name="connsiteX3" fmla="*/ 1955787 w 11018520"/>
              <a:gd name="connsiteY3" fmla="*/ 0 h 18288"/>
              <a:gd name="connsiteX4" fmla="*/ 2313889 w 11018520"/>
              <a:gd name="connsiteY4" fmla="*/ 0 h 18288"/>
              <a:gd name="connsiteX5" fmla="*/ 2671991 w 11018520"/>
              <a:gd name="connsiteY5" fmla="*/ 0 h 18288"/>
              <a:gd name="connsiteX6" fmla="*/ 3581019 w 11018520"/>
              <a:gd name="connsiteY6" fmla="*/ 0 h 18288"/>
              <a:gd name="connsiteX7" fmla="*/ 4269677 w 11018520"/>
              <a:gd name="connsiteY7" fmla="*/ 0 h 18288"/>
              <a:gd name="connsiteX8" fmla="*/ 4627778 w 11018520"/>
              <a:gd name="connsiteY8" fmla="*/ 0 h 18288"/>
              <a:gd name="connsiteX9" fmla="*/ 5316436 w 11018520"/>
              <a:gd name="connsiteY9" fmla="*/ 0 h 18288"/>
              <a:gd name="connsiteX10" fmla="*/ 6225464 w 11018520"/>
              <a:gd name="connsiteY10" fmla="*/ 0 h 18288"/>
              <a:gd name="connsiteX11" fmla="*/ 6803936 w 11018520"/>
              <a:gd name="connsiteY11" fmla="*/ 0 h 18288"/>
              <a:gd name="connsiteX12" fmla="*/ 7382408 w 11018520"/>
              <a:gd name="connsiteY12" fmla="*/ 0 h 18288"/>
              <a:gd name="connsiteX13" fmla="*/ 8071066 w 11018520"/>
              <a:gd name="connsiteY13" fmla="*/ 0 h 18288"/>
              <a:gd name="connsiteX14" fmla="*/ 8869909 w 11018520"/>
              <a:gd name="connsiteY14" fmla="*/ 0 h 18288"/>
              <a:gd name="connsiteX15" fmla="*/ 9668751 w 11018520"/>
              <a:gd name="connsiteY15" fmla="*/ 0 h 18288"/>
              <a:gd name="connsiteX16" fmla="*/ 11018520 w 11018520"/>
              <a:gd name="connsiteY16" fmla="*/ 0 h 18288"/>
              <a:gd name="connsiteX17" fmla="*/ 11018520 w 11018520"/>
              <a:gd name="connsiteY17" fmla="*/ 18288 h 18288"/>
              <a:gd name="connsiteX18" fmla="*/ 10550233 w 11018520"/>
              <a:gd name="connsiteY18" fmla="*/ 18288 h 18288"/>
              <a:gd name="connsiteX19" fmla="*/ 9641205 w 11018520"/>
              <a:gd name="connsiteY19" fmla="*/ 18288 h 18288"/>
              <a:gd name="connsiteX20" fmla="*/ 8952548 w 11018520"/>
              <a:gd name="connsiteY20" fmla="*/ 18288 h 18288"/>
              <a:gd name="connsiteX21" fmla="*/ 8594446 w 11018520"/>
              <a:gd name="connsiteY21" fmla="*/ 18288 h 18288"/>
              <a:gd name="connsiteX22" fmla="*/ 7905788 w 11018520"/>
              <a:gd name="connsiteY22" fmla="*/ 18288 h 18288"/>
              <a:gd name="connsiteX23" fmla="*/ 7327316 w 11018520"/>
              <a:gd name="connsiteY23" fmla="*/ 18288 h 18288"/>
              <a:gd name="connsiteX24" fmla="*/ 6748844 w 11018520"/>
              <a:gd name="connsiteY24" fmla="*/ 18288 h 18288"/>
              <a:gd name="connsiteX25" fmla="*/ 6170371 w 11018520"/>
              <a:gd name="connsiteY25" fmla="*/ 18288 h 18288"/>
              <a:gd name="connsiteX26" fmla="*/ 5591899 w 11018520"/>
              <a:gd name="connsiteY26" fmla="*/ 18288 h 18288"/>
              <a:gd name="connsiteX27" fmla="*/ 4793056 w 11018520"/>
              <a:gd name="connsiteY27" fmla="*/ 18288 h 18288"/>
              <a:gd name="connsiteX28" fmla="*/ 4104399 w 11018520"/>
              <a:gd name="connsiteY28" fmla="*/ 18288 h 18288"/>
              <a:gd name="connsiteX29" fmla="*/ 3746297 w 11018520"/>
              <a:gd name="connsiteY29" fmla="*/ 18288 h 18288"/>
              <a:gd name="connsiteX30" fmla="*/ 3167825 w 11018520"/>
              <a:gd name="connsiteY30" fmla="*/ 18288 h 18288"/>
              <a:gd name="connsiteX31" fmla="*/ 2368982 w 11018520"/>
              <a:gd name="connsiteY31" fmla="*/ 18288 h 18288"/>
              <a:gd name="connsiteX32" fmla="*/ 1900695 w 11018520"/>
              <a:gd name="connsiteY32" fmla="*/ 18288 h 18288"/>
              <a:gd name="connsiteX33" fmla="*/ 991667 w 11018520"/>
              <a:gd name="connsiteY33" fmla="*/ 18288 h 18288"/>
              <a:gd name="connsiteX34" fmla="*/ 0 w 11018520"/>
              <a:gd name="connsiteY34" fmla="*/ 18288 h 18288"/>
              <a:gd name="connsiteX35" fmla="*/ 0 w 11018520"/>
              <a:gd name="connsiteY35"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1018520" h="18288" fill="none" extrusionOk="0">
                <a:moveTo>
                  <a:pt x="0" y="0"/>
                </a:moveTo>
                <a:cubicBezTo>
                  <a:pt x="176840" y="19448"/>
                  <a:pt x="369510" y="1686"/>
                  <a:pt x="468287" y="0"/>
                </a:cubicBezTo>
                <a:cubicBezTo>
                  <a:pt x="567064" y="-1686"/>
                  <a:pt x="844925" y="28710"/>
                  <a:pt x="1156945" y="0"/>
                </a:cubicBezTo>
                <a:cubicBezTo>
                  <a:pt x="1468965" y="-28710"/>
                  <a:pt x="1755775" y="35306"/>
                  <a:pt x="1955787" y="0"/>
                </a:cubicBezTo>
                <a:cubicBezTo>
                  <a:pt x="2155799" y="-35306"/>
                  <a:pt x="2224532" y="-16632"/>
                  <a:pt x="2313889" y="0"/>
                </a:cubicBezTo>
                <a:cubicBezTo>
                  <a:pt x="2403246" y="16632"/>
                  <a:pt x="2494050" y="6083"/>
                  <a:pt x="2671991" y="0"/>
                </a:cubicBezTo>
                <a:cubicBezTo>
                  <a:pt x="2849932" y="-6083"/>
                  <a:pt x="3354152" y="34614"/>
                  <a:pt x="3581019" y="0"/>
                </a:cubicBezTo>
                <a:cubicBezTo>
                  <a:pt x="3807886" y="-34614"/>
                  <a:pt x="4022451" y="14254"/>
                  <a:pt x="4269677" y="0"/>
                </a:cubicBezTo>
                <a:cubicBezTo>
                  <a:pt x="4516903" y="-14254"/>
                  <a:pt x="4514495" y="-13291"/>
                  <a:pt x="4627778" y="0"/>
                </a:cubicBezTo>
                <a:cubicBezTo>
                  <a:pt x="4741061" y="13291"/>
                  <a:pt x="5120758" y="-22660"/>
                  <a:pt x="5316436" y="0"/>
                </a:cubicBezTo>
                <a:cubicBezTo>
                  <a:pt x="5512114" y="22660"/>
                  <a:pt x="5812155" y="-9513"/>
                  <a:pt x="6225464" y="0"/>
                </a:cubicBezTo>
                <a:cubicBezTo>
                  <a:pt x="6638773" y="9513"/>
                  <a:pt x="6545417" y="2479"/>
                  <a:pt x="6803936" y="0"/>
                </a:cubicBezTo>
                <a:cubicBezTo>
                  <a:pt x="7062455" y="-2479"/>
                  <a:pt x="7245098" y="-20209"/>
                  <a:pt x="7382408" y="0"/>
                </a:cubicBezTo>
                <a:cubicBezTo>
                  <a:pt x="7519718" y="20209"/>
                  <a:pt x="7801947" y="19736"/>
                  <a:pt x="8071066" y="0"/>
                </a:cubicBezTo>
                <a:cubicBezTo>
                  <a:pt x="8340185" y="-19736"/>
                  <a:pt x="8495312" y="-6666"/>
                  <a:pt x="8869909" y="0"/>
                </a:cubicBezTo>
                <a:cubicBezTo>
                  <a:pt x="9244506" y="6666"/>
                  <a:pt x="9501461" y="-13745"/>
                  <a:pt x="9668751" y="0"/>
                </a:cubicBezTo>
                <a:cubicBezTo>
                  <a:pt x="9836041" y="13745"/>
                  <a:pt x="10607605" y="14143"/>
                  <a:pt x="11018520" y="0"/>
                </a:cubicBezTo>
                <a:cubicBezTo>
                  <a:pt x="11019166" y="4451"/>
                  <a:pt x="11019010" y="9226"/>
                  <a:pt x="11018520" y="18288"/>
                </a:cubicBezTo>
                <a:cubicBezTo>
                  <a:pt x="10834966" y="15274"/>
                  <a:pt x="10754561" y="35250"/>
                  <a:pt x="10550233" y="18288"/>
                </a:cubicBezTo>
                <a:cubicBezTo>
                  <a:pt x="10345905" y="1326"/>
                  <a:pt x="9906342" y="45884"/>
                  <a:pt x="9641205" y="18288"/>
                </a:cubicBezTo>
                <a:cubicBezTo>
                  <a:pt x="9376068" y="-9308"/>
                  <a:pt x="9177188" y="43988"/>
                  <a:pt x="8952548" y="18288"/>
                </a:cubicBezTo>
                <a:cubicBezTo>
                  <a:pt x="8727908" y="-7412"/>
                  <a:pt x="8707007" y="3271"/>
                  <a:pt x="8594446" y="18288"/>
                </a:cubicBezTo>
                <a:cubicBezTo>
                  <a:pt x="8481885" y="33305"/>
                  <a:pt x="8175004" y="35109"/>
                  <a:pt x="7905788" y="18288"/>
                </a:cubicBezTo>
                <a:cubicBezTo>
                  <a:pt x="7636572" y="1467"/>
                  <a:pt x="7535638" y="7399"/>
                  <a:pt x="7327316" y="18288"/>
                </a:cubicBezTo>
                <a:cubicBezTo>
                  <a:pt x="7118994" y="29177"/>
                  <a:pt x="6978247" y="47205"/>
                  <a:pt x="6748844" y="18288"/>
                </a:cubicBezTo>
                <a:cubicBezTo>
                  <a:pt x="6519441" y="-10629"/>
                  <a:pt x="6459241" y="43308"/>
                  <a:pt x="6170371" y="18288"/>
                </a:cubicBezTo>
                <a:cubicBezTo>
                  <a:pt x="5881501" y="-6732"/>
                  <a:pt x="5736201" y="35971"/>
                  <a:pt x="5591899" y="18288"/>
                </a:cubicBezTo>
                <a:cubicBezTo>
                  <a:pt x="5447597" y="605"/>
                  <a:pt x="4990303" y="20409"/>
                  <a:pt x="4793056" y="18288"/>
                </a:cubicBezTo>
                <a:cubicBezTo>
                  <a:pt x="4595809" y="16167"/>
                  <a:pt x="4271723" y="2909"/>
                  <a:pt x="4104399" y="18288"/>
                </a:cubicBezTo>
                <a:cubicBezTo>
                  <a:pt x="3937075" y="33667"/>
                  <a:pt x="3923235" y="10730"/>
                  <a:pt x="3746297" y="18288"/>
                </a:cubicBezTo>
                <a:cubicBezTo>
                  <a:pt x="3569359" y="25846"/>
                  <a:pt x="3351081" y="24702"/>
                  <a:pt x="3167825" y="18288"/>
                </a:cubicBezTo>
                <a:cubicBezTo>
                  <a:pt x="2984569" y="11874"/>
                  <a:pt x="2708033" y="13293"/>
                  <a:pt x="2368982" y="18288"/>
                </a:cubicBezTo>
                <a:cubicBezTo>
                  <a:pt x="2029931" y="23283"/>
                  <a:pt x="2009060" y="37671"/>
                  <a:pt x="1900695" y="18288"/>
                </a:cubicBezTo>
                <a:cubicBezTo>
                  <a:pt x="1792330" y="-1095"/>
                  <a:pt x="1183178" y="9337"/>
                  <a:pt x="991667" y="18288"/>
                </a:cubicBezTo>
                <a:cubicBezTo>
                  <a:pt x="800156" y="27239"/>
                  <a:pt x="375690" y="34110"/>
                  <a:pt x="0" y="18288"/>
                </a:cubicBezTo>
                <a:cubicBezTo>
                  <a:pt x="-213" y="9468"/>
                  <a:pt x="187" y="4459"/>
                  <a:pt x="0" y="0"/>
                </a:cubicBezTo>
                <a:close/>
              </a:path>
              <a:path w="11018520" h="18288" stroke="0" extrusionOk="0">
                <a:moveTo>
                  <a:pt x="0" y="0"/>
                </a:moveTo>
                <a:cubicBezTo>
                  <a:pt x="266588" y="-23405"/>
                  <a:pt x="350503" y="-27031"/>
                  <a:pt x="578472" y="0"/>
                </a:cubicBezTo>
                <a:cubicBezTo>
                  <a:pt x="806441" y="27031"/>
                  <a:pt x="803976" y="13604"/>
                  <a:pt x="936574" y="0"/>
                </a:cubicBezTo>
                <a:cubicBezTo>
                  <a:pt x="1069172" y="-13604"/>
                  <a:pt x="1661335" y="-31902"/>
                  <a:pt x="1845602" y="0"/>
                </a:cubicBezTo>
                <a:cubicBezTo>
                  <a:pt x="2029869" y="31902"/>
                  <a:pt x="2273452" y="17005"/>
                  <a:pt x="2424074" y="0"/>
                </a:cubicBezTo>
                <a:cubicBezTo>
                  <a:pt x="2574696" y="-17005"/>
                  <a:pt x="2790864" y="-28133"/>
                  <a:pt x="3002547" y="0"/>
                </a:cubicBezTo>
                <a:cubicBezTo>
                  <a:pt x="3214230" y="28133"/>
                  <a:pt x="3605033" y="-14934"/>
                  <a:pt x="3911575" y="0"/>
                </a:cubicBezTo>
                <a:cubicBezTo>
                  <a:pt x="4218117" y="14934"/>
                  <a:pt x="4198004" y="3604"/>
                  <a:pt x="4379862" y="0"/>
                </a:cubicBezTo>
                <a:cubicBezTo>
                  <a:pt x="4561720" y="-3604"/>
                  <a:pt x="4941151" y="-37368"/>
                  <a:pt x="5288890" y="0"/>
                </a:cubicBezTo>
                <a:cubicBezTo>
                  <a:pt x="5636629" y="37368"/>
                  <a:pt x="6011513" y="-33898"/>
                  <a:pt x="6197918" y="0"/>
                </a:cubicBezTo>
                <a:cubicBezTo>
                  <a:pt x="6384323" y="33898"/>
                  <a:pt x="6555799" y="11241"/>
                  <a:pt x="6886575" y="0"/>
                </a:cubicBezTo>
                <a:cubicBezTo>
                  <a:pt x="7217351" y="-11241"/>
                  <a:pt x="7604472" y="-44614"/>
                  <a:pt x="7795603" y="0"/>
                </a:cubicBezTo>
                <a:cubicBezTo>
                  <a:pt x="7986734" y="44614"/>
                  <a:pt x="8098870" y="-11086"/>
                  <a:pt x="8374075" y="0"/>
                </a:cubicBezTo>
                <a:cubicBezTo>
                  <a:pt x="8649280" y="11086"/>
                  <a:pt x="8701749" y="-25020"/>
                  <a:pt x="8952548" y="0"/>
                </a:cubicBezTo>
                <a:cubicBezTo>
                  <a:pt x="9203347" y="25020"/>
                  <a:pt x="9519297" y="4274"/>
                  <a:pt x="9751390" y="0"/>
                </a:cubicBezTo>
                <a:cubicBezTo>
                  <a:pt x="9983483" y="-4274"/>
                  <a:pt x="10169881" y="16480"/>
                  <a:pt x="10329863" y="0"/>
                </a:cubicBezTo>
                <a:cubicBezTo>
                  <a:pt x="10489845" y="-16480"/>
                  <a:pt x="10750941" y="-9727"/>
                  <a:pt x="11018520" y="0"/>
                </a:cubicBezTo>
                <a:cubicBezTo>
                  <a:pt x="11018113" y="8690"/>
                  <a:pt x="11018366" y="14141"/>
                  <a:pt x="11018520" y="18288"/>
                </a:cubicBezTo>
                <a:cubicBezTo>
                  <a:pt x="10841176" y="-3597"/>
                  <a:pt x="10399304" y="41504"/>
                  <a:pt x="10219677" y="18288"/>
                </a:cubicBezTo>
                <a:cubicBezTo>
                  <a:pt x="10040050" y="-4928"/>
                  <a:pt x="10030762" y="16144"/>
                  <a:pt x="9861575" y="18288"/>
                </a:cubicBezTo>
                <a:cubicBezTo>
                  <a:pt x="9692388" y="20432"/>
                  <a:pt x="9529439" y="40380"/>
                  <a:pt x="9393288" y="18288"/>
                </a:cubicBezTo>
                <a:cubicBezTo>
                  <a:pt x="9257137" y="-3804"/>
                  <a:pt x="8825003" y="25592"/>
                  <a:pt x="8484260" y="18288"/>
                </a:cubicBezTo>
                <a:cubicBezTo>
                  <a:pt x="8143517" y="10984"/>
                  <a:pt x="8082894" y="45968"/>
                  <a:pt x="7795603" y="18288"/>
                </a:cubicBezTo>
                <a:cubicBezTo>
                  <a:pt x="7508312" y="-9392"/>
                  <a:pt x="7466074" y="19486"/>
                  <a:pt x="7327316" y="18288"/>
                </a:cubicBezTo>
                <a:cubicBezTo>
                  <a:pt x="7188558" y="17090"/>
                  <a:pt x="6869645" y="4657"/>
                  <a:pt x="6638658" y="18288"/>
                </a:cubicBezTo>
                <a:cubicBezTo>
                  <a:pt x="6407671" y="31919"/>
                  <a:pt x="6359238" y="35967"/>
                  <a:pt x="6280556" y="18288"/>
                </a:cubicBezTo>
                <a:cubicBezTo>
                  <a:pt x="6201874" y="609"/>
                  <a:pt x="6041216" y="22404"/>
                  <a:pt x="5922455" y="18288"/>
                </a:cubicBezTo>
                <a:cubicBezTo>
                  <a:pt x="5803694" y="14172"/>
                  <a:pt x="5555521" y="48848"/>
                  <a:pt x="5233797" y="18288"/>
                </a:cubicBezTo>
                <a:cubicBezTo>
                  <a:pt x="4912073" y="-12272"/>
                  <a:pt x="4986440" y="-2740"/>
                  <a:pt x="4765510" y="18288"/>
                </a:cubicBezTo>
                <a:cubicBezTo>
                  <a:pt x="4544580" y="39316"/>
                  <a:pt x="4177715" y="18248"/>
                  <a:pt x="3966667" y="18288"/>
                </a:cubicBezTo>
                <a:cubicBezTo>
                  <a:pt x="3755619" y="18328"/>
                  <a:pt x="3664519" y="22387"/>
                  <a:pt x="3498380" y="18288"/>
                </a:cubicBezTo>
                <a:cubicBezTo>
                  <a:pt x="3332241" y="14189"/>
                  <a:pt x="3065858" y="-7524"/>
                  <a:pt x="2699537" y="18288"/>
                </a:cubicBezTo>
                <a:cubicBezTo>
                  <a:pt x="2333216" y="44100"/>
                  <a:pt x="2505666" y="4650"/>
                  <a:pt x="2341436" y="18288"/>
                </a:cubicBezTo>
                <a:cubicBezTo>
                  <a:pt x="2177206" y="31926"/>
                  <a:pt x="1790164" y="19880"/>
                  <a:pt x="1542593" y="18288"/>
                </a:cubicBezTo>
                <a:cubicBezTo>
                  <a:pt x="1295022" y="16696"/>
                  <a:pt x="1218012" y="39325"/>
                  <a:pt x="1074306" y="18288"/>
                </a:cubicBezTo>
                <a:cubicBezTo>
                  <a:pt x="930600" y="-2749"/>
                  <a:pt x="797266" y="24589"/>
                  <a:pt x="716204" y="18288"/>
                </a:cubicBezTo>
                <a:cubicBezTo>
                  <a:pt x="635142" y="11987"/>
                  <a:pt x="344503" y="41396"/>
                  <a:pt x="0" y="18288"/>
                </a:cubicBezTo>
                <a:cubicBezTo>
                  <a:pt x="-53" y="11301"/>
                  <a:pt x="-649" y="7756"/>
                  <a:pt x="0" y="0"/>
                </a:cubicBezTo>
                <a:close/>
              </a:path>
            </a:pathLst>
          </a:custGeom>
          <a:solidFill>
            <a:srgbClr val="0664D0"/>
          </a:solidFill>
          <a:ln w="38100" cap="rnd">
            <a:solidFill>
              <a:srgbClr val="0664D0"/>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572492" y="1943101"/>
            <a:ext cx="7590433" cy="4676360"/>
          </a:xfrm>
        </p:spPr>
        <p:txBody>
          <a:bodyPr anchor="t">
            <a:noAutofit/>
          </a:bodyPr>
          <a:lstStyle/>
          <a:p>
            <a:pPr>
              <a:lnSpc>
                <a:spcPct val="100000"/>
              </a:lnSpc>
            </a:pPr>
            <a:r>
              <a:rPr lang="en-GB" sz="2400" dirty="0">
                <a:effectLst/>
                <a:ea typeface="Calibri" panose="020F0502020204030204" pitchFamily="34" charset="0"/>
              </a:rPr>
              <a:t>The United Kingdom (UK) exported around £2.0 billion pounds worth of goods to Thailand in 2021 and imported goods to the cost of 2.8 billion (Home Office, 2022). </a:t>
            </a:r>
          </a:p>
          <a:p>
            <a:pPr>
              <a:lnSpc>
                <a:spcPct val="100000"/>
              </a:lnSpc>
            </a:pPr>
            <a:r>
              <a:rPr lang="en-GB" sz="2400" dirty="0">
                <a:effectLst/>
                <a:ea typeface="Calibri" panose="020F0502020204030204" pitchFamily="34" charset="0"/>
              </a:rPr>
              <a:t>However, it is argued the most visible commodity appears to be the marriage of Thai women to western men (Runnymede Trust, 2008; Sims, 2008; So, 2006). </a:t>
            </a:r>
          </a:p>
          <a:p>
            <a:pPr>
              <a:lnSpc>
                <a:spcPct val="100000"/>
              </a:lnSpc>
            </a:pPr>
            <a:r>
              <a:rPr lang="en-US" sz="2400" dirty="0"/>
              <a:t>Tourism is a key economic contributor with around one million Brits visiting Thailand each year </a:t>
            </a:r>
            <a:r>
              <a:rPr lang="en-GB" sz="2400" dirty="0">
                <a:effectLst/>
                <a:ea typeface="Calibri" panose="020F0502020204030204" pitchFamily="34" charset="0"/>
              </a:rPr>
              <a:t>and is recognised as the attraction for many British males (</a:t>
            </a:r>
            <a:r>
              <a:rPr lang="en-GB" sz="2400" dirty="0" err="1">
                <a:effectLst/>
                <a:ea typeface="Calibri" panose="020F0502020204030204" pitchFamily="34" charset="0"/>
              </a:rPr>
              <a:t>Charoensri</a:t>
            </a:r>
            <a:r>
              <a:rPr lang="en-GB" sz="2400" dirty="0">
                <a:effectLst/>
                <a:ea typeface="Calibri" panose="020F0502020204030204" pitchFamily="34" charset="0"/>
              </a:rPr>
              <a:t>, 2011).</a:t>
            </a:r>
            <a:endParaRPr lang="en-US" sz="2400" dirty="0"/>
          </a:p>
          <a:p>
            <a:pPr>
              <a:lnSpc>
                <a:spcPct val="100000"/>
              </a:lnSpc>
            </a:pPr>
            <a:r>
              <a:rPr lang="en-GB" sz="2400" dirty="0">
                <a:ea typeface="Calibri" panose="020F0502020204030204" pitchFamily="34" charset="0"/>
              </a:rPr>
              <a:t>The emergence of m</a:t>
            </a:r>
            <a:r>
              <a:rPr lang="en-GB" sz="2400" dirty="0">
                <a:effectLst/>
                <a:ea typeface="Calibri" panose="020F0502020204030204" pitchFamily="34" charset="0"/>
              </a:rPr>
              <a:t>arriage migration is argued to be given impetus through the reputation of sex tourism in Thailand (</a:t>
            </a:r>
            <a:r>
              <a:rPr lang="en-GB" sz="2400" dirty="0" err="1">
                <a:effectLst/>
                <a:ea typeface="Calibri" panose="020F0502020204030204" pitchFamily="34" charset="0"/>
              </a:rPr>
              <a:t>Charoensri</a:t>
            </a:r>
            <a:r>
              <a:rPr lang="en-GB" sz="2400" dirty="0">
                <a:effectLst/>
                <a:ea typeface="Calibri" panose="020F0502020204030204" pitchFamily="34" charset="0"/>
              </a:rPr>
              <a:t>, 2011).</a:t>
            </a:r>
          </a:p>
          <a:p>
            <a:pPr>
              <a:lnSpc>
                <a:spcPct val="100000"/>
              </a:lnSpc>
            </a:pPr>
            <a:r>
              <a:rPr lang="en-GB" sz="2400" dirty="0">
                <a:effectLst/>
                <a:ea typeface="Calibri" panose="020F0502020204030204" pitchFamily="34" charset="0"/>
              </a:rPr>
              <a:t>Thai-UK (2015) points out that Thai communities are invisible in the UK arguing that the Economic and Social Research Council (ESRC) and academic studies have neglected the Thai community (</a:t>
            </a:r>
            <a:r>
              <a:rPr lang="en-GB" sz="2400" b="0" i="0" u="none" strike="noStrike" baseline="0" dirty="0" err="1">
                <a:solidFill>
                  <a:srgbClr val="000000"/>
                </a:solidFill>
              </a:rPr>
              <a:t>Chuenglertsiri</a:t>
            </a:r>
            <a:r>
              <a:rPr lang="en-GB" sz="2400" b="0" i="0" u="none" strike="noStrike" baseline="0" dirty="0">
                <a:solidFill>
                  <a:srgbClr val="000000"/>
                </a:solidFill>
              </a:rPr>
              <a:t>, 2020; </a:t>
            </a:r>
            <a:r>
              <a:rPr lang="en-GB" sz="2400" dirty="0" err="1">
                <a:effectLst/>
                <a:ea typeface="Calibri" panose="020F0502020204030204" pitchFamily="34" charset="0"/>
              </a:rPr>
              <a:t>Charsley</a:t>
            </a:r>
            <a:r>
              <a:rPr lang="en-GB" sz="2400" dirty="0">
                <a:effectLst/>
                <a:ea typeface="Calibri" panose="020F0502020204030204" pitchFamily="34" charset="0"/>
              </a:rPr>
              <a:t>, et al, 2011; Esara, 2009; </a:t>
            </a:r>
            <a:r>
              <a:rPr lang="en-GB" sz="2400" dirty="0" err="1">
                <a:effectLst/>
                <a:ea typeface="Calibri" panose="020F0502020204030204" pitchFamily="34" charset="0"/>
              </a:rPr>
              <a:t>Sico</a:t>
            </a:r>
            <a:r>
              <a:rPr lang="en-GB" sz="2400" dirty="0">
                <a:effectLst/>
                <a:ea typeface="Calibri" panose="020F0502020204030204" pitchFamily="34" charset="0"/>
              </a:rPr>
              <a:t>, 2013).</a:t>
            </a:r>
          </a:p>
          <a:p>
            <a:pPr>
              <a:lnSpc>
                <a:spcPct val="100000"/>
              </a:lnSpc>
            </a:pPr>
            <a:endParaRPr lang="en-GB" sz="2400" dirty="0"/>
          </a:p>
        </p:txBody>
      </p:sp>
      <p:pic>
        <p:nvPicPr>
          <p:cNvPr id="4" name="Picture 2" descr="21 Top-Rated Tourist Attractions in Thailand | PlanetWare">
            <a:extLst>
              <a:ext uri="{FF2B5EF4-FFF2-40B4-BE49-F238E27FC236}">
                <a16:creationId xmlns:a16="http://schemas.microsoft.com/office/drawing/2014/main" id="{1525C90D-0866-AB30-E90E-565C250E176F}"/>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30289" r="10715" b="2"/>
          <a:stretch/>
        </p:blipFill>
        <p:spPr bwMode="auto">
          <a:xfrm>
            <a:off x="8286750" y="2093976"/>
            <a:ext cx="3329972" cy="44028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46363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lstStyle/>
          <a:p>
            <a:r>
              <a:rPr lang="en-US"/>
              <a:t>Backdrop</a:t>
            </a:r>
            <a:r>
              <a:rPr lang="en-US" dirty="0"/>
              <a:t>: Sex Tourism Industry</a:t>
            </a:r>
            <a:endParaRPr lang="en-GB"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200" y="1914525"/>
            <a:ext cx="10515600" cy="4724399"/>
          </a:xfrm>
        </p:spPr>
        <p:txBody>
          <a:bodyPr>
            <a:normAutofit fontScale="92500" lnSpcReduction="10000"/>
          </a:bodyPr>
          <a:lstStyle/>
          <a:p>
            <a:r>
              <a:rPr lang="en-GB" dirty="0">
                <a:effectLst/>
                <a:ea typeface="Calibri" panose="020F0502020204030204" pitchFamily="34" charset="0"/>
              </a:rPr>
              <a:t>The sex industry, although it has a historical past within Asia became more apparent during the Vietnam war (see Esara, 2009), Thai Government sought to capitalise on it – contradictory as illegal.</a:t>
            </a:r>
          </a:p>
          <a:p>
            <a:r>
              <a:rPr lang="en-GB" dirty="0">
                <a:effectLst/>
                <a:ea typeface="Calibri" panose="020F0502020204030204" pitchFamily="34" charset="0"/>
              </a:rPr>
              <a:t>This has resulted in it becoming a growing sex tourism hotspot for western tourists (Cohen, 2003), </a:t>
            </a:r>
            <a:r>
              <a:rPr lang="en-US" sz="2800" dirty="0"/>
              <a:t>popular areas are Bangkok, Pattaya, Phuket, Chiang Mai, which are key areas for sex tourism, which is argued to exploit women for patriarchal leisure gain (Garrick, 2005). </a:t>
            </a:r>
          </a:p>
          <a:p>
            <a:r>
              <a:rPr lang="en-GB" dirty="0">
                <a:effectLst/>
                <a:ea typeface="Calibri" panose="020F0502020204030204" pitchFamily="34" charset="0"/>
              </a:rPr>
              <a:t>Early literature </a:t>
            </a:r>
            <a:r>
              <a:rPr lang="en-GB" dirty="0" err="1">
                <a:effectLst/>
                <a:ea typeface="Calibri" panose="020F0502020204030204" pitchFamily="34" charset="0"/>
              </a:rPr>
              <a:t>suggests.Thai</a:t>
            </a:r>
            <a:r>
              <a:rPr lang="en-GB" dirty="0">
                <a:effectLst/>
                <a:ea typeface="Calibri" panose="020F0502020204030204" pitchFamily="34" charset="0"/>
              </a:rPr>
              <a:t> sex workers began to quickly recognise Bangkok as a city of western men, which if affection was found from a western male it could result in economic support (Jeffery, 2002). </a:t>
            </a:r>
          </a:p>
          <a:p>
            <a:r>
              <a:rPr lang="en-GB" dirty="0">
                <a:effectLst/>
                <a:ea typeface="Calibri" panose="020F0502020204030204" pitchFamily="34" charset="0"/>
              </a:rPr>
              <a:t>For some this presented opportunity for marriage and a way out of the sex industry., as well as poverty. (Esara, 2009). </a:t>
            </a:r>
          </a:p>
          <a:p>
            <a:r>
              <a:rPr lang="en-GB" dirty="0">
                <a:ea typeface="Calibri" panose="020F0502020204030204" pitchFamily="34" charset="0"/>
              </a:rPr>
              <a:t>L</a:t>
            </a:r>
            <a:r>
              <a:rPr lang="en-GB" dirty="0">
                <a:effectLst/>
                <a:ea typeface="Calibri" panose="020F0502020204030204" pitchFamily="34" charset="0"/>
              </a:rPr>
              <a:t>ed to agencies setting up and capitalising on the marriage of Thai women to western men – marriage bureau's and media representation of the ‘Thai Bride’ (Esara, 2009; So, 2006).</a:t>
            </a:r>
            <a:endParaRPr lang="en-GB" dirty="0"/>
          </a:p>
          <a:p>
            <a:endParaRPr lang="en-GB" dirty="0"/>
          </a:p>
        </p:txBody>
      </p:sp>
    </p:spTree>
    <p:extLst>
      <p:ext uri="{BB962C8B-B14F-4D97-AF65-F5344CB8AC3E}">
        <p14:creationId xmlns:p14="http://schemas.microsoft.com/office/powerpoint/2010/main" val="5508723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536DE3-724F-A7E0-ABDF-B5921BF288D5}"/>
              </a:ext>
            </a:extLst>
          </p:cNvPr>
          <p:cNvSpPr>
            <a:spLocks noGrp="1"/>
          </p:cNvSpPr>
          <p:nvPr>
            <p:ph type="title"/>
          </p:nvPr>
        </p:nvSpPr>
        <p:spPr/>
        <p:txBody>
          <a:bodyPr/>
          <a:lstStyle/>
          <a:p>
            <a:r>
              <a:rPr lang="en-US" dirty="0"/>
              <a:t>Thai Population UK</a:t>
            </a:r>
            <a:endParaRPr lang="en-GB" dirty="0"/>
          </a:p>
        </p:txBody>
      </p:sp>
      <p:sp>
        <p:nvSpPr>
          <p:cNvPr id="3" name="Content Placeholder 2">
            <a:extLst>
              <a:ext uri="{FF2B5EF4-FFF2-40B4-BE49-F238E27FC236}">
                <a16:creationId xmlns:a16="http://schemas.microsoft.com/office/drawing/2014/main" id="{7C34248A-5168-DF29-0F20-3353FBFFDB87}"/>
              </a:ext>
            </a:extLst>
          </p:cNvPr>
          <p:cNvSpPr>
            <a:spLocks noGrp="1"/>
          </p:cNvSpPr>
          <p:nvPr>
            <p:ph idx="1"/>
          </p:nvPr>
        </p:nvSpPr>
        <p:spPr>
          <a:xfrm>
            <a:off x="838200" y="1885950"/>
            <a:ext cx="10515600" cy="4819649"/>
          </a:xfrm>
        </p:spPr>
        <p:txBody>
          <a:bodyPr>
            <a:normAutofit lnSpcReduction="10000"/>
          </a:bodyPr>
          <a:lstStyle/>
          <a:p>
            <a:r>
              <a:rPr lang="en-US" dirty="0"/>
              <a:t>Thai population in the UK in 2001 was 16,250 </a:t>
            </a:r>
          </a:p>
          <a:p>
            <a:r>
              <a:rPr lang="en-US" dirty="0"/>
              <a:t>In England and Wales ONS (2011) identified Thai born nationals:</a:t>
            </a:r>
          </a:p>
          <a:p>
            <a:pPr lvl="1"/>
            <a:r>
              <a:rPr lang="en-US" dirty="0"/>
              <a:t>41,350 (more than doubled),</a:t>
            </a:r>
          </a:p>
          <a:p>
            <a:pPr lvl="1"/>
            <a:r>
              <a:rPr lang="en-US" dirty="0"/>
              <a:t>72% of those said to be women (ONS, 2011).,</a:t>
            </a:r>
          </a:p>
          <a:p>
            <a:pPr lvl="1"/>
            <a:r>
              <a:rPr lang="en-US" dirty="0"/>
              <a:t>2021 – 42,673 (England and Wales).</a:t>
            </a:r>
          </a:p>
          <a:p>
            <a:r>
              <a:rPr lang="en-GB" dirty="0">
                <a:solidFill>
                  <a:srgbClr val="222222"/>
                </a:solidFill>
                <a:effectLst/>
                <a:ea typeface="Calibri" panose="020F0502020204030204" pitchFamily="34" charset="0"/>
              </a:rPr>
              <a:t>The Home </a:t>
            </a:r>
            <a:r>
              <a:rPr lang="en-GB" dirty="0">
                <a:effectLst/>
                <a:ea typeface="Calibri" panose="020F0502020204030204" pitchFamily="34" charset="0"/>
              </a:rPr>
              <a:t>Office</a:t>
            </a:r>
            <a:r>
              <a:rPr lang="en-GB" dirty="0">
                <a:solidFill>
                  <a:srgbClr val="222222"/>
                </a:solidFill>
                <a:effectLst/>
                <a:ea typeface="Calibri" panose="020F0502020204030204" pitchFamily="34" charset="0"/>
              </a:rPr>
              <a:t> states that the vast majority of Thai people coming to the UK are given residence through migratory marriage (Simms, 2008; </a:t>
            </a:r>
            <a:r>
              <a:rPr lang="en-GB" dirty="0" err="1">
                <a:solidFill>
                  <a:srgbClr val="222222"/>
                </a:solidFill>
                <a:effectLst/>
                <a:ea typeface="Calibri" panose="020F0502020204030204" pitchFamily="34" charset="0"/>
              </a:rPr>
              <a:t>Charsley</a:t>
            </a:r>
            <a:r>
              <a:rPr lang="en-GB" dirty="0">
                <a:solidFill>
                  <a:srgbClr val="222222"/>
                </a:solidFill>
                <a:effectLst/>
                <a:ea typeface="Calibri" panose="020F0502020204030204" pitchFamily="34" charset="0"/>
              </a:rPr>
              <a:t> et al, 2011). Although, there are now more student populations with around 6880 .(2021) studying in the UK.  </a:t>
            </a:r>
          </a:p>
          <a:p>
            <a:r>
              <a:rPr lang="en-GB" dirty="0">
                <a:effectLst/>
                <a:ea typeface="Calibri" panose="020F0502020204030204" pitchFamily="34" charset="0"/>
              </a:rPr>
              <a:t>ONS (2021) identified a population of 1,181 Thai nationals living in the Northeast of England and a population of 431 living in the Tyne and Wear area. </a:t>
            </a:r>
            <a:endParaRPr lang="en-GB" dirty="0"/>
          </a:p>
        </p:txBody>
      </p:sp>
    </p:spTree>
    <p:extLst>
      <p:ext uri="{BB962C8B-B14F-4D97-AF65-F5344CB8AC3E}">
        <p14:creationId xmlns:p14="http://schemas.microsoft.com/office/powerpoint/2010/main" val="163660196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lstStyle/>
          <a:p>
            <a:r>
              <a:rPr lang="en-US" dirty="0"/>
              <a:t>The Study</a:t>
            </a:r>
            <a:endParaRPr lang="en-GB" dirty="0"/>
          </a:p>
        </p:txBody>
      </p:sp>
      <p:sp>
        <p:nvSpPr>
          <p:cNvPr id="3" name="Content Placeholder 2">
            <a:extLst>
              <a:ext uri="{FF2B5EF4-FFF2-40B4-BE49-F238E27FC236}">
                <a16:creationId xmlns:a16="http://schemas.microsoft.com/office/drawing/2014/main" id="{4018F5EA-5373-93FD-4BEC-DF6D65594B58}"/>
              </a:ext>
            </a:extLst>
          </p:cNvPr>
          <p:cNvSpPr>
            <a:spLocks noGrp="1"/>
          </p:cNvSpPr>
          <p:nvPr>
            <p:ph idx="1"/>
          </p:nvPr>
        </p:nvSpPr>
        <p:spPr>
          <a:xfrm>
            <a:off x="838200" y="1929383"/>
            <a:ext cx="10515600" cy="4563492"/>
          </a:xfrm>
        </p:spPr>
        <p:txBody>
          <a:bodyPr>
            <a:normAutofit lnSpcReduction="10000"/>
          </a:bodyPr>
          <a:lstStyle/>
          <a:p>
            <a:r>
              <a:rPr lang="en-GB" sz="3200" dirty="0">
                <a:effectLst/>
                <a:ea typeface="Calibri" panose="020F0502020204030204" pitchFamily="34" charset="0"/>
              </a:rPr>
              <a:t>This work was not intended to offer an empirical generalisation, but the purpose was to collate narrative about the transitional experiences of Thai women living in England through migratory marriage,</a:t>
            </a:r>
          </a:p>
          <a:p>
            <a:r>
              <a:rPr lang="en-GB" sz="3200" dirty="0">
                <a:ea typeface="Calibri" panose="020F0502020204030204" pitchFamily="34" charset="0"/>
              </a:rPr>
              <a:t>A q</a:t>
            </a:r>
            <a:r>
              <a:rPr lang="en-GB" sz="3200" dirty="0">
                <a:effectLst/>
                <a:ea typeface="Calibri" panose="020F0502020204030204" pitchFamily="34" charset="0"/>
              </a:rPr>
              <a:t>ualitative approach using semi-structured interviews,</a:t>
            </a:r>
          </a:p>
          <a:p>
            <a:r>
              <a:rPr lang="en-GB" sz="3200" dirty="0"/>
              <a:t>Hard to reach sample - </a:t>
            </a:r>
            <a:r>
              <a:rPr lang="en-GB" sz="3200" dirty="0">
                <a:effectLst/>
                <a:ea typeface="Calibri" panose="020F0502020204030204" pitchFamily="34" charset="0"/>
              </a:rPr>
              <a:t>snowball approach and it only included female Thai nationals living in England, employed via  an advert on Thai community Facebook pages, LinkedIn, Twitter, Thai Online networks, local agencies and local businesses,</a:t>
            </a:r>
          </a:p>
          <a:p>
            <a:r>
              <a:rPr lang="en-GB" sz="3200" dirty="0">
                <a:effectLst/>
                <a:ea typeface="Calibri" panose="020F0502020204030204" pitchFamily="34" charset="0"/>
              </a:rPr>
              <a:t>One hour interviews were carried out face to face, Teams, Skype, Zoom, </a:t>
            </a:r>
            <a:r>
              <a:rPr lang="en-GB" sz="3200" dirty="0" err="1">
                <a:effectLst/>
                <a:ea typeface="Calibri" panose="020F0502020204030204" pitchFamily="34" charset="0"/>
              </a:rPr>
              <a:t>WhattsApp</a:t>
            </a:r>
            <a:r>
              <a:rPr lang="en-GB" sz="3200" dirty="0">
                <a:ea typeface="Calibri" panose="020F0502020204030204" pitchFamily="34" charset="0"/>
              </a:rPr>
              <a:t>.</a:t>
            </a:r>
            <a:endParaRPr lang="en-GB" sz="3200" dirty="0">
              <a:effectLst/>
              <a:ea typeface="Calibri" panose="020F0502020204030204" pitchFamily="34" charset="0"/>
            </a:endParaRPr>
          </a:p>
          <a:p>
            <a:r>
              <a:rPr lang="en-GB" sz="3200" dirty="0">
                <a:ea typeface="Calibri" panose="020F0502020204030204" pitchFamily="34" charset="0"/>
              </a:rPr>
              <a:t>Thematic analysis ongoing using transcripts and </a:t>
            </a:r>
            <a:r>
              <a:rPr lang="en-GB" sz="3200" dirty="0" err="1">
                <a:ea typeface="Calibri" panose="020F0502020204030204" pitchFamily="34" charset="0"/>
              </a:rPr>
              <a:t>Nvivo</a:t>
            </a:r>
            <a:r>
              <a:rPr lang="en-GB" sz="3200" dirty="0">
                <a:ea typeface="Calibri" panose="020F0502020204030204" pitchFamily="34" charset="0"/>
              </a:rPr>
              <a:t> – familiarisation and initial coding taken place.</a:t>
            </a:r>
            <a:endParaRPr lang="en-GB" sz="3200" dirty="0">
              <a:effectLst/>
              <a:ea typeface="Calibri" panose="020F0502020204030204" pitchFamily="34" charset="0"/>
            </a:endParaRPr>
          </a:p>
          <a:p>
            <a:endParaRPr lang="en-GB" dirty="0"/>
          </a:p>
        </p:txBody>
      </p:sp>
    </p:spTree>
    <p:extLst>
      <p:ext uri="{BB962C8B-B14F-4D97-AF65-F5344CB8AC3E}">
        <p14:creationId xmlns:p14="http://schemas.microsoft.com/office/powerpoint/2010/main" val="38393538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52" name="Rectangle 1051">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3">
            <a:extLst>
              <a:ext uri="{FF2B5EF4-FFF2-40B4-BE49-F238E27FC236}">
                <a16:creationId xmlns:a16="http://schemas.microsoft.com/office/drawing/2014/main" id="{82816909-BA1F-78E7-79A1-8CC1D1B4FEEC}"/>
              </a:ext>
            </a:extLst>
          </p:cNvPr>
          <p:cNvSpPr>
            <a:spLocks noGrp="1"/>
          </p:cNvSpPr>
          <p:nvPr>
            <p:ph type="title"/>
          </p:nvPr>
        </p:nvSpPr>
        <p:spPr>
          <a:xfrm>
            <a:off x="668082" y="503200"/>
            <a:ext cx="3429000" cy="1772640"/>
          </a:xfrm>
        </p:spPr>
        <p:txBody>
          <a:bodyPr anchor="b">
            <a:normAutofit/>
          </a:bodyPr>
          <a:lstStyle/>
          <a:p>
            <a:r>
              <a:rPr lang="en-US" sz="4100" dirty="0"/>
              <a:t>Sample</a:t>
            </a:r>
            <a:endParaRPr lang="en-GB" sz="4100" dirty="0"/>
          </a:p>
        </p:txBody>
      </p:sp>
      <p:sp>
        <p:nvSpPr>
          <p:cNvPr id="1054" name="Rectangle 6">
            <a:extLst>
              <a:ext uri="{FF2B5EF4-FFF2-40B4-BE49-F238E27FC236}">
                <a16:creationId xmlns:a16="http://schemas.microsoft.com/office/drawing/2014/main" id="{3CE8AF5E-D374-4CF1-90CC-35CF73B81C3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9084" y="2532888"/>
            <a:ext cx="3291840" cy="18288"/>
          </a:xfrm>
          <a:custGeom>
            <a:avLst/>
            <a:gdLst>
              <a:gd name="connsiteX0" fmla="*/ 0 w 3291840"/>
              <a:gd name="connsiteY0" fmla="*/ 0 h 18288"/>
              <a:gd name="connsiteX1" fmla="*/ 625450 w 3291840"/>
              <a:gd name="connsiteY1" fmla="*/ 0 h 18288"/>
              <a:gd name="connsiteX2" fmla="*/ 1283818 w 3291840"/>
              <a:gd name="connsiteY2" fmla="*/ 0 h 18288"/>
              <a:gd name="connsiteX3" fmla="*/ 1975104 w 3291840"/>
              <a:gd name="connsiteY3" fmla="*/ 0 h 18288"/>
              <a:gd name="connsiteX4" fmla="*/ 2666390 w 3291840"/>
              <a:gd name="connsiteY4" fmla="*/ 0 h 18288"/>
              <a:gd name="connsiteX5" fmla="*/ 3291840 w 3291840"/>
              <a:gd name="connsiteY5" fmla="*/ 0 h 18288"/>
              <a:gd name="connsiteX6" fmla="*/ 3291840 w 3291840"/>
              <a:gd name="connsiteY6" fmla="*/ 18288 h 18288"/>
              <a:gd name="connsiteX7" fmla="*/ 2567635 w 3291840"/>
              <a:gd name="connsiteY7" fmla="*/ 18288 h 18288"/>
              <a:gd name="connsiteX8" fmla="*/ 1843430 w 3291840"/>
              <a:gd name="connsiteY8" fmla="*/ 18288 h 18288"/>
              <a:gd name="connsiteX9" fmla="*/ 1185062 w 3291840"/>
              <a:gd name="connsiteY9" fmla="*/ 18288 h 18288"/>
              <a:gd name="connsiteX10" fmla="*/ 0 w 3291840"/>
              <a:gd name="connsiteY10" fmla="*/ 18288 h 18288"/>
              <a:gd name="connsiteX11" fmla="*/ 0 w 3291840"/>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91840" h="18288" fill="none" extrusionOk="0">
                <a:moveTo>
                  <a:pt x="0" y="0"/>
                </a:moveTo>
                <a:cubicBezTo>
                  <a:pt x="173613" y="5552"/>
                  <a:pt x="489242" y="1770"/>
                  <a:pt x="625450" y="0"/>
                </a:cubicBezTo>
                <a:cubicBezTo>
                  <a:pt x="761658" y="-1770"/>
                  <a:pt x="1015131" y="32079"/>
                  <a:pt x="1283818" y="0"/>
                </a:cubicBezTo>
                <a:cubicBezTo>
                  <a:pt x="1552505" y="-32079"/>
                  <a:pt x="1752773" y="10771"/>
                  <a:pt x="1975104" y="0"/>
                </a:cubicBezTo>
                <a:cubicBezTo>
                  <a:pt x="2197435" y="-10771"/>
                  <a:pt x="2433070" y="21341"/>
                  <a:pt x="2666390" y="0"/>
                </a:cubicBezTo>
                <a:cubicBezTo>
                  <a:pt x="2899710" y="-21341"/>
                  <a:pt x="3028437" y="16612"/>
                  <a:pt x="3291840" y="0"/>
                </a:cubicBezTo>
                <a:cubicBezTo>
                  <a:pt x="3291131" y="8157"/>
                  <a:pt x="3291427" y="12125"/>
                  <a:pt x="3291840" y="18288"/>
                </a:cubicBezTo>
                <a:cubicBezTo>
                  <a:pt x="3043276" y="37868"/>
                  <a:pt x="2921041" y="-12908"/>
                  <a:pt x="2567635" y="18288"/>
                </a:cubicBezTo>
                <a:cubicBezTo>
                  <a:pt x="2214230" y="49484"/>
                  <a:pt x="2189623" y="-13019"/>
                  <a:pt x="1843430" y="18288"/>
                </a:cubicBezTo>
                <a:cubicBezTo>
                  <a:pt x="1497237" y="49595"/>
                  <a:pt x="1492584" y="29180"/>
                  <a:pt x="1185062" y="18288"/>
                </a:cubicBezTo>
                <a:cubicBezTo>
                  <a:pt x="877540" y="7396"/>
                  <a:pt x="313238" y="46443"/>
                  <a:pt x="0" y="18288"/>
                </a:cubicBezTo>
                <a:cubicBezTo>
                  <a:pt x="-46" y="12483"/>
                  <a:pt x="-203" y="6491"/>
                  <a:pt x="0" y="0"/>
                </a:cubicBezTo>
                <a:close/>
              </a:path>
              <a:path w="3291840" h="18288" stroke="0" extrusionOk="0">
                <a:moveTo>
                  <a:pt x="0" y="0"/>
                </a:moveTo>
                <a:cubicBezTo>
                  <a:pt x="281971" y="23935"/>
                  <a:pt x="485873" y="-14021"/>
                  <a:pt x="625450" y="0"/>
                </a:cubicBezTo>
                <a:cubicBezTo>
                  <a:pt x="765027" y="14021"/>
                  <a:pt x="1048900" y="27914"/>
                  <a:pt x="1185062" y="0"/>
                </a:cubicBezTo>
                <a:cubicBezTo>
                  <a:pt x="1321224" y="-27914"/>
                  <a:pt x="1648252" y="-3988"/>
                  <a:pt x="1909267" y="0"/>
                </a:cubicBezTo>
                <a:cubicBezTo>
                  <a:pt x="2170282" y="3988"/>
                  <a:pt x="2301957" y="25891"/>
                  <a:pt x="2534717" y="0"/>
                </a:cubicBezTo>
                <a:cubicBezTo>
                  <a:pt x="2767477" y="-25891"/>
                  <a:pt x="3078800" y="21500"/>
                  <a:pt x="3291840" y="0"/>
                </a:cubicBezTo>
                <a:cubicBezTo>
                  <a:pt x="3291576" y="4493"/>
                  <a:pt x="3292224" y="9472"/>
                  <a:pt x="3291840" y="18288"/>
                </a:cubicBezTo>
                <a:cubicBezTo>
                  <a:pt x="3120474" y="15714"/>
                  <a:pt x="2816568" y="4633"/>
                  <a:pt x="2633472" y="18288"/>
                </a:cubicBezTo>
                <a:cubicBezTo>
                  <a:pt x="2450376" y="31943"/>
                  <a:pt x="2160769" y="37350"/>
                  <a:pt x="1909267" y="18288"/>
                </a:cubicBezTo>
                <a:cubicBezTo>
                  <a:pt x="1657765" y="-774"/>
                  <a:pt x="1623992" y="9648"/>
                  <a:pt x="1349654" y="18288"/>
                </a:cubicBezTo>
                <a:cubicBezTo>
                  <a:pt x="1075316" y="26928"/>
                  <a:pt x="833426" y="34181"/>
                  <a:pt x="691286" y="18288"/>
                </a:cubicBezTo>
                <a:cubicBezTo>
                  <a:pt x="549146" y="2395"/>
                  <a:pt x="342011" y="24201"/>
                  <a:pt x="0" y="18288"/>
                </a:cubicBezTo>
                <a:cubicBezTo>
                  <a:pt x="843" y="9577"/>
                  <a:pt x="371" y="6900"/>
                  <a:pt x="0" y="0"/>
                </a:cubicBezTo>
                <a:close/>
              </a:path>
            </a:pathLst>
          </a:custGeom>
          <a:solidFill>
            <a:schemeClr val="accent1"/>
          </a:solidFill>
          <a:ln w="38100" cap="rnd">
            <a:solidFill>
              <a:schemeClr val="accent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Content Placeholder 4">
            <a:extLst>
              <a:ext uri="{FF2B5EF4-FFF2-40B4-BE49-F238E27FC236}">
                <a16:creationId xmlns:a16="http://schemas.microsoft.com/office/drawing/2014/main" id="{2157BDCD-DA90-4685-1C57-7A590E6CACC0}"/>
              </a:ext>
            </a:extLst>
          </p:cNvPr>
          <p:cNvSpPr>
            <a:spLocks noGrp="1"/>
          </p:cNvSpPr>
          <p:nvPr>
            <p:ph idx="1"/>
          </p:nvPr>
        </p:nvSpPr>
        <p:spPr>
          <a:xfrm>
            <a:off x="504825" y="2621535"/>
            <a:ext cx="6248400" cy="4095877"/>
          </a:xfrm>
        </p:spPr>
        <p:txBody>
          <a:bodyPr anchor="t">
            <a:normAutofit fontScale="77500" lnSpcReduction="20000"/>
          </a:bodyPr>
          <a:lstStyle/>
          <a:p>
            <a:r>
              <a:rPr lang="en-US" sz="3000" dirty="0"/>
              <a:t>10 Women, 4 dropped out – gatekeepers!</a:t>
            </a:r>
          </a:p>
          <a:p>
            <a:r>
              <a:rPr lang="en-US" sz="3000" dirty="0"/>
              <a:t>Geographically dispersed around England.</a:t>
            </a:r>
          </a:p>
          <a:p>
            <a:r>
              <a:rPr lang="en-US" sz="3000" dirty="0"/>
              <a:t>Age – 20s x 3, - 30s x 4 - 40s x 3</a:t>
            </a:r>
          </a:p>
          <a:p>
            <a:r>
              <a:rPr lang="en-US" sz="3000" dirty="0"/>
              <a:t>Years Married – 1 – 5yrs+ x  4,  6- 10yrs x 2, 11- 15yrs x 3, 16– 20yrs x 1</a:t>
            </a:r>
          </a:p>
          <a:p>
            <a:r>
              <a:rPr lang="en-US" sz="3000" dirty="0"/>
              <a:t>Area of Thailand – Bangkok x 6 – Phuket x 2 – Isan x1 – Pattaya x 1 </a:t>
            </a:r>
          </a:p>
          <a:p>
            <a:r>
              <a:rPr lang="en-US" sz="3000" dirty="0"/>
              <a:t>Education – Degree x 5 – (MSc x 3) - Secondary College x 2 – None x 3</a:t>
            </a:r>
          </a:p>
          <a:p>
            <a:r>
              <a:rPr lang="en-US" sz="3000" dirty="0"/>
              <a:t>Profession – Accountant, Banking, Architect, HR, Tourism (Management), Nurse,  Masseurs. </a:t>
            </a:r>
          </a:p>
          <a:p>
            <a:r>
              <a:rPr lang="en-US" sz="3000" dirty="0"/>
              <a:t>Class – Middle x 4</a:t>
            </a:r>
          </a:p>
          <a:p>
            <a:endParaRPr lang="en-GB" sz="2400" dirty="0"/>
          </a:p>
        </p:txBody>
      </p:sp>
      <mc:AlternateContent xmlns:mc="http://schemas.openxmlformats.org/markup-compatibility/2006" xmlns:p14="http://schemas.microsoft.com/office/powerpoint/2010/main">
        <mc:Choice Requires="p14">
          <p:contentPart p14:bwMode="auto" r:id="rId2">
            <p14:nvContentPartPr>
              <p14: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14:cNvPr>
              <p14:cNvContentPartPr>
                <a14:cpLocks xmlns:a14="http://schemas.microsoft.com/office/drawing/2010/main" noGrp="1" noRot="1" noChangeAspect="1" noMove="1" noResize="1" noEditPoints="1" noAdjustHandles="1" noChangeArrowheads="1" noChangeShapeType="1"/>
              </p14:cNvContentPartPr>
              <p14:nvPr>
                <p:extLst>
                  <p:ext uri="{386F3935-93C4-4BCD-93E2-E3B085C9AB24}">
                    <p16:designElem xmlns:p16="http://schemas.microsoft.com/office/powerpoint/2015/main" val="1"/>
                  </p:ext>
                </p:extLst>
              </p14:nvPr>
            </p14:nvContentPartPr>
            <p14:xfrm>
              <a:off x="5755403" y="1971579"/>
              <a:ext cx="360" cy="2160"/>
            </p14:xfrm>
          </p:contentPart>
        </mc:Choice>
        <mc:Fallback xmlns="">
          <p:pic>
            <p:nvPicPr>
              <p:cNvPr id="1056" name="Ink 1055">
                <a:extLst>
                  <a:ext uri="{FF2B5EF4-FFF2-40B4-BE49-F238E27FC236}">
                    <a16:creationId xmlns:a16="http://schemas.microsoft.com/office/drawing/2014/main" id="{070477C5-0410-4E4F-97A1-F84C2465C18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p:cNvPicPr>
              <p:nvPr/>
            </p:nvPicPr>
            <p:blipFill>
              <a:blip r:embed="rId3"/>
              <a:stretch>
                <a:fillRect/>
              </a:stretch>
            </p:blipFill>
            <p:spPr>
              <a:xfrm>
                <a:off x="5737403" y="1956150"/>
                <a:ext cx="36000" cy="32709"/>
              </a:xfrm>
              <a:prstGeom prst="rect">
                <a:avLst/>
              </a:prstGeom>
            </p:spPr>
          </p:pic>
        </mc:Fallback>
      </mc:AlternateContent>
      <p:pic>
        <p:nvPicPr>
          <p:cNvPr id="1028" name="Picture 4" descr="Thailand flag icon - Country flags">
            <a:extLst>
              <a:ext uri="{FF2B5EF4-FFF2-40B4-BE49-F238E27FC236}">
                <a16:creationId xmlns:a16="http://schemas.microsoft.com/office/drawing/2014/main" id="{A9ACFEE9-0303-0012-7027-D300DC42CB98}"/>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8720" r="9810" b="-1"/>
          <a:stretch/>
        </p:blipFill>
        <p:spPr bwMode="auto">
          <a:xfrm>
            <a:off x="7134224" y="640080"/>
            <a:ext cx="4378691" cy="55778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607469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17000">
              <a:schemeClr val="bg1">
                <a:lumMod val="75000"/>
              </a:schemeClr>
            </a:gs>
            <a:gs pos="100000">
              <a:schemeClr val="accent4">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CD25D5-0D0C-2EF4-3B14-691ECA8397BE}"/>
              </a:ext>
            </a:extLst>
          </p:cNvPr>
          <p:cNvSpPr>
            <a:spLocks noGrp="1"/>
          </p:cNvSpPr>
          <p:nvPr>
            <p:ph type="title"/>
          </p:nvPr>
        </p:nvSpPr>
        <p:spPr/>
        <p:txBody>
          <a:bodyPr>
            <a:normAutofit/>
          </a:bodyPr>
          <a:lstStyle/>
          <a:p>
            <a:r>
              <a:rPr lang="en-US" sz="3200" dirty="0"/>
              <a:t>Preliminary Findings: Relationships</a:t>
            </a:r>
            <a:endParaRPr lang="en-GB" sz="3200" dirty="0"/>
          </a:p>
        </p:txBody>
      </p:sp>
      <p:sp>
        <p:nvSpPr>
          <p:cNvPr id="5" name="Content Placeholder 4">
            <a:extLst>
              <a:ext uri="{FF2B5EF4-FFF2-40B4-BE49-F238E27FC236}">
                <a16:creationId xmlns:a16="http://schemas.microsoft.com/office/drawing/2014/main" id="{1C7FBCFA-7FF1-1FBC-961B-0FA7A4FDCEAE}"/>
              </a:ext>
            </a:extLst>
          </p:cNvPr>
          <p:cNvSpPr>
            <a:spLocks noGrp="1"/>
          </p:cNvSpPr>
          <p:nvPr>
            <p:ph idx="1"/>
          </p:nvPr>
        </p:nvSpPr>
        <p:spPr>
          <a:xfrm>
            <a:off x="838200" y="1857375"/>
            <a:ext cx="10515600" cy="4895850"/>
          </a:xfrm>
        </p:spPr>
        <p:txBody>
          <a:bodyPr>
            <a:normAutofit fontScale="92500" lnSpcReduction="10000"/>
          </a:bodyPr>
          <a:lstStyle/>
          <a:p>
            <a:r>
              <a:rPr lang="en-US" dirty="0"/>
              <a:t>Women met their husbands online or through tourism in Thailand, three through work or study both in UK and Thailand.</a:t>
            </a:r>
          </a:p>
          <a:p>
            <a:r>
              <a:rPr lang="en-US" dirty="0"/>
              <a:t>All initially had long distance relationship with one or two visits a year from future husband, one never met him until she visited England.</a:t>
            </a:r>
          </a:p>
          <a:p>
            <a:pPr marL="457200" lvl="1" indent="0">
              <a:buNone/>
            </a:pPr>
            <a:r>
              <a:rPr lang="en-GB" sz="1600" dirty="0">
                <a:effectLst/>
                <a:latin typeface="Arial" panose="020B0604020202020204" pitchFamily="34" charset="0"/>
                <a:ea typeface="Times New Roman" panose="02020603050405020304" pitchFamily="18" charset="0"/>
                <a:cs typeface="Arial" panose="020B0604020202020204" pitchFamily="34" charset="0"/>
              </a:rPr>
              <a:t>‘</a:t>
            </a:r>
            <a:r>
              <a:rPr lang="en-GB" sz="1700" i="1" dirty="0">
                <a:effectLst/>
                <a:latin typeface="Arial" panose="020B0604020202020204" pitchFamily="34" charset="0"/>
                <a:ea typeface="Times New Roman" panose="02020603050405020304" pitchFamily="18" charset="0"/>
                <a:cs typeface="Arial" panose="020B0604020202020204" pitchFamily="34" charset="0"/>
              </a:rPr>
              <a:t>Every six months he visit, and then after that he brought me here. It like 6 month here then 6 months Thailand then for three years visits and then we get married’.</a:t>
            </a:r>
            <a:endParaRPr lang="en-US" sz="1700" i="1" dirty="0">
              <a:latin typeface="Arial" panose="020B0604020202020204" pitchFamily="34" charset="0"/>
              <a:cs typeface="Arial" panose="020B0604020202020204" pitchFamily="34" charset="0"/>
            </a:endParaRPr>
          </a:p>
          <a:p>
            <a:r>
              <a:rPr lang="en-US" dirty="0"/>
              <a:t>All married in Thailand due to cost then applied for spousal visa, one on a work visa. </a:t>
            </a:r>
          </a:p>
          <a:p>
            <a:r>
              <a:rPr lang="en-US" dirty="0"/>
              <a:t>Love only mentioned by one woman who met her husband through study, predominantly better life for economic reasons and education for children:.</a:t>
            </a:r>
          </a:p>
          <a:p>
            <a:pPr marL="457200" lvl="1" indent="0">
              <a:buNone/>
            </a:pPr>
            <a:r>
              <a:rPr lang="en-GB" sz="1700" i="1" dirty="0">
                <a:effectLst/>
                <a:latin typeface="Arial" panose="020B0604020202020204" pitchFamily="34" charset="0"/>
                <a:ea typeface="Times New Roman" panose="02020603050405020304" pitchFamily="18" charset="0"/>
                <a:cs typeface="Arial" panose="020B0604020202020204" pitchFamily="34" charset="0"/>
              </a:rPr>
              <a:t>‘I think another thing is for me I didn't get married just because I want a better life for me, is about like, OK, I love my husband and it's just another normal marriage’.</a:t>
            </a:r>
          </a:p>
          <a:p>
            <a:pPr marL="457200" lvl="1" indent="0">
              <a:buNone/>
            </a:pPr>
            <a:r>
              <a:rPr lang="en-GB" sz="1700" i="1" dirty="0">
                <a:effectLst/>
                <a:latin typeface="Arial" panose="020B0604020202020204" pitchFamily="34" charset="0"/>
                <a:ea typeface="Calibri" panose="020F0502020204030204" pitchFamily="34" charset="0"/>
                <a:cs typeface="Arial" panose="020B0604020202020204" pitchFamily="34" charset="0"/>
              </a:rPr>
              <a:t>‘I had to sacrifice my life (emotive), my job in Thailand for my husband and for my children to have a good education here and it is hard to fit in, you don't put your heart in it and then that becomes a problem’.</a:t>
            </a:r>
            <a:endParaRPr lang="en-US" sz="1700" i="1" dirty="0">
              <a:latin typeface="Arial" panose="020B0604020202020204" pitchFamily="34" charset="0"/>
              <a:cs typeface="Arial" panose="020B0604020202020204" pitchFamily="34" charset="0"/>
            </a:endParaRPr>
          </a:p>
          <a:p>
            <a:r>
              <a:rPr lang="en-US" sz="1700" dirty="0">
                <a:latin typeface="Arial" panose="020B0604020202020204" pitchFamily="34" charset="0"/>
                <a:cs typeface="Arial" panose="020B0604020202020204" pitchFamily="34" charset="0"/>
              </a:rPr>
              <a:t>.  .</a:t>
            </a:r>
          </a:p>
          <a:p>
            <a:endParaRPr lang="en-US" dirty="0"/>
          </a:p>
          <a:p>
            <a:endParaRPr lang="en-GB" dirty="0"/>
          </a:p>
        </p:txBody>
      </p:sp>
    </p:spTree>
    <p:extLst>
      <p:ext uri="{BB962C8B-B14F-4D97-AF65-F5344CB8AC3E}">
        <p14:creationId xmlns:p14="http://schemas.microsoft.com/office/powerpoint/2010/main" val="1622684209"/>
      </p:ext>
    </p:extLst>
  </p:cSld>
  <p:clrMapOvr>
    <a:masterClrMapping/>
  </p:clrMapOvr>
</p:sld>
</file>

<file path=ppt/theme/theme1.xml><?xml version="1.0" encoding="utf-8"?>
<a:theme xmlns:a="http://schemas.openxmlformats.org/drawingml/2006/main" name="SketchyVTI">
  <a:themeElements>
    <a:clrScheme name="SketchyVTI">
      <a:dk1>
        <a:sysClr val="windowText" lastClr="000000"/>
      </a:dk1>
      <a:lt1>
        <a:sysClr val="window" lastClr="FFFFFF"/>
      </a:lt1>
      <a:dk2>
        <a:srgbClr val="39302A"/>
      </a:dk2>
      <a:lt2>
        <a:srgbClr val="E5DEDB"/>
      </a:lt2>
      <a:accent1>
        <a:srgbClr val="E4650E"/>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docProps/app.xml><?xml version="1.0" encoding="utf-8"?>
<Properties xmlns="http://schemas.openxmlformats.org/officeDocument/2006/extended-properties" xmlns:vt="http://schemas.openxmlformats.org/officeDocument/2006/docPropsVTypes">
  <TotalTime>1011</TotalTime>
  <Words>2850</Words>
  <Application>Microsoft Office PowerPoint</Application>
  <PresentationFormat>Widescreen</PresentationFormat>
  <Paragraphs>147</Paragraphs>
  <Slides>19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19</vt:i4>
      </vt:variant>
    </vt:vector>
  </HeadingPairs>
  <TitlesOfParts>
    <vt:vector size="24" baseType="lpstr">
      <vt:lpstr>Arial</vt:lpstr>
      <vt:lpstr>Calibri</vt:lpstr>
      <vt:lpstr>Modern Love</vt:lpstr>
      <vt:lpstr>The Hand</vt:lpstr>
      <vt:lpstr>SketchyVTI</vt:lpstr>
      <vt:lpstr>Transitional Experiences of Thai Women following Migratory Marriage</vt:lpstr>
      <vt:lpstr>Introduction</vt:lpstr>
      <vt:lpstr>Why Thai Women?</vt:lpstr>
      <vt:lpstr>Backdrop: Relationship with Thailand</vt:lpstr>
      <vt:lpstr>Backdrop: Sex Tourism Industry</vt:lpstr>
      <vt:lpstr>Thai Population UK</vt:lpstr>
      <vt:lpstr>The Study</vt:lpstr>
      <vt:lpstr>Sample</vt:lpstr>
      <vt:lpstr>Preliminary Findings: Relationships</vt:lpstr>
      <vt:lpstr>Women’s Positioning</vt:lpstr>
      <vt:lpstr>Transition</vt:lpstr>
      <vt:lpstr>Family Networks: Thailand</vt:lpstr>
      <vt:lpstr>Family Networks: England</vt:lpstr>
      <vt:lpstr>Discrimination</vt:lpstr>
      <vt:lpstr>Barriers </vt:lpstr>
      <vt:lpstr>Domestic Violence</vt:lpstr>
      <vt:lpstr>Support networks</vt:lpstr>
      <vt:lpstr>More To Be Done: Women’s Voices</vt:lpstr>
      <vt:lpstr>Thank You, Discussion Time!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Transitional Experiences of Thai Women following Migratory Marriage</dc:title>
  <dc:creator>Angela Wilcock (Staff)</dc:creator>
  <cp:lastModifiedBy>Angela Wilcock (Staff)</cp:lastModifiedBy>
  <cp:revision>192</cp:revision>
  <dcterms:created xsi:type="dcterms:W3CDTF">2023-03-08T14:54:09Z</dcterms:created>
  <dcterms:modified xsi:type="dcterms:W3CDTF">2023-03-28T15:33:42Z</dcterms:modified>
</cp:coreProperties>
</file>