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72" r:id="rId5"/>
    <p:sldId id="319" r:id="rId6"/>
    <p:sldId id="257" r:id="rId7"/>
    <p:sldId id="301" r:id="rId8"/>
    <p:sldId id="300" r:id="rId9"/>
    <p:sldId id="299" r:id="rId10"/>
    <p:sldId id="335" r:id="rId11"/>
    <p:sldId id="320" r:id="rId12"/>
    <p:sldId id="331" r:id="rId13"/>
    <p:sldId id="322" r:id="rId14"/>
    <p:sldId id="325" r:id="rId15"/>
    <p:sldId id="337" r:id="rId16"/>
    <p:sldId id="329" r:id="rId17"/>
    <p:sldId id="330" r:id="rId18"/>
    <p:sldId id="336" r:id="rId19"/>
    <p:sldId id="328" r:id="rId20"/>
    <p:sldId id="28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p:restoredTop sz="77328" autoAdjust="0"/>
  </p:normalViewPr>
  <p:slideViewPr>
    <p:cSldViewPr snapToGrid="0" snapToObjects="1">
      <p:cViewPr varScale="1">
        <p:scale>
          <a:sx n="51" d="100"/>
          <a:sy n="51" d="100"/>
        </p:scale>
        <p:origin x="1184" y="52"/>
      </p:cViewPr>
      <p:guideLst>
        <p:guide orient="horz" pos="2160"/>
        <p:guide pos="59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6F0C7D-AC96-4ED4-A968-66BC4C7EA261}"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771AD90-9847-4F1F-802E-4301F2C30524}">
      <dgm:prSet/>
      <dgm:spPr/>
      <dgm:t>
        <a:bodyPr/>
        <a:lstStyle/>
        <a:p>
          <a:r>
            <a:rPr lang="en-GB" dirty="0"/>
            <a:t>37 Diary entries, collected over the course of an academic year </a:t>
          </a:r>
          <a:endParaRPr lang="en-US" dirty="0"/>
        </a:p>
      </dgm:t>
    </dgm:pt>
    <dgm:pt modelId="{3F41B7A7-6B2B-452E-A0C0-000FFD9C0792}" type="parTrans" cxnId="{6E0B8DC7-84DA-4615-981B-A5D0D1959F55}">
      <dgm:prSet/>
      <dgm:spPr/>
      <dgm:t>
        <a:bodyPr/>
        <a:lstStyle/>
        <a:p>
          <a:endParaRPr lang="en-US"/>
        </a:p>
      </dgm:t>
    </dgm:pt>
    <dgm:pt modelId="{51DD86B6-6C13-492A-8676-E172EA0EFA40}" type="sibTrans" cxnId="{6E0B8DC7-84DA-4615-981B-A5D0D1959F55}">
      <dgm:prSet/>
      <dgm:spPr/>
      <dgm:t>
        <a:bodyPr/>
        <a:lstStyle/>
        <a:p>
          <a:endParaRPr lang="en-US"/>
        </a:p>
      </dgm:t>
    </dgm:pt>
    <dgm:pt modelId="{34055374-AE6B-4255-A45C-4AC5684CD234}">
      <dgm:prSet/>
      <dgm:spPr/>
      <dgm:t>
        <a:bodyPr/>
        <a:lstStyle/>
        <a:p>
          <a:r>
            <a:rPr lang="en-GB" dirty="0"/>
            <a:t>Adopted Anderson’s (2006) analytic view of autoethnography to code the diaries </a:t>
          </a:r>
          <a:endParaRPr lang="en-US" dirty="0"/>
        </a:p>
      </dgm:t>
    </dgm:pt>
    <dgm:pt modelId="{7C34E8A7-3912-4A68-AC57-734FD04DD330}" type="parTrans" cxnId="{06EBB4D8-0716-4C00-B1E4-78EFC922CD63}">
      <dgm:prSet/>
      <dgm:spPr/>
      <dgm:t>
        <a:bodyPr/>
        <a:lstStyle/>
        <a:p>
          <a:endParaRPr lang="en-US"/>
        </a:p>
      </dgm:t>
    </dgm:pt>
    <dgm:pt modelId="{6629CDB3-0E86-42AA-89A6-C7C8B3CD1378}" type="sibTrans" cxnId="{06EBB4D8-0716-4C00-B1E4-78EFC922CD63}">
      <dgm:prSet/>
      <dgm:spPr/>
      <dgm:t>
        <a:bodyPr/>
        <a:lstStyle/>
        <a:p>
          <a:endParaRPr lang="en-US"/>
        </a:p>
      </dgm:t>
    </dgm:pt>
    <dgm:pt modelId="{17604668-AC43-4A71-8A4D-92D15C1F9320}">
      <dgm:prSet/>
      <dgm:spPr/>
      <dgm:t>
        <a:bodyPr/>
        <a:lstStyle/>
        <a:p>
          <a:r>
            <a:rPr lang="en-GB" dirty="0"/>
            <a:t>Emerging categories of, </a:t>
          </a:r>
          <a:r>
            <a:rPr lang="en-GB" b="1" dirty="0"/>
            <a:t>Connection; Care; discomfort; Blame</a:t>
          </a:r>
          <a:endParaRPr lang="en-US" b="1" dirty="0"/>
        </a:p>
      </dgm:t>
    </dgm:pt>
    <dgm:pt modelId="{AE0DDA4F-2F64-4DA2-8A5A-07AEC6F95EBC}" type="parTrans" cxnId="{13433995-F30C-41D2-B13D-79B24499C277}">
      <dgm:prSet/>
      <dgm:spPr/>
      <dgm:t>
        <a:bodyPr/>
        <a:lstStyle/>
        <a:p>
          <a:endParaRPr lang="en-US"/>
        </a:p>
      </dgm:t>
    </dgm:pt>
    <dgm:pt modelId="{581534C8-03C9-465E-B71E-BED924E3821E}" type="sibTrans" cxnId="{13433995-F30C-41D2-B13D-79B24499C277}">
      <dgm:prSet/>
      <dgm:spPr/>
      <dgm:t>
        <a:bodyPr/>
        <a:lstStyle/>
        <a:p>
          <a:endParaRPr lang="en-US"/>
        </a:p>
      </dgm:t>
    </dgm:pt>
    <dgm:pt modelId="{A332F21F-DB30-46E5-9231-65301768811E}">
      <dgm:prSet/>
      <dgm:spPr/>
      <dgm:t>
        <a:bodyPr/>
        <a:lstStyle/>
        <a:p>
          <a:r>
            <a:rPr lang="en-GB" dirty="0"/>
            <a:t>Thematic narrative analysis (</a:t>
          </a:r>
          <a:r>
            <a:rPr lang="en-GB" dirty="0" err="1"/>
            <a:t>Riessman</a:t>
          </a:r>
          <a:r>
            <a:rPr lang="en-GB" dirty="0"/>
            <a:t>, 2008) to place the categories in context to reveal themes</a:t>
          </a:r>
          <a:endParaRPr lang="en-US" dirty="0"/>
        </a:p>
      </dgm:t>
    </dgm:pt>
    <dgm:pt modelId="{4906DEAA-19E2-4DB2-B6AA-85639D4C848A}" type="parTrans" cxnId="{6A2C2165-A52D-4096-8241-6EE799FECC93}">
      <dgm:prSet/>
      <dgm:spPr/>
      <dgm:t>
        <a:bodyPr/>
        <a:lstStyle/>
        <a:p>
          <a:endParaRPr lang="en-US"/>
        </a:p>
      </dgm:t>
    </dgm:pt>
    <dgm:pt modelId="{F944DE76-6BA3-481C-9AAF-B9005E9D30B8}" type="sibTrans" cxnId="{6A2C2165-A52D-4096-8241-6EE799FECC93}">
      <dgm:prSet/>
      <dgm:spPr/>
      <dgm:t>
        <a:bodyPr/>
        <a:lstStyle/>
        <a:p>
          <a:endParaRPr lang="en-US"/>
        </a:p>
      </dgm:t>
    </dgm:pt>
    <dgm:pt modelId="{30248F56-DA76-440B-A46B-27FFAC5AA346}" type="pres">
      <dgm:prSet presAssocID="{9D6F0C7D-AC96-4ED4-A968-66BC4C7EA261}" presName="vert0" presStyleCnt="0">
        <dgm:presLayoutVars>
          <dgm:dir/>
          <dgm:animOne val="branch"/>
          <dgm:animLvl val="lvl"/>
        </dgm:presLayoutVars>
      </dgm:prSet>
      <dgm:spPr/>
    </dgm:pt>
    <dgm:pt modelId="{59D8B029-1D75-415A-AC38-A4641BC8E261}" type="pres">
      <dgm:prSet presAssocID="{4771AD90-9847-4F1F-802E-4301F2C30524}" presName="thickLine" presStyleLbl="alignNode1" presStyleIdx="0" presStyleCnt="4"/>
      <dgm:spPr/>
    </dgm:pt>
    <dgm:pt modelId="{B8C6EC96-E59C-4F0C-B92A-6712806E26BF}" type="pres">
      <dgm:prSet presAssocID="{4771AD90-9847-4F1F-802E-4301F2C30524}" presName="horz1" presStyleCnt="0"/>
      <dgm:spPr/>
    </dgm:pt>
    <dgm:pt modelId="{CD917FA0-D9B7-475B-8B9E-4CA8F5C07775}" type="pres">
      <dgm:prSet presAssocID="{4771AD90-9847-4F1F-802E-4301F2C30524}" presName="tx1" presStyleLbl="revTx" presStyleIdx="0" presStyleCnt="4"/>
      <dgm:spPr/>
    </dgm:pt>
    <dgm:pt modelId="{C8819211-42BB-41FA-A36F-661E52C57D4D}" type="pres">
      <dgm:prSet presAssocID="{4771AD90-9847-4F1F-802E-4301F2C30524}" presName="vert1" presStyleCnt="0"/>
      <dgm:spPr/>
    </dgm:pt>
    <dgm:pt modelId="{D232BE25-AF41-445D-A54C-A2C2B9EB2DE6}" type="pres">
      <dgm:prSet presAssocID="{34055374-AE6B-4255-A45C-4AC5684CD234}" presName="thickLine" presStyleLbl="alignNode1" presStyleIdx="1" presStyleCnt="4"/>
      <dgm:spPr/>
    </dgm:pt>
    <dgm:pt modelId="{5DEF5BBE-8B24-478A-9AFC-08478629BEDB}" type="pres">
      <dgm:prSet presAssocID="{34055374-AE6B-4255-A45C-4AC5684CD234}" presName="horz1" presStyleCnt="0"/>
      <dgm:spPr/>
    </dgm:pt>
    <dgm:pt modelId="{2AF8B807-CB8D-4AB1-9834-EE225D93DD0C}" type="pres">
      <dgm:prSet presAssocID="{34055374-AE6B-4255-A45C-4AC5684CD234}" presName="tx1" presStyleLbl="revTx" presStyleIdx="1" presStyleCnt="4"/>
      <dgm:spPr/>
    </dgm:pt>
    <dgm:pt modelId="{7A7A8252-496B-4E5D-A616-8D40F57A4710}" type="pres">
      <dgm:prSet presAssocID="{34055374-AE6B-4255-A45C-4AC5684CD234}" presName="vert1" presStyleCnt="0"/>
      <dgm:spPr/>
    </dgm:pt>
    <dgm:pt modelId="{B97AC551-2D85-42A0-8B00-60AC556BA9BD}" type="pres">
      <dgm:prSet presAssocID="{17604668-AC43-4A71-8A4D-92D15C1F9320}" presName="thickLine" presStyleLbl="alignNode1" presStyleIdx="2" presStyleCnt="4"/>
      <dgm:spPr/>
    </dgm:pt>
    <dgm:pt modelId="{3C20915F-8C1D-448C-A64B-29E49EAE0269}" type="pres">
      <dgm:prSet presAssocID="{17604668-AC43-4A71-8A4D-92D15C1F9320}" presName="horz1" presStyleCnt="0"/>
      <dgm:spPr/>
    </dgm:pt>
    <dgm:pt modelId="{3B776C45-BDCE-424B-AA65-AA5E269B5B1D}" type="pres">
      <dgm:prSet presAssocID="{17604668-AC43-4A71-8A4D-92D15C1F9320}" presName="tx1" presStyleLbl="revTx" presStyleIdx="2" presStyleCnt="4"/>
      <dgm:spPr/>
    </dgm:pt>
    <dgm:pt modelId="{430B61F9-6C98-470C-B006-B9AC622C0B94}" type="pres">
      <dgm:prSet presAssocID="{17604668-AC43-4A71-8A4D-92D15C1F9320}" presName="vert1" presStyleCnt="0"/>
      <dgm:spPr/>
    </dgm:pt>
    <dgm:pt modelId="{E5AA4139-ADBF-4D15-A44C-854464750ABB}" type="pres">
      <dgm:prSet presAssocID="{A332F21F-DB30-46E5-9231-65301768811E}" presName="thickLine" presStyleLbl="alignNode1" presStyleIdx="3" presStyleCnt="4"/>
      <dgm:spPr/>
    </dgm:pt>
    <dgm:pt modelId="{936ACDA6-4A77-42E0-9BBB-010B18DE41E5}" type="pres">
      <dgm:prSet presAssocID="{A332F21F-DB30-46E5-9231-65301768811E}" presName="horz1" presStyleCnt="0"/>
      <dgm:spPr/>
    </dgm:pt>
    <dgm:pt modelId="{0B05B8D7-53B7-42B3-8C7E-FDA05876D5BF}" type="pres">
      <dgm:prSet presAssocID="{A332F21F-DB30-46E5-9231-65301768811E}" presName="tx1" presStyleLbl="revTx" presStyleIdx="3" presStyleCnt="4"/>
      <dgm:spPr/>
    </dgm:pt>
    <dgm:pt modelId="{989C6DC7-892E-4561-9B3F-36C78A50DA70}" type="pres">
      <dgm:prSet presAssocID="{A332F21F-DB30-46E5-9231-65301768811E}" presName="vert1" presStyleCnt="0"/>
      <dgm:spPr/>
    </dgm:pt>
  </dgm:ptLst>
  <dgm:cxnLst>
    <dgm:cxn modelId="{45A42D05-9853-4AAC-9477-5E86BC685E9A}" type="presOf" srcId="{9D6F0C7D-AC96-4ED4-A968-66BC4C7EA261}" destId="{30248F56-DA76-440B-A46B-27FFAC5AA346}" srcOrd="0" destOrd="0" presId="urn:microsoft.com/office/officeart/2008/layout/LinedList"/>
    <dgm:cxn modelId="{6A2C2165-A52D-4096-8241-6EE799FECC93}" srcId="{9D6F0C7D-AC96-4ED4-A968-66BC4C7EA261}" destId="{A332F21F-DB30-46E5-9231-65301768811E}" srcOrd="3" destOrd="0" parTransId="{4906DEAA-19E2-4DB2-B6AA-85639D4C848A}" sibTransId="{F944DE76-6BA3-481C-9AAF-B9005E9D30B8}"/>
    <dgm:cxn modelId="{6DB7F846-559E-42BF-B733-F60BE29A4A34}" type="presOf" srcId="{17604668-AC43-4A71-8A4D-92D15C1F9320}" destId="{3B776C45-BDCE-424B-AA65-AA5E269B5B1D}" srcOrd="0" destOrd="0" presId="urn:microsoft.com/office/officeart/2008/layout/LinedList"/>
    <dgm:cxn modelId="{F8D06F6F-F446-4505-987C-D2851FDEA644}" type="presOf" srcId="{4771AD90-9847-4F1F-802E-4301F2C30524}" destId="{CD917FA0-D9B7-475B-8B9E-4CA8F5C07775}" srcOrd="0" destOrd="0" presId="urn:microsoft.com/office/officeart/2008/layout/LinedList"/>
    <dgm:cxn modelId="{13433995-F30C-41D2-B13D-79B24499C277}" srcId="{9D6F0C7D-AC96-4ED4-A968-66BC4C7EA261}" destId="{17604668-AC43-4A71-8A4D-92D15C1F9320}" srcOrd="2" destOrd="0" parTransId="{AE0DDA4F-2F64-4DA2-8A5A-07AEC6F95EBC}" sibTransId="{581534C8-03C9-465E-B71E-BED924E3821E}"/>
    <dgm:cxn modelId="{AB7C5CC4-8E60-458F-B366-589278311BC0}" type="presOf" srcId="{34055374-AE6B-4255-A45C-4AC5684CD234}" destId="{2AF8B807-CB8D-4AB1-9834-EE225D93DD0C}" srcOrd="0" destOrd="0" presId="urn:microsoft.com/office/officeart/2008/layout/LinedList"/>
    <dgm:cxn modelId="{6E0B8DC7-84DA-4615-981B-A5D0D1959F55}" srcId="{9D6F0C7D-AC96-4ED4-A968-66BC4C7EA261}" destId="{4771AD90-9847-4F1F-802E-4301F2C30524}" srcOrd="0" destOrd="0" parTransId="{3F41B7A7-6B2B-452E-A0C0-000FFD9C0792}" sibTransId="{51DD86B6-6C13-492A-8676-E172EA0EFA40}"/>
    <dgm:cxn modelId="{06EBB4D8-0716-4C00-B1E4-78EFC922CD63}" srcId="{9D6F0C7D-AC96-4ED4-A968-66BC4C7EA261}" destId="{34055374-AE6B-4255-A45C-4AC5684CD234}" srcOrd="1" destOrd="0" parTransId="{7C34E8A7-3912-4A68-AC57-734FD04DD330}" sibTransId="{6629CDB3-0E86-42AA-89A6-C7C8B3CD1378}"/>
    <dgm:cxn modelId="{4BF804D9-9747-4128-9E70-ED50808FF1E1}" type="presOf" srcId="{A332F21F-DB30-46E5-9231-65301768811E}" destId="{0B05B8D7-53B7-42B3-8C7E-FDA05876D5BF}" srcOrd="0" destOrd="0" presId="urn:microsoft.com/office/officeart/2008/layout/LinedList"/>
    <dgm:cxn modelId="{79999001-2899-420C-9013-835F58FD8BD5}" type="presParOf" srcId="{30248F56-DA76-440B-A46B-27FFAC5AA346}" destId="{59D8B029-1D75-415A-AC38-A4641BC8E261}" srcOrd="0" destOrd="0" presId="urn:microsoft.com/office/officeart/2008/layout/LinedList"/>
    <dgm:cxn modelId="{72E05B32-8B12-4BDA-B654-DB5B6BF21FCE}" type="presParOf" srcId="{30248F56-DA76-440B-A46B-27FFAC5AA346}" destId="{B8C6EC96-E59C-4F0C-B92A-6712806E26BF}" srcOrd="1" destOrd="0" presId="urn:microsoft.com/office/officeart/2008/layout/LinedList"/>
    <dgm:cxn modelId="{FFA99582-7E2C-4442-993E-65B675A35C8E}" type="presParOf" srcId="{B8C6EC96-E59C-4F0C-B92A-6712806E26BF}" destId="{CD917FA0-D9B7-475B-8B9E-4CA8F5C07775}" srcOrd="0" destOrd="0" presId="urn:microsoft.com/office/officeart/2008/layout/LinedList"/>
    <dgm:cxn modelId="{CE7A9697-1D4D-45A2-9EE2-F1D79F90D468}" type="presParOf" srcId="{B8C6EC96-E59C-4F0C-B92A-6712806E26BF}" destId="{C8819211-42BB-41FA-A36F-661E52C57D4D}" srcOrd="1" destOrd="0" presId="urn:microsoft.com/office/officeart/2008/layout/LinedList"/>
    <dgm:cxn modelId="{0F3ED031-3F3D-4F0C-9302-E0AAAED964FA}" type="presParOf" srcId="{30248F56-DA76-440B-A46B-27FFAC5AA346}" destId="{D232BE25-AF41-445D-A54C-A2C2B9EB2DE6}" srcOrd="2" destOrd="0" presId="urn:microsoft.com/office/officeart/2008/layout/LinedList"/>
    <dgm:cxn modelId="{C6D51698-E816-4FC1-BE29-35534ABAC8EF}" type="presParOf" srcId="{30248F56-DA76-440B-A46B-27FFAC5AA346}" destId="{5DEF5BBE-8B24-478A-9AFC-08478629BEDB}" srcOrd="3" destOrd="0" presId="urn:microsoft.com/office/officeart/2008/layout/LinedList"/>
    <dgm:cxn modelId="{575A69EF-2432-4C95-9623-4DF435ADFC20}" type="presParOf" srcId="{5DEF5BBE-8B24-478A-9AFC-08478629BEDB}" destId="{2AF8B807-CB8D-4AB1-9834-EE225D93DD0C}" srcOrd="0" destOrd="0" presId="urn:microsoft.com/office/officeart/2008/layout/LinedList"/>
    <dgm:cxn modelId="{A9BD022B-ECC5-4AE2-9A82-4B11D0885D27}" type="presParOf" srcId="{5DEF5BBE-8B24-478A-9AFC-08478629BEDB}" destId="{7A7A8252-496B-4E5D-A616-8D40F57A4710}" srcOrd="1" destOrd="0" presId="urn:microsoft.com/office/officeart/2008/layout/LinedList"/>
    <dgm:cxn modelId="{0CACF7EB-3C89-4482-A5F1-5DB131D0BFD8}" type="presParOf" srcId="{30248F56-DA76-440B-A46B-27FFAC5AA346}" destId="{B97AC551-2D85-42A0-8B00-60AC556BA9BD}" srcOrd="4" destOrd="0" presId="urn:microsoft.com/office/officeart/2008/layout/LinedList"/>
    <dgm:cxn modelId="{A2820F55-F55F-4FEA-893A-5A82D7DAF8F9}" type="presParOf" srcId="{30248F56-DA76-440B-A46B-27FFAC5AA346}" destId="{3C20915F-8C1D-448C-A64B-29E49EAE0269}" srcOrd="5" destOrd="0" presId="urn:microsoft.com/office/officeart/2008/layout/LinedList"/>
    <dgm:cxn modelId="{CF8CE1F5-C4AF-4F87-B219-C11CDC757A83}" type="presParOf" srcId="{3C20915F-8C1D-448C-A64B-29E49EAE0269}" destId="{3B776C45-BDCE-424B-AA65-AA5E269B5B1D}" srcOrd="0" destOrd="0" presId="urn:microsoft.com/office/officeart/2008/layout/LinedList"/>
    <dgm:cxn modelId="{AA1B381C-772A-4BFB-964F-8D1245394F00}" type="presParOf" srcId="{3C20915F-8C1D-448C-A64B-29E49EAE0269}" destId="{430B61F9-6C98-470C-B006-B9AC622C0B94}" srcOrd="1" destOrd="0" presId="urn:microsoft.com/office/officeart/2008/layout/LinedList"/>
    <dgm:cxn modelId="{93049141-E96B-4F8C-A627-EB4A3D296C17}" type="presParOf" srcId="{30248F56-DA76-440B-A46B-27FFAC5AA346}" destId="{E5AA4139-ADBF-4D15-A44C-854464750ABB}" srcOrd="6" destOrd="0" presId="urn:microsoft.com/office/officeart/2008/layout/LinedList"/>
    <dgm:cxn modelId="{08647265-9934-4CFF-B0C7-5BB74964C4E1}" type="presParOf" srcId="{30248F56-DA76-440B-A46B-27FFAC5AA346}" destId="{936ACDA6-4A77-42E0-9BBB-010B18DE41E5}" srcOrd="7" destOrd="0" presId="urn:microsoft.com/office/officeart/2008/layout/LinedList"/>
    <dgm:cxn modelId="{1C9D7A9A-B715-459D-A3ED-3780DCA2880B}" type="presParOf" srcId="{936ACDA6-4A77-42E0-9BBB-010B18DE41E5}" destId="{0B05B8D7-53B7-42B3-8C7E-FDA05876D5BF}" srcOrd="0" destOrd="0" presId="urn:microsoft.com/office/officeart/2008/layout/LinedList"/>
    <dgm:cxn modelId="{9215E150-AE59-4F90-82AF-054669D83AC2}" type="presParOf" srcId="{936ACDA6-4A77-42E0-9BBB-010B18DE41E5}" destId="{989C6DC7-892E-4561-9B3F-36C78A50DA7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BA1D0F-ACB2-4938-961F-1B20D13BFAD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FF1B3B2-3915-4C69-BBCF-8ABE513586D1}">
      <dgm:prSet/>
      <dgm:spPr/>
      <dgm:t>
        <a:bodyPr/>
        <a:lstStyle/>
        <a:p>
          <a:r>
            <a:rPr lang="en-GB" dirty="0"/>
            <a:t>Adopting teaching and learning </a:t>
          </a:r>
          <a:r>
            <a:rPr lang="en-GB" b="1" dirty="0"/>
            <a:t>strategies which encourage inquiry, curiosity, comfort in uncertainty</a:t>
          </a:r>
          <a:endParaRPr lang="en-US" dirty="0"/>
        </a:p>
      </dgm:t>
    </dgm:pt>
    <dgm:pt modelId="{393FB871-CE92-43C0-B21F-6FFFF9D0E113}" type="parTrans" cxnId="{1A48C929-7AD0-405B-BF8F-6411B21840C0}">
      <dgm:prSet/>
      <dgm:spPr/>
      <dgm:t>
        <a:bodyPr/>
        <a:lstStyle/>
        <a:p>
          <a:endParaRPr lang="en-US"/>
        </a:p>
      </dgm:t>
    </dgm:pt>
    <dgm:pt modelId="{326CB7B9-0657-487F-B8C7-586183627BBC}" type="sibTrans" cxnId="{1A48C929-7AD0-405B-BF8F-6411B21840C0}">
      <dgm:prSet/>
      <dgm:spPr/>
      <dgm:t>
        <a:bodyPr/>
        <a:lstStyle/>
        <a:p>
          <a:endParaRPr lang="en-US"/>
        </a:p>
      </dgm:t>
    </dgm:pt>
    <dgm:pt modelId="{820F8B1E-240B-43C0-9D18-6DBD15304F6D}">
      <dgm:prSet/>
      <dgm:spPr/>
      <dgm:t>
        <a:bodyPr/>
        <a:lstStyle/>
        <a:p>
          <a:r>
            <a:rPr lang="en-GB"/>
            <a:t>Transformation is </a:t>
          </a:r>
          <a:r>
            <a:rPr lang="en-GB" b="1"/>
            <a:t>uncomfortable</a:t>
          </a:r>
          <a:r>
            <a:rPr lang="en-GB"/>
            <a:t>. </a:t>
          </a:r>
          <a:endParaRPr lang="en-US"/>
        </a:p>
      </dgm:t>
    </dgm:pt>
    <dgm:pt modelId="{79A3A15A-2051-45CC-9381-5E0DA9BF6151}" type="parTrans" cxnId="{AD33E42C-E0B5-4FBB-AA7E-420E371C6822}">
      <dgm:prSet/>
      <dgm:spPr/>
      <dgm:t>
        <a:bodyPr/>
        <a:lstStyle/>
        <a:p>
          <a:endParaRPr lang="en-US"/>
        </a:p>
      </dgm:t>
    </dgm:pt>
    <dgm:pt modelId="{E480BF52-9FCF-42BF-B871-A504BA7E689A}" type="sibTrans" cxnId="{AD33E42C-E0B5-4FBB-AA7E-420E371C6822}">
      <dgm:prSet/>
      <dgm:spPr/>
      <dgm:t>
        <a:bodyPr/>
        <a:lstStyle/>
        <a:p>
          <a:endParaRPr lang="en-US"/>
        </a:p>
      </dgm:t>
    </dgm:pt>
    <dgm:pt modelId="{A0D1199A-3913-4A93-9E2F-9C4BCCC2973A}">
      <dgm:prSet/>
      <dgm:spPr/>
      <dgm:t>
        <a:bodyPr/>
        <a:lstStyle/>
        <a:p>
          <a:r>
            <a:rPr lang="en-GB"/>
            <a:t>We are not meant to do this in isolation – we need to </a:t>
          </a:r>
          <a:r>
            <a:rPr lang="en-GB" b="1"/>
            <a:t>form connections and relationships </a:t>
          </a:r>
          <a:r>
            <a:rPr lang="en-GB"/>
            <a:t>which</a:t>
          </a:r>
          <a:r>
            <a:rPr lang="en-GB" b="1"/>
            <a:t> </a:t>
          </a:r>
          <a:r>
            <a:rPr lang="en-GB"/>
            <a:t>support and care for us.</a:t>
          </a:r>
          <a:endParaRPr lang="en-US"/>
        </a:p>
      </dgm:t>
    </dgm:pt>
    <dgm:pt modelId="{BD23E6C7-ADC7-488B-A491-6047CD90DA5C}" type="parTrans" cxnId="{D1A2740A-4E6F-4371-AF67-77FE06FEB6DB}">
      <dgm:prSet/>
      <dgm:spPr/>
      <dgm:t>
        <a:bodyPr/>
        <a:lstStyle/>
        <a:p>
          <a:endParaRPr lang="en-US"/>
        </a:p>
      </dgm:t>
    </dgm:pt>
    <dgm:pt modelId="{89EBD2D3-FF6D-47D7-8B87-13B3FA65596C}" type="sibTrans" cxnId="{D1A2740A-4E6F-4371-AF67-77FE06FEB6DB}">
      <dgm:prSet/>
      <dgm:spPr/>
      <dgm:t>
        <a:bodyPr/>
        <a:lstStyle/>
        <a:p>
          <a:endParaRPr lang="en-US"/>
        </a:p>
      </dgm:t>
    </dgm:pt>
    <dgm:pt modelId="{023559AD-D2BF-4ECF-A3D1-07C9DB7DFE6F}">
      <dgm:prSet/>
      <dgm:spPr/>
      <dgm:t>
        <a:bodyPr/>
        <a:lstStyle/>
        <a:p>
          <a:r>
            <a:rPr lang="en-GB"/>
            <a:t>Recognising that to fully care for the learners </a:t>
          </a:r>
          <a:r>
            <a:rPr lang="en-GB" b="1"/>
            <a:t>is to connect the pastoral care closely to the academic </a:t>
          </a:r>
          <a:r>
            <a:rPr lang="en-GB"/>
            <a:t>support will mean a </a:t>
          </a:r>
          <a:r>
            <a:rPr lang="en-GB" b="1"/>
            <a:t>reversal</a:t>
          </a:r>
          <a:r>
            <a:rPr lang="en-GB"/>
            <a:t> of the current trend to separate them. </a:t>
          </a:r>
          <a:endParaRPr lang="en-US"/>
        </a:p>
      </dgm:t>
    </dgm:pt>
    <dgm:pt modelId="{81DD51CD-24FA-46BE-B479-E0E43419E482}" type="parTrans" cxnId="{11270455-84D7-4B31-9B1D-32A5F2EC346E}">
      <dgm:prSet/>
      <dgm:spPr/>
      <dgm:t>
        <a:bodyPr/>
        <a:lstStyle/>
        <a:p>
          <a:endParaRPr lang="en-US"/>
        </a:p>
      </dgm:t>
    </dgm:pt>
    <dgm:pt modelId="{D82CEE2C-5BA2-4261-8B1F-3B56D5DF0501}" type="sibTrans" cxnId="{11270455-84D7-4B31-9B1D-32A5F2EC346E}">
      <dgm:prSet/>
      <dgm:spPr/>
      <dgm:t>
        <a:bodyPr/>
        <a:lstStyle/>
        <a:p>
          <a:endParaRPr lang="en-US"/>
        </a:p>
      </dgm:t>
    </dgm:pt>
    <dgm:pt modelId="{F65A610B-1A65-4819-86C2-3250D826076B}" type="pres">
      <dgm:prSet presAssocID="{9EBA1D0F-ACB2-4938-961F-1B20D13BFAD4}" presName="vert0" presStyleCnt="0">
        <dgm:presLayoutVars>
          <dgm:dir/>
          <dgm:animOne val="branch"/>
          <dgm:animLvl val="lvl"/>
        </dgm:presLayoutVars>
      </dgm:prSet>
      <dgm:spPr/>
    </dgm:pt>
    <dgm:pt modelId="{2CE440A0-85AA-4196-890F-D78241E17514}" type="pres">
      <dgm:prSet presAssocID="{1FF1B3B2-3915-4C69-BBCF-8ABE513586D1}" presName="thickLine" presStyleLbl="alignNode1" presStyleIdx="0" presStyleCnt="4"/>
      <dgm:spPr/>
    </dgm:pt>
    <dgm:pt modelId="{8BE2930A-CC3B-4C1B-98A4-6E893FD42232}" type="pres">
      <dgm:prSet presAssocID="{1FF1B3B2-3915-4C69-BBCF-8ABE513586D1}" presName="horz1" presStyleCnt="0"/>
      <dgm:spPr/>
    </dgm:pt>
    <dgm:pt modelId="{060043B3-FFF4-45C8-A5CE-BFFA8CC720FE}" type="pres">
      <dgm:prSet presAssocID="{1FF1B3B2-3915-4C69-BBCF-8ABE513586D1}" presName="tx1" presStyleLbl="revTx" presStyleIdx="0" presStyleCnt="4"/>
      <dgm:spPr/>
    </dgm:pt>
    <dgm:pt modelId="{2F1AF4F1-CD07-4CA2-86FB-EAA799A59A78}" type="pres">
      <dgm:prSet presAssocID="{1FF1B3B2-3915-4C69-BBCF-8ABE513586D1}" presName="vert1" presStyleCnt="0"/>
      <dgm:spPr/>
    </dgm:pt>
    <dgm:pt modelId="{5043A4F1-B54C-4FC1-9567-08518FC0EB5C}" type="pres">
      <dgm:prSet presAssocID="{820F8B1E-240B-43C0-9D18-6DBD15304F6D}" presName="thickLine" presStyleLbl="alignNode1" presStyleIdx="1" presStyleCnt="4"/>
      <dgm:spPr/>
    </dgm:pt>
    <dgm:pt modelId="{193FDA2A-50B5-44D3-B230-9E7BBCA15BAB}" type="pres">
      <dgm:prSet presAssocID="{820F8B1E-240B-43C0-9D18-6DBD15304F6D}" presName="horz1" presStyleCnt="0"/>
      <dgm:spPr/>
    </dgm:pt>
    <dgm:pt modelId="{C0883367-2839-4A63-BDAC-F1F93AE6A04B}" type="pres">
      <dgm:prSet presAssocID="{820F8B1E-240B-43C0-9D18-6DBD15304F6D}" presName="tx1" presStyleLbl="revTx" presStyleIdx="1" presStyleCnt="4"/>
      <dgm:spPr/>
    </dgm:pt>
    <dgm:pt modelId="{7B9927F5-2A71-4F33-AA39-ED18F817EA37}" type="pres">
      <dgm:prSet presAssocID="{820F8B1E-240B-43C0-9D18-6DBD15304F6D}" presName="vert1" presStyleCnt="0"/>
      <dgm:spPr/>
    </dgm:pt>
    <dgm:pt modelId="{46BCCF00-2419-4767-9C98-CD7C87289740}" type="pres">
      <dgm:prSet presAssocID="{A0D1199A-3913-4A93-9E2F-9C4BCCC2973A}" presName="thickLine" presStyleLbl="alignNode1" presStyleIdx="2" presStyleCnt="4"/>
      <dgm:spPr/>
    </dgm:pt>
    <dgm:pt modelId="{71A88022-BC1C-4CE9-B7C1-9C28B1D62D03}" type="pres">
      <dgm:prSet presAssocID="{A0D1199A-3913-4A93-9E2F-9C4BCCC2973A}" presName="horz1" presStyleCnt="0"/>
      <dgm:spPr/>
    </dgm:pt>
    <dgm:pt modelId="{7F77A9B9-268D-4467-8450-DFA4291EE615}" type="pres">
      <dgm:prSet presAssocID="{A0D1199A-3913-4A93-9E2F-9C4BCCC2973A}" presName="tx1" presStyleLbl="revTx" presStyleIdx="2" presStyleCnt="4"/>
      <dgm:spPr/>
    </dgm:pt>
    <dgm:pt modelId="{591AD37C-F806-42A9-9E53-931A4A193E58}" type="pres">
      <dgm:prSet presAssocID="{A0D1199A-3913-4A93-9E2F-9C4BCCC2973A}" presName="vert1" presStyleCnt="0"/>
      <dgm:spPr/>
    </dgm:pt>
    <dgm:pt modelId="{C25D30D6-49BE-4933-9754-46B77BE073A0}" type="pres">
      <dgm:prSet presAssocID="{023559AD-D2BF-4ECF-A3D1-07C9DB7DFE6F}" presName="thickLine" presStyleLbl="alignNode1" presStyleIdx="3" presStyleCnt="4"/>
      <dgm:spPr/>
    </dgm:pt>
    <dgm:pt modelId="{E72C640C-01F7-4F5E-8A1E-A31839C73575}" type="pres">
      <dgm:prSet presAssocID="{023559AD-D2BF-4ECF-A3D1-07C9DB7DFE6F}" presName="horz1" presStyleCnt="0"/>
      <dgm:spPr/>
    </dgm:pt>
    <dgm:pt modelId="{337E6963-21B7-400C-B07D-FBDCCCDC759A}" type="pres">
      <dgm:prSet presAssocID="{023559AD-D2BF-4ECF-A3D1-07C9DB7DFE6F}" presName="tx1" presStyleLbl="revTx" presStyleIdx="3" presStyleCnt="4"/>
      <dgm:spPr/>
    </dgm:pt>
    <dgm:pt modelId="{FD2266C4-E220-492B-BB1A-7F44C425EC33}" type="pres">
      <dgm:prSet presAssocID="{023559AD-D2BF-4ECF-A3D1-07C9DB7DFE6F}" presName="vert1" presStyleCnt="0"/>
      <dgm:spPr/>
    </dgm:pt>
  </dgm:ptLst>
  <dgm:cxnLst>
    <dgm:cxn modelId="{D1A2740A-4E6F-4371-AF67-77FE06FEB6DB}" srcId="{9EBA1D0F-ACB2-4938-961F-1B20D13BFAD4}" destId="{A0D1199A-3913-4A93-9E2F-9C4BCCC2973A}" srcOrd="2" destOrd="0" parTransId="{BD23E6C7-ADC7-488B-A491-6047CD90DA5C}" sibTransId="{89EBD2D3-FF6D-47D7-8B87-13B3FA65596C}"/>
    <dgm:cxn modelId="{1A48C929-7AD0-405B-BF8F-6411B21840C0}" srcId="{9EBA1D0F-ACB2-4938-961F-1B20D13BFAD4}" destId="{1FF1B3B2-3915-4C69-BBCF-8ABE513586D1}" srcOrd="0" destOrd="0" parTransId="{393FB871-CE92-43C0-B21F-6FFFF9D0E113}" sibTransId="{326CB7B9-0657-487F-B8C7-586183627BBC}"/>
    <dgm:cxn modelId="{AD33E42C-E0B5-4FBB-AA7E-420E371C6822}" srcId="{9EBA1D0F-ACB2-4938-961F-1B20D13BFAD4}" destId="{820F8B1E-240B-43C0-9D18-6DBD15304F6D}" srcOrd="1" destOrd="0" parTransId="{79A3A15A-2051-45CC-9381-5E0DA9BF6151}" sibTransId="{E480BF52-9FCF-42BF-B871-A504BA7E689A}"/>
    <dgm:cxn modelId="{90D1635F-7D94-4A07-A9A4-3797D4012933}" type="presOf" srcId="{9EBA1D0F-ACB2-4938-961F-1B20D13BFAD4}" destId="{F65A610B-1A65-4819-86C2-3250D826076B}" srcOrd="0" destOrd="0" presId="urn:microsoft.com/office/officeart/2008/layout/LinedList"/>
    <dgm:cxn modelId="{11EEFF4A-723B-4C93-B1F2-8EB04E405D56}" type="presOf" srcId="{A0D1199A-3913-4A93-9E2F-9C4BCCC2973A}" destId="{7F77A9B9-268D-4467-8450-DFA4291EE615}" srcOrd="0" destOrd="0" presId="urn:microsoft.com/office/officeart/2008/layout/LinedList"/>
    <dgm:cxn modelId="{11270455-84D7-4B31-9B1D-32A5F2EC346E}" srcId="{9EBA1D0F-ACB2-4938-961F-1B20D13BFAD4}" destId="{023559AD-D2BF-4ECF-A3D1-07C9DB7DFE6F}" srcOrd="3" destOrd="0" parTransId="{81DD51CD-24FA-46BE-B479-E0E43419E482}" sibTransId="{D82CEE2C-5BA2-4261-8B1F-3B56D5DF0501}"/>
    <dgm:cxn modelId="{19D3F357-7DF0-48D6-BE2B-E9774101EF0A}" type="presOf" srcId="{1FF1B3B2-3915-4C69-BBCF-8ABE513586D1}" destId="{060043B3-FFF4-45C8-A5CE-BFFA8CC720FE}" srcOrd="0" destOrd="0" presId="urn:microsoft.com/office/officeart/2008/layout/LinedList"/>
    <dgm:cxn modelId="{A329A6D3-BC49-46EE-B144-B90E94F1E780}" type="presOf" srcId="{023559AD-D2BF-4ECF-A3D1-07C9DB7DFE6F}" destId="{337E6963-21B7-400C-B07D-FBDCCCDC759A}" srcOrd="0" destOrd="0" presId="urn:microsoft.com/office/officeart/2008/layout/LinedList"/>
    <dgm:cxn modelId="{7287D9E1-0A5D-4EA0-A803-C890E69BDC74}" type="presOf" srcId="{820F8B1E-240B-43C0-9D18-6DBD15304F6D}" destId="{C0883367-2839-4A63-BDAC-F1F93AE6A04B}" srcOrd="0" destOrd="0" presId="urn:microsoft.com/office/officeart/2008/layout/LinedList"/>
    <dgm:cxn modelId="{A1DCADDA-5114-48DF-A309-3C586D348F44}" type="presParOf" srcId="{F65A610B-1A65-4819-86C2-3250D826076B}" destId="{2CE440A0-85AA-4196-890F-D78241E17514}" srcOrd="0" destOrd="0" presId="urn:microsoft.com/office/officeart/2008/layout/LinedList"/>
    <dgm:cxn modelId="{C36B4D08-8E3A-4765-BC35-E93CF26E0E05}" type="presParOf" srcId="{F65A610B-1A65-4819-86C2-3250D826076B}" destId="{8BE2930A-CC3B-4C1B-98A4-6E893FD42232}" srcOrd="1" destOrd="0" presId="urn:microsoft.com/office/officeart/2008/layout/LinedList"/>
    <dgm:cxn modelId="{C7DE123C-1C6B-4229-9A3F-7C83566DB11D}" type="presParOf" srcId="{8BE2930A-CC3B-4C1B-98A4-6E893FD42232}" destId="{060043B3-FFF4-45C8-A5CE-BFFA8CC720FE}" srcOrd="0" destOrd="0" presId="urn:microsoft.com/office/officeart/2008/layout/LinedList"/>
    <dgm:cxn modelId="{689FBE2E-265A-41B7-889B-AA31C51251EF}" type="presParOf" srcId="{8BE2930A-CC3B-4C1B-98A4-6E893FD42232}" destId="{2F1AF4F1-CD07-4CA2-86FB-EAA799A59A78}" srcOrd="1" destOrd="0" presId="urn:microsoft.com/office/officeart/2008/layout/LinedList"/>
    <dgm:cxn modelId="{00FD2949-2CCA-4F76-B94A-EDEF6A668F38}" type="presParOf" srcId="{F65A610B-1A65-4819-86C2-3250D826076B}" destId="{5043A4F1-B54C-4FC1-9567-08518FC0EB5C}" srcOrd="2" destOrd="0" presId="urn:microsoft.com/office/officeart/2008/layout/LinedList"/>
    <dgm:cxn modelId="{C480D75B-5AA8-43D1-87D4-97D3A73558A0}" type="presParOf" srcId="{F65A610B-1A65-4819-86C2-3250D826076B}" destId="{193FDA2A-50B5-44D3-B230-9E7BBCA15BAB}" srcOrd="3" destOrd="0" presId="urn:microsoft.com/office/officeart/2008/layout/LinedList"/>
    <dgm:cxn modelId="{0D8DADF3-6EA7-4219-9DFE-20CEC7ACE2A4}" type="presParOf" srcId="{193FDA2A-50B5-44D3-B230-9E7BBCA15BAB}" destId="{C0883367-2839-4A63-BDAC-F1F93AE6A04B}" srcOrd="0" destOrd="0" presId="urn:microsoft.com/office/officeart/2008/layout/LinedList"/>
    <dgm:cxn modelId="{2ABBB403-E6B1-48A9-891C-68CF7E11AA5C}" type="presParOf" srcId="{193FDA2A-50B5-44D3-B230-9E7BBCA15BAB}" destId="{7B9927F5-2A71-4F33-AA39-ED18F817EA37}" srcOrd="1" destOrd="0" presId="urn:microsoft.com/office/officeart/2008/layout/LinedList"/>
    <dgm:cxn modelId="{59FA1BA9-CD0A-455B-AD07-B9AE67C349DB}" type="presParOf" srcId="{F65A610B-1A65-4819-86C2-3250D826076B}" destId="{46BCCF00-2419-4767-9C98-CD7C87289740}" srcOrd="4" destOrd="0" presId="urn:microsoft.com/office/officeart/2008/layout/LinedList"/>
    <dgm:cxn modelId="{BDA1E277-7105-4852-A54E-024B7E54BD78}" type="presParOf" srcId="{F65A610B-1A65-4819-86C2-3250D826076B}" destId="{71A88022-BC1C-4CE9-B7C1-9C28B1D62D03}" srcOrd="5" destOrd="0" presId="urn:microsoft.com/office/officeart/2008/layout/LinedList"/>
    <dgm:cxn modelId="{037A6885-C1E4-4EF3-8FF7-DBDDC9B1D091}" type="presParOf" srcId="{71A88022-BC1C-4CE9-B7C1-9C28B1D62D03}" destId="{7F77A9B9-268D-4467-8450-DFA4291EE615}" srcOrd="0" destOrd="0" presId="urn:microsoft.com/office/officeart/2008/layout/LinedList"/>
    <dgm:cxn modelId="{744D7D97-A45F-442B-A9A5-EA4415B4BE69}" type="presParOf" srcId="{71A88022-BC1C-4CE9-B7C1-9C28B1D62D03}" destId="{591AD37C-F806-42A9-9E53-931A4A193E58}" srcOrd="1" destOrd="0" presId="urn:microsoft.com/office/officeart/2008/layout/LinedList"/>
    <dgm:cxn modelId="{9B616A38-B560-4AA9-A8ED-9532D9E9F808}" type="presParOf" srcId="{F65A610B-1A65-4819-86C2-3250D826076B}" destId="{C25D30D6-49BE-4933-9754-46B77BE073A0}" srcOrd="6" destOrd="0" presId="urn:microsoft.com/office/officeart/2008/layout/LinedList"/>
    <dgm:cxn modelId="{D46332E6-3FF2-4F07-91DB-7271E3B70370}" type="presParOf" srcId="{F65A610B-1A65-4819-86C2-3250D826076B}" destId="{E72C640C-01F7-4F5E-8A1E-A31839C73575}" srcOrd="7" destOrd="0" presId="urn:microsoft.com/office/officeart/2008/layout/LinedList"/>
    <dgm:cxn modelId="{3420D8A4-892B-4DD7-ABCD-30CAC1954962}" type="presParOf" srcId="{E72C640C-01F7-4F5E-8A1E-A31839C73575}" destId="{337E6963-21B7-400C-B07D-FBDCCCDC759A}" srcOrd="0" destOrd="0" presId="urn:microsoft.com/office/officeart/2008/layout/LinedList"/>
    <dgm:cxn modelId="{8389B9C2-8FE6-4BE4-B62B-F7E5AE92E2DD}" type="presParOf" srcId="{E72C640C-01F7-4F5E-8A1E-A31839C73575}" destId="{FD2266C4-E220-492B-BB1A-7F44C425EC3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8B029-1D75-415A-AC38-A4641BC8E261}">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917FA0-D9B7-475B-8B9E-4CA8F5C07775}">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dirty="0"/>
            <a:t>37 Diary entries, collected over the course of an academic year </a:t>
          </a:r>
          <a:endParaRPr lang="en-US" sz="2700" kern="1200" dirty="0"/>
        </a:p>
      </dsp:txBody>
      <dsp:txXfrm>
        <a:off x="0" y="0"/>
        <a:ext cx="6900512" cy="1384035"/>
      </dsp:txXfrm>
    </dsp:sp>
    <dsp:sp modelId="{D232BE25-AF41-445D-A54C-A2C2B9EB2DE6}">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F8B807-CB8D-4AB1-9834-EE225D93DD0C}">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dirty="0"/>
            <a:t>Adopted Anderson’s (2006) analytic view of autoethnography to code the diaries </a:t>
          </a:r>
          <a:endParaRPr lang="en-US" sz="2700" kern="1200" dirty="0"/>
        </a:p>
      </dsp:txBody>
      <dsp:txXfrm>
        <a:off x="0" y="1384035"/>
        <a:ext cx="6900512" cy="1384035"/>
      </dsp:txXfrm>
    </dsp:sp>
    <dsp:sp modelId="{B97AC551-2D85-42A0-8B00-60AC556BA9BD}">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776C45-BDCE-424B-AA65-AA5E269B5B1D}">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dirty="0"/>
            <a:t>Emerging categories of, </a:t>
          </a:r>
          <a:r>
            <a:rPr lang="en-GB" sz="2700" b="1" kern="1200" dirty="0"/>
            <a:t>Connection; Care; discomfort; Blame</a:t>
          </a:r>
          <a:endParaRPr lang="en-US" sz="2700" b="1" kern="1200" dirty="0"/>
        </a:p>
      </dsp:txBody>
      <dsp:txXfrm>
        <a:off x="0" y="2768070"/>
        <a:ext cx="6900512" cy="1384035"/>
      </dsp:txXfrm>
    </dsp:sp>
    <dsp:sp modelId="{E5AA4139-ADBF-4D15-A44C-854464750ABB}">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05B8D7-53B7-42B3-8C7E-FDA05876D5BF}">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dirty="0"/>
            <a:t>Thematic narrative analysis (</a:t>
          </a:r>
          <a:r>
            <a:rPr lang="en-GB" sz="2700" kern="1200" dirty="0" err="1"/>
            <a:t>Riessman</a:t>
          </a:r>
          <a:r>
            <a:rPr lang="en-GB" sz="2700" kern="1200" dirty="0"/>
            <a:t>, 2008) to place the categories in context to reveal themes</a:t>
          </a:r>
          <a:endParaRPr lang="en-US" sz="2700" kern="1200" dirty="0"/>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440A0-85AA-4196-890F-D78241E17514}">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0043B3-FFF4-45C8-A5CE-BFFA8CC720FE}">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Adopting teaching and learning </a:t>
          </a:r>
          <a:r>
            <a:rPr lang="en-GB" sz="2200" b="1" kern="1200" dirty="0"/>
            <a:t>strategies which encourage inquiry, curiosity, comfort in uncertainty</a:t>
          </a:r>
          <a:endParaRPr lang="en-US" sz="2200" kern="1200" dirty="0"/>
        </a:p>
      </dsp:txBody>
      <dsp:txXfrm>
        <a:off x="0" y="0"/>
        <a:ext cx="6900512" cy="1384035"/>
      </dsp:txXfrm>
    </dsp:sp>
    <dsp:sp modelId="{5043A4F1-B54C-4FC1-9567-08518FC0EB5C}">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883367-2839-4A63-BDAC-F1F93AE6A04B}">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Transformation is </a:t>
          </a:r>
          <a:r>
            <a:rPr lang="en-GB" sz="2200" b="1" kern="1200"/>
            <a:t>uncomfortable</a:t>
          </a:r>
          <a:r>
            <a:rPr lang="en-GB" sz="2200" kern="1200"/>
            <a:t>. </a:t>
          </a:r>
          <a:endParaRPr lang="en-US" sz="2200" kern="1200"/>
        </a:p>
      </dsp:txBody>
      <dsp:txXfrm>
        <a:off x="0" y="1384035"/>
        <a:ext cx="6900512" cy="1384035"/>
      </dsp:txXfrm>
    </dsp:sp>
    <dsp:sp modelId="{46BCCF00-2419-4767-9C98-CD7C87289740}">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77A9B9-268D-4467-8450-DFA4291EE615}">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We are not meant to do this in isolation – we need to </a:t>
          </a:r>
          <a:r>
            <a:rPr lang="en-GB" sz="2200" b="1" kern="1200"/>
            <a:t>form connections and relationships </a:t>
          </a:r>
          <a:r>
            <a:rPr lang="en-GB" sz="2200" kern="1200"/>
            <a:t>which</a:t>
          </a:r>
          <a:r>
            <a:rPr lang="en-GB" sz="2200" b="1" kern="1200"/>
            <a:t> </a:t>
          </a:r>
          <a:r>
            <a:rPr lang="en-GB" sz="2200" kern="1200"/>
            <a:t>support and care for us.</a:t>
          </a:r>
          <a:endParaRPr lang="en-US" sz="2200" kern="1200"/>
        </a:p>
      </dsp:txBody>
      <dsp:txXfrm>
        <a:off x="0" y="2768070"/>
        <a:ext cx="6900512" cy="1384035"/>
      </dsp:txXfrm>
    </dsp:sp>
    <dsp:sp modelId="{C25D30D6-49BE-4933-9754-46B77BE073A0}">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7E6963-21B7-400C-B07D-FBDCCCDC759A}">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Recognising that to fully care for the learners </a:t>
          </a:r>
          <a:r>
            <a:rPr lang="en-GB" sz="2200" b="1" kern="1200"/>
            <a:t>is to connect the pastoral care closely to the academic </a:t>
          </a:r>
          <a:r>
            <a:rPr lang="en-GB" sz="2200" kern="1200"/>
            <a:t>support will mean a </a:t>
          </a:r>
          <a:r>
            <a:rPr lang="en-GB" sz="2200" b="1" kern="1200"/>
            <a:t>reversal</a:t>
          </a:r>
          <a:r>
            <a:rPr lang="en-GB" sz="2200" kern="1200"/>
            <a:t> of the current trend to separate them. </a:t>
          </a:r>
          <a:endParaRPr lang="en-US" sz="2200" kern="1200"/>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DBD0DA-0122-AC43-9536-370EA09B5DD9}" type="datetimeFigureOut">
              <a:rPr lang="en-US" smtClean="0"/>
              <a:t>6/13/2022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16B88-6C90-824A-AD2E-F30B4CA5B3D5}" type="slidenum">
              <a:rPr lang="en-US" smtClean="0"/>
              <a:t>‹#›</a:t>
            </a:fld>
            <a:endParaRPr lang="en-US"/>
          </a:p>
        </p:txBody>
      </p:sp>
    </p:spTree>
    <p:extLst>
      <p:ext uri="{BB962C8B-B14F-4D97-AF65-F5344CB8AC3E}">
        <p14:creationId xmlns:p14="http://schemas.microsoft.com/office/powerpoint/2010/main" val="1577602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lead the Education Studies UG </a:t>
            </a:r>
            <a:r>
              <a:rPr lang="en-US" dirty="0" err="1"/>
              <a:t>prgramme</a:t>
            </a:r>
            <a:r>
              <a:rPr lang="en-US" dirty="0"/>
              <a:t> at the university of Sunderland in NE England; the area has greater deprivation than other areas of the UK. The university, as a civic university which draws most of its students from the local region and is focused upon raising aspirations and widening access and participation to higher education to transform the region and lives. </a:t>
            </a:r>
          </a:p>
          <a:p>
            <a:endParaRPr lang="en-US" dirty="0"/>
          </a:p>
          <a:p>
            <a:r>
              <a:rPr lang="en-US" dirty="0"/>
              <a:t>The Education Studies </a:t>
            </a:r>
            <a:r>
              <a:rPr lang="en-US" dirty="0" err="1"/>
              <a:t>programme</a:t>
            </a:r>
            <a:r>
              <a:rPr lang="en-US" dirty="0"/>
              <a:t> is relatively small with 100 students who go on to train as teachers and other positions in and around the field of education. </a:t>
            </a:r>
          </a:p>
          <a:p>
            <a:endParaRPr lang="en-US" dirty="0"/>
          </a:p>
          <a:p>
            <a:endParaRPr lang="en-GB" dirty="0"/>
          </a:p>
        </p:txBody>
      </p:sp>
      <p:sp>
        <p:nvSpPr>
          <p:cNvPr id="4" name="Slide Number Placeholder 3"/>
          <p:cNvSpPr>
            <a:spLocks noGrp="1"/>
          </p:cNvSpPr>
          <p:nvPr>
            <p:ph type="sldNum" sz="quarter" idx="5"/>
          </p:nvPr>
        </p:nvSpPr>
        <p:spPr/>
        <p:txBody>
          <a:bodyPr/>
          <a:lstStyle/>
          <a:p>
            <a:fld id="{DEF16B88-6C90-824A-AD2E-F30B4CA5B3D5}" type="slidenum">
              <a:rPr lang="en-US" smtClean="0"/>
              <a:t>1</a:t>
            </a:fld>
            <a:endParaRPr lang="en-US"/>
          </a:p>
        </p:txBody>
      </p:sp>
    </p:spTree>
    <p:extLst>
      <p:ext uri="{BB962C8B-B14F-4D97-AF65-F5344CB8AC3E}">
        <p14:creationId xmlns:p14="http://schemas.microsoft.com/office/powerpoint/2010/main" val="4172734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F16B88-6C90-824A-AD2E-F30B4CA5B3D5}" type="slidenum">
              <a:rPr lang="en-US" smtClean="0"/>
              <a:t>10</a:t>
            </a:fld>
            <a:endParaRPr lang="en-US"/>
          </a:p>
        </p:txBody>
      </p:sp>
    </p:spTree>
    <p:extLst>
      <p:ext uri="{BB962C8B-B14F-4D97-AF65-F5344CB8AC3E}">
        <p14:creationId xmlns:p14="http://schemas.microsoft.com/office/powerpoint/2010/main" val="642747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pandemic hit and all of the dilemmas I had work really hard to maintain a pedagogy of vulnerability </a:t>
            </a:r>
          </a:p>
        </p:txBody>
      </p:sp>
      <p:sp>
        <p:nvSpPr>
          <p:cNvPr id="4" name="Slide Number Placeholder 3"/>
          <p:cNvSpPr>
            <a:spLocks noGrp="1"/>
          </p:cNvSpPr>
          <p:nvPr>
            <p:ph type="sldNum" sz="quarter" idx="5"/>
          </p:nvPr>
        </p:nvSpPr>
        <p:spPr/>
        <p:txBody>
          <a:bodyPr/>
          <a:lstStyle/>
          <a:p>
            <a:fld id="{DEF16B88-6C90-824A-AD2E-F30B4CA5B3D5}" type="slidenum">
              <a:rPr lang="en-US" smtClean="0"/>
              <a:t>13</a:t>
            </a:fld>
            <a:endParaRPr lang="en-US"/>
          </a:p>
        </p:txBody>
      </p:sp>
    </p:spTree>
    <p:extLst>
      <p:ext uri="{BB962C8B-B14F-4D97-AF65-F5344CB8AC3E}">
        <p14:creationId xmlns:p14="http://schemas.microsoft.com/office/powerpoint/2010/main" val="1956385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Post pandemic the promises of a new normal – </a:t>
            </a:r>
            <a:r>
              <a:rPr lang="en-GB" dirty="0" err="1"/>
              <a:t>eg</a:t>
            </a:r>
            <a:r>
              <a:rPr lang="en-GB" dirty="0"/>
              <a:t> what will you not want to go back to – are all forgotten. The implications I raised a the end of my </a:t>
            </a:r>
            <a:r>
              <a:rPr lang="en-GB" dirty="0" err="1"/>
              <a:t>phd</a:t>
            </a:r>
            <a:r>
              <a:rPr lang="en-GB" dirty="0"/>
              <a:t> are even more enhanced now. </a:t>
            </a:r>
          </a:p>
          <a:p>
            <a:pPr marL="171450" indent="-171450">
              <a:buFont typeface="Arial" panose="020B0604020202020204" pitchFamily="34" charset="0"/>
              <a:buChar char="•"/>
            </a:pPr>
            <a:r>
              <a:rPr lang="en-GB" dirty="0"/>
              <a:t>Greater control and measurement – accountability, fear. </a:t>
            </a:r>
          </a:p>
          <a:p>
            <a:pPr marL="171450" indent="-171450">
              <a:buFont typeface="Arial" panose="020B0604020202020204" pitchFamily="34" charset="0"/>
              <a:buChar char="•"/>
            </a:pPr>
            <a:r>
              <a:rPr lang="en-GB" dirty="0"/>
              <a:t>Narrowed curricula for student health appears to be remaining </a:t>
            </a:r>
          </a:p>
          <a:p>
            <a:pPr marL="171450" indent="-171450">
              <a:buFont typeface="Arial" panose="020B0604020202020204" pitchFamily="34" charset="0"/>
              <a:buChar char="•"/>
            </a:pPr>
            <a:r>
              <a:rPr lang="en-GB" dirty="0"/>
              <a:t>Leaving less time to allow relations to develop – more pastoral aspects ‘outsourced’ (perhaps rightly so – </a:t>
            </a:r>
            <a:r>
              <a:rPr lang="en-GB" dirty="0" err="1"/>
              <a:t>eg</a:t>
            </a:r>
            <a:r>
              <a:rPr lang="en-GB" dirty="0"/>
              <a:t> mental health teams are larger than most teaching teams)</a:t>
            </a:r>
          </a:p>
        </p:txBody>
      </p:sp>
      <p:sp>
        <p:nvSpPr>
          <p:cNvPr id="4" name="Slide Number Placeholder 3"/>
          <p:cNvSpPr>
            <a:spLocks noGrp="1"/>
          </p:cNvSpPr>
          <p:nvPr>
            <p:ph type="sldNum" sz="quarter" idx="5"/>
          </p:nvPr>
        </p:nvSpPr>
        <p:spPr/>
        <p:txBody>
          <a:bodyPr/>
          <a:lstStyle/>
          <a:p>
            <a:fld id="{DEF16B88-6C90-824A-AD2E-F30B4CA5B3D5}" type="slidenum">
              <a:rPr lang="en-US" smtClean="0"/>
              <a:t>15</a:t>
            </a:fld>
            <a:endParaRPr lang="en-US"/>
          </a:p>
        </p:txBody>
      </p:sp>
    </p:spTree>
    <p:extLst>
      <p:ext uri="{BB962C8B-B14F-4D97-AF65-F5344CB8AC3E}">
        <p14:creationId xmlns:p14="http://schemas.microsoft.com/office/powerpoint/2010/main" val="3857797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Student focus is more transactional than ever before </a:t>
            </a:r>
          </a:p>
          <a:p>
            <a:pPr marL="171450" indent="-171450">
              <a:buFont typeface="Arial" panose="020B0604020202020204" pitchFamily="34" charset="0"/>
              <a:buChar char="•"/>
            </a:pPr>
            <a:r>
              <a:rPr lang="en-US" dirty="0"/>
              <a:t>Uncertainty is not an option for many </a:t>
            </a:r>
          </a:p>
          <a:p>
            <a:endParaRPr lang="en-GB" dirty="0"/>
          </a:p>
        </p:txBody>
      </p:sp>
      <p:sp>
        <p:nvSpPr>
          <p:cNvPr id="4" name="Slide Number Placeholder 3"/>
          <p:cNvSpPr>
            <a:spLocks noGrp="1"/>
          </p:cNvSpPr>
          <p:nvPr>
            <p:ph type="sldNum" sz="quarter" idx="5"/>
          </p:nvPr>
        </p:nvSpPr>
        <p:spPr/>
        <p:txBody>
          <a:bodyPr/>
          <a:lstStyle/>
          <a:p>
            <a:fld id="{DEF16B88-6C90-824A-AD2E-F30B4CA5B3D5}" type="slidenum">
              <a:rPr lang="en-US" smtClean="0"/>
              <a:t>16</a:t>
            </a:fld>
            <a:endParaRPr lang="en-US"/>
          </a:p>
        </p:txBody>
      </p:sp>
    </p:spTree>
    <p:extLst>
      <p:ext uri="{BB962C8B-B14F-4D97-AF65-F5344CB8AC3E}">
        <p14:creationId xmlns:p14="http://schemas.microsoft.com/office/powerpoint/2010/main" val="3229833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1 template. Use black text when using this page. </a:t>
            </a:r>
          </a:p>
        </p:txBody>
      </p:sp>
      <p:sp>
        <p:nvSpPr>
          <p:cNvPr id="4" name="Slide Number Placeholder 3"/>
          <p:cNvSpPr>
            <a:spLocks noGrp="1"/>
          </p:cNvSpPr>
          <p:nvPr>
            <p:ph type="sldNum" sz="quarter" idx="5"/>
          </p:nvPr>
        </p:nvSpPr>
        <p:spPr/>
        <p:txBody>
          <a:bodyPr/>
          <a:lstStyle/>
          <a:p>
            <a:fld id="{DEF16B88-6C90-824A-AD2E-F30B4CA5B3D5}" type="slidenum">
              <a:rPr lang="en-US" smtClean="0"/>
              <a:t>17</a:t>
            </a:fld>
            <a:endParaRPr lang="en-US"/>
          </a:p>
        </p:txBody>
      </p:sp>
    </p:spTree>
    <p:extLst>
      <p:ext uri="{BB962C8B-B14F-4D97-AF65-F5344CB8AC3E}">
        <p14:creationId xmlns:p14="http://schemas.microsoft.com/office/powerpoint/2010/main" val="3345131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completed my </a:t>
            </a:r>
            <a:r>
              <a:rPr lang="en-US" dirty="0" err="1"/>
              <a:t>Phd</a:t>
            </a:r>
            <a:r>
              <a:rPr lang="en-US" dirty="0"/>
              <a:t> in Education in 2019 while working full time in the school of education. The aim of my presentation today is to…</a:t>
            </a:r>
          </a:p>
          <a:p>
            <a:endParaRPr lang="en-GB" dirty="0"/>
          </a:p>
        </p:txBody>
      </p:sp>
      <p:sp>
        <p:nvSpPr>
          <p:cNvPr id="4" name="Slide Number Placeholder 3"/>
          <p:cNvSpPr>
            <a:spLocks noGrp="1"/>
          </p:cNvSpPr>
          <p:nvPr>
            <p:ph type="sldNum" sz="quarter" idx="5"/>
          </p:nvPr>
        </p:nvSpPr>
        <p:spPr/>
        <p:txBody>
          <a:bodyPr/>
          <a:lstStyle/>
          <a:p>
            <a:fld id="{DEF16B88-6C90-824A-AD2E-F30B4CA5B3D5}" type="slidenum">
              <a:rPr lang="en-US" smtClean="0"/>
              <a:t>2</a:t>
            </a:fld>
            <a:endParaRPr lang="en-US"/>
          </a:p>
        </p:txBody>
      </p:sp>
    </p:spTree>
    <p:extLst>
      <p:ext uri="{BB962C8B-B14F-4D97-AF65-F5344CB8AC3E}">
        <p14:creationId xmlns:p14="http://schemas.microsoft.com/office/powerpoint/2010/main" val="3666097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a:t>
            </a:r>
            <a:r>
              <a:rPr lang="en-US" dirty="0" err="1"/>
              <a:t>phd</a:t>
            </a:r>
            <a:r>
              <a:rPr lang="en-US" dirty="0"/>
              <a:t> closes with a recollection of sea swim triathlon that I completed and I see this as a metaphor for a pedagogy of vulnerability. </a:t>
            </a:r>
          </a:p>
        </p:txBody>
      </p:sp>
      <p:sp>
        <p:nvSpPr>
          <p:cNvPr id="4" name="Slide Number Placeholder 3"/>
          <p:cNvSpPr>
            <a:spLocks noGrp="1"/>
          </p:cNvSpPr>
          <p:nvPr>
            <p:ph type="sldNum" sz="quarter" idx="5"/>
          </p:nvPr>
        </p:nvSpPr>
        <p:spPr/>
        <p:txBody>
          <a:bodyPr/>
          <a:lstStyle/>
          <a:p>
            <a:fld id="{DEF16B88-6C90-824A-AD2E-F30B4CA5B3D5}" type="slidenum">
              <a:rPr lang="en-US" smtClean="0"/>
              <a:t>3</a:t>
            </a:fld>
            <a:endParaRPr lang="en-US"/>
          </a:p>
        </p:txBody>
      </p:sp>
    </p:spTree>
    <p:extLst>
      <p:ext uri="{BB962C8B-B14F-4D97-AF65-F5344CB8AC3E}">
        <p14:creationId xmlns:p14="http://schemas.microsoft.com/office/powerpoint/2010/main" val="363593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Back to the start - my </a:t>
            </a:r>
            <a:r>
              <a:rPr lang="en-GB" dirty="0" err="1"/>
              <a:t>phd</a:t>
            </a:r>
            <a:r>
              <a:rPr lang="en-GB" dirty="0"/>
              <a:t> began with these two questions. Up until this point my research had been about others in education and their practice and their understanding for their work – I now felt it was important that I turned these tables on myself and asked myself questions about my practice to gain a deeper understanding of what I did… ultimately, my early question was ‘how can I know if I am good teacher? </a:t>
            </a:r>
          </a:p>
          <a:p>
            <a:r>
              <a:rPr lang="en-GB" dirty="0"/>
              <a:t>This overarching question became ‘What is good practice to me? – how do I perceive it? - and what capacity/agency do I feel I have to undertake it? ; AND when I have to make choices or deal with tricky aspects of education practice…what are the contexts of these dilemmas and what do I do? Which path do I take and what motivates my decisions and actions? </a:t>
            </a:r>
          </a:p>
        </p:txBody>
      </p:sp>
      <p:sp>
        <p:nvSpPr>
          <p:cNvPr id="4" name="Slide Number Placeholder 3"/>
          <p:cNvSpPr>
            <a:spLocks noGrp="1"/>
          </p:cNvSpPr>
          <p:nvPr>
            <p:ph type="sldNum" sz="quarter" idx="5"/>
          </p:nvPr>
        </p:nvSpPr>
        <p:spPr/>
        <p:txBody>
          <a:bodyPr/>
          <a:lstStyle/>
          <a:p>
            <a:fld id="{DEF16B88-6C90-824A-AD2E-F30B4CA5B3D5}" type="slidenum">
              <a:rPr lang="en-US" smtClean="0"/>
              <a:t>4</a:t>
            </a:fld>
            <a:endParaRPr lang="en-US"/>
          </a:p>
        </p:txBody>
      </p:sp>
    </p:spTree>
    <p:extLst>
      <p:ext uri="{BB962C8B-B14F-4D97-AF65-F5344CB8AC3E}">
        <p14:creationId xmlns:p14="http://schemas.microsoft.com/office/powerpoint/2010/main" val="1462125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I wanted to gain a deeper understanding of my own practice, I had to adopt auto ethnography as the methodology. Education is overwhelmed by the ‘this is how to do it..’ text book/tool box/off the shelf etc  – to   first of all I was writing this for me, secondly, I didn’t want my work to </a:t>
            </a:r>
            <a:r>
              <a:rPr lang="en-GB" b="1" dirty="0"/>
              <a:t>tell</a:t>
            </a:r>
            <a:r>
              <a:rPr lang="en-GB" dirty="0"/>
              <a:t> people how to ‘be’ good teachers (whatever that meant); I wanted my experience to resonate with, and be understood by, other educators. They might ask the same questions of themselves. Most importantly, I wanted to try to capture the messiness of practice and the complexity of ‘being’ a practitioner in education. </a:t>
            </a:r>
          </a:p>
          <a:p>
            <a:endParaRPr lang="en-GB" dirty="0"/>
          </a:p>
          <a:p>
            <a:r>
              <a:rPr lang="en-GB" dirty="0"/>
              <a:t>Autoethnography afforded me this opportunity – to be self reflective and open in the context of the systems and cultures and relations I worked within – initially it felt that it was the most ethical way to do my research – it was fair and right – it was later on into the process that I fully grasped how vulnerable and risky the approach is and was. </a:t>
            </a:r>
          </a:p>
          <a:p>
            <a:endParaRPr lang="en-GB" dirty="0"/>
          </a:p>
          <a:p>
            <a:r>
              <a:rPr lang="en-GB" dirty="0"/>
              <a:t>AE views the researcher as the primary participant in the study and I chose to use my diary as the main data collection method. </a:t>
            </a:r>
          </a:p>
        </p:txBody>
      </p:sp>
      <p:sp>
        <p:nvSpPr>
          <p:cNvPr id="4" name="Slide Number Placeholder 3"/>
          <p:cNvSpPr>
            <a:spLocks noGrp="1"/>
          </p:cNvSpPr>
          <p:nvPr>
            <p:ph type="sldNum" sz="quarter" idx="5"/>
          </p:nvPr>
        </p:nvSpPr>
        <p:spPr/>
        <p:txBody>
          <a:bodyPr/>
          <a:lstStyle/>
          <a:p>
            <a:fld id="{DEF16B88-6C90-824A-AD2E-F30B4CA5B3D5}" type="slidenum">
              <a:rPr lang="en-US" smtClean="0"/>
              <a:t>5</a:t>
            </a:fld>
            <a:endParaRPr lang="en-US"/>
          </a:p>
        </p:txBody>
      </p:sp>
    </p:spTree>
    <p:extLst>
      <p:ext uri="{BB962C8B-B14F-4D97-AF65-F5344CB8AC3E}">
        <p14:creationId xmlns:p14="http://schemas.microsoft.com/office/powerpoint/2010/main" val="1789302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 found after analysing my diaries … </a:t>
            </a:r>
          </a:p>
        </p:txBody>
      </p:sp>
      <p:sp>
        <p:nvSpPr>
          <p:cNvPr id="4" name="Slide Number Placeholder 3"/>
          <p:cNvSpPr>
            <a:spLocks noGrp="1"/>
          </p:cNvSpPr>
          <p:nvPr>
            <p:ph type="sldNum" sz="quarter" idx="5"/>
          </p:nvPr>
        </p:nvSpPr>
        <p:spPr/>
        <p:txBody>
          <a:bodyPr/>
          <a:lstStyle/>
          <a:p>
            <a:fld id="{DEF16B88-6C90-824A-AD2E-F30B4CA5B3D5}" type="slidenum">
              <a:rPr lang="en-US" smtClean="0"/>
              <a:t>6</a:t>
            </a:fld>
            <a:endParaRPr lang="en-US"/>
          </a:p>
        </p:txBody>
      </p:sp>
    </p:spTree>
    <p:extLst>
      <p:ext uri="{BB962C8B-B14F-4D97-AF65-F5344CB8AC3E}">
        <p14:creationId xmlns:p14="http://schemas.microsoft.com/office/powerpoint/2010/main" val="4114953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were two stages of analysis; the first deconstructed the diaries entries using a traditional analytic process. However, the process of deconstruction removed the context and the situation that these categories emerged in – this is counter to the aim of autoethnography. The process of going in close but pulling back to reveal cultural and social influences enabled the theme to emerge </a:t>
            </a:r>
          </a:p>
        </p:txBody>
      </p:sp>
      <p:sp>
        <p:nvSpPr>
          <p:cNvPr id="4" name="Slide Number Placeholder 3"/>
          <p:cNvSpPr>
            <a:spLocks noGrp="1"/>
          </p:cNvSpPr>
          <p:nvPr>
            <p:ph type="sldNum" sz="quarter" idx="5"/>
          </p:nvPr>
        </p:nvSpPr>
        <p:spPr/>
        <p:txBody>
          <a:bodyPr/>
          <a:lstStyle/>
          <a:p>
            <a:fld id="{DEF16B88-6C90-824A-AD2E-F30B4CA5B3D5}" type="slidenum">
              <a:rPr lang="en-US" smtClean="0"/>
              <a:t>7</a:t>
            </a:fld>
            <a:endParaRPr lang="en-US"/>
          </a:p>
        </p:txBody>
      </p:sp>
    </p:spTree>
    <p:extLst>
      <p:ext uri="{BB962C8B-B14F-4D97-AF65-F5344CB8AC3E}">
        <p14:creationId xmlns:p14="http://schemas.microsoft.com/office/powerpoint/2010/main" val="842091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theme revealed my practice as a pedagogy of vulnerability. </a:t>
            </a:r>
          </a:p>
          <a:p>
            <a:r>
              <a:rPr lang="en-GB" dirty="0"/>
              <a:t>In the centre, are the emotions that were prevalent in my diaries – in my day to day interactions, roles and tasks, practice. Not only just of me, but many of my students too. </a:t>
            </a:r>
          </a:p>
          <a:p>
            <a:r>
              <a:rPr lang="en-GB" dirty="0"/>
              <a:t>The left - describes my response to the emotions where I was avoiding, supressing and resisting them – </a:t>
            </a:r>
            <a:r>
              <a:rPr lang="en-GB" dirty="0" err="1"/>
              <a:t>eg</a:t>
            </a:r>
            <a:r>
              <a:rPr lang="en-GB" dirty="0"/>
              <a:t> not wanting to try something new in my practice for fear of it failing and being blamed for that. For my students, I noticed that they might resist pedagogies of discomfort where they could be challenged and required to think differently. This resulted in the experiences on the left.</a:t>
            </a:r>
          </a:p>
          <a:p>
            <a:endParaRPr lang="en-GB" dirty="0"/>
          </a:p>
          <a:p>
            <a:r>
              <a:rPr lang="en-GB" dirty="0"/>
              <a:t>However, when I activity embraced, searched for or created the opportunity for the emotions inn the centre, our experiences became more transformative – with curiosity, openness, innovation, relationships formed, learning was more expansive and memorable for both students and me. </a:t>
            </a:r>
          </a:p>
          <a:p>
            <a:endParaRPr lang="en-GB" dirty="0"/>
          </a:p>
          <a:p>
            <a:r>
              <a:rPr lang="en-GB" dirty="0"/>
              <a:t>This diagram is not to show that one is better than the other (although I do want to make more opportunities for transformative situations). I use it as a way of reflecting upon the situation I am in, how I feel about it and how I am responding to it. Ultimately it to understand the situation, systems and cultures and what effect they have upon us rather than asking the person to supress their natural feelings. </a:t>
            </a:r>
          </a:p>
        </p:txBody>
      </p:sp>
      <p:sp>
        <p:nvSpPr>
          <p:cNvPr id="4" name="Slide Number Placeholder 3"/>
          <p:cNvSpPr>
            <a:spLocks noGrp="1"/>
          </p:cNvSpPr>
          <p:nvPr>
            <p:ph type="sldNum" sz="quarter" idx="5"/>
          </p:nvPr>
        </p:nvSpPr>
        <p:spPr/>
        <p:txBody>
          <a:bodyPr/>
          <a:lstStyle/>
          <a:p>
            <a:fld id="{DEF16B88-6C90-824A-AD2E-F30B4CA5B3D5}" type="slidenum">
              <a:rPr lang="en-US" smtClean="0"/>
              <a:t>8</a:t>
            </a:fld>
            <a:endParaRPr lang="en-US"/>
          </a:p>
        </p:txBody>
      </p:sp>
    </p:spTree>
    <p:extLst>
      <p:ext uri="{BB962C8B-B14F-4D97-AF65-F5344CB8AC3E}">
        <p14:creationId xmlns:p14="http://schemas.microsoft.com/office/powerpoint/2010/main" val="2642747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we are embracing vulnerability, we are recognising that that we are all vulnerable at some point – it is something that we do have in common - to deny this is to deny our humanity.</a:t>
            </a:r>
          </a:p>
          <a:p>
            <a:endParaRPr lang="en-GB" dirty="0"/>
          </a:p>
          <a:p>
            <a:r>
              <a:rPr lang="en-GB" dirty="0"/>
              <a:t>To see it as a weakness and something not to show, not to enter into, to be demonised or shamed by it is something Judith butler </a:t>
            </a:r>
            <a:r>
              <a:rPr lang="en-GB" dirty="0" err="1"/>
              <a:t>Brene</a:t>
            </a:r>
            <a:r>
              <a:rPr lang="en-GB" dirty="0"/>
              <a:t> Brown and Edward </a:t>
            </a:r>
            <a:r>
              <a:rPr lang="en-GB" dirty="0" err="1"/>
              <a:t>brantmeier</a:t>
            </a:r>
            <a:r>
              <a:rPr lang="en-GB" dirty="0"/>
              <a:t> are advocating that we should challenge</a:t>
            </a:r>
          </a:p>
          <a:p>
            <a:endParaRPr lang="en-GB" dirty="0"/>
          </a:p>
        </p:txBody>
      </p:sp>
      <p:sp>
        <p:nvSpPr>
          <p:cNvPr id="4" name="Slide Number Placeholder 3"/>
          <p:cNvSpPr>
            <a:spLocks noGrp="1"/>
          </p:cNvSpPr>
          <p:nvPr>
            <p:ph type="sldNum" sz="quarter" idx="5"/>
          </p:nvPr>
        </p:nvSpPr>
        <p:spPr/>
        <p:txBody>
          <a:bodyPr/>
          <a:lstStyle/>
          <a:p>
            <a:fld id="{DEF16B88-6C90-824A-AD2E-F30B4CA5B3D5}" type="slidenum">
              <a:rPr lang="en-US" smtClean="0"/>
              <a:t>9</a:t>
            </a:fld>
            <a:endParaRPr lang="en-US"/>
          </a:p>
        </p:txBody>
      </p:sp>
    </p:spTree>
    <p:extLst>
      <p:ext uri="{BB962C8B-B14F-4D97-AF65-F5344CB8AC3E}">
        <p14:creationId xmlns:p14="http://schemas.microsoft.com/office/powerpoint/2010/main" val="2507403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D7ECF-F4AD-7C49-8564-F1C95E4755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29AEAD-50F4-EB46-AB00-9BA2BFEDEA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4E6F19-87EF-5842-B83A-5E8D8643C497}"/>
              </a:ext>
            </a:extLst>
          </p:cNvPr>
          <p:cNvSpPr>
            <a:spLocks noGrp="1"/>
          </p:cNvSpPr>
          <p:nvPr>
            <p:ph type="dt" sz="half" idx="10"/>
          </p:nvPr>
        </p:nvSpPr>
        <p:spPr/>
        <p:txBody>
          <a:bodyPr/>
          <a:lstStyle/>
          <a:p>
            <a:fld id="{2C0BADFC-59FC-454A-B33D-5EE282089226}" type="datetimeFigureOut">
              <a:rPr lang="en-US" smtClean="0"/>
              <a:t>6/13/2022</a:t>
            </a:fld>
            <a:endParaRPr lang="en-US"/>
          </a:p>
        </p:txBody>
      </p:sp>
      <p:sp>
        <p:nvSpPr>
          <p:cNvPr id="5" name="Footer Placeholder 4">
            <a:extLst>
              <a:ext uri="{FF2B5EF4-FFF2-40B4-BE49-F238E27FC236}">
                <a16:creationId xmlns:a16="http://schemas.microsoft.com/office/drawing/2014/main" id="{5C6506BE-9A6C-4345-B7DF-F9DFF9C0D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E85A36-C462-094D-A22F-7BD0A93FCC3E}"/>
              </a:ext>
            </a:extLst>
          </p:cNvPr>
          <p:cNvSpPr>
            <a:spLocks noGrp="1"/>
          </p:cNvSpPr>
          <p:nvPr>
            <p:ph type="sldNum" sz="quarter" idx="12"/>
          </p:nvPr>
        </p:nvSpPr>
        <p:spPr/>
        <p:txBody>
          <a:bodyPr/>
          <a:lstStyle/>
          <a:p>
            <a:fld id="{3EEEE32C-DBB6-EF42-8A16-DA5BA02BD228}" type="slidenum">
              <a:rPr lang="en-US" smtClean="0"/>
              <a:t>‹#›</a:t>
            </a:fld>
            <a:endParaRPr lang="en-US"/>
          </a:p>
        </p:txBody>
      </p:sp>
    </p:spTree>
    <p:extLst>
      <p:ext uri="{BB962C8B-B14F-4D97-AF65-F5344CB8AC3E}">
        <p14:creationId xmlns:p14="http://schemas.microsoft.com/office/powerpoint/2010/main" val="2628803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9A683-E504-9E46-AF86-93F4D9533B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2EE518-72F9-3F40-8D7F-77002B4D0D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4BA76-DAA0-CE4B-A4B8-69D36BBA148F}"/>
              </a:ext>
            </a:extLst>
          </p:cNvPr>
          <p:cNvSpPr>
            <a:spLocks noGrp="1"/>
          </p:cNvSpPr>
          <p:nvPr>
            <p:ph type="dt" sz="half" idx="10"/>
          </p:nvPr>
        </p:nvSpPr>
        <p:spPr/>
        <p:txBody>
          <a:bodyPr/>
          <a:lstStyle/>
          <a:p>
            <a:fld id="{2C0BADFC-59FC-454A-B33D-5EE282089226}" type="datetimeFigureOut">
              <a:rPr lang="en-US" smtClean="0"/>
              <a:t>6/13/2022</a:t>
            </a:fld>
            <a:endParaRPr lang="en-US"/>
          </a:p>
        </p:txBody>
      </p:sp>
      <p:sp>
        <p:nvSpPr>
          <p:cNvPr id="5" name="Footer Placeholder 4">
            <a:extLst>
              <a:ext uri="{FF2B5EF4-FFF2-40B4-BE49-F238E27FC236}">
                <a16:creationId xmlns:a16="http://schemas.microsoft.com/office/drawing/2014/main" id="{6432E1CA-B8A7-274F-856E-8620929A51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663F73-3253-1C49-AC8D-AF4D5C939EBB}"/>
              </a:ext>
            </a:extLst>
          </p:cNvPr>
          <p:cNvSpPr>
            <a:spLocks noGrp="1"/>
          </p:cNvSpPr>
          <p:nvPr>
            <p:ph type="sldNum" sz="quarter" idx="12"/>
          </p:nvPr>
        </p:nvSpPr>
        <p:spPr/>
        <p:txBody>
          <a:bodyPr/>
          <a:lstStyle/>
          <a:p>
            <a:fld id="{3EEEE32C-DBB6-EF42-8A16-DA5BA02BD228}" type="slidenum">
              <a:rPr lang="en-US" smtClean="0"/>
              <a:t>‹#›</a:t>
            </a:fld>
            <a:endParaRPr lang="en-US"/>
          </a:p>
        </p:txBody>
      </p:sp>
    </p:spTree>
    <p:extLst>
      <p:ext uri="{BB962C8B-B14F-4D97-AF65-F5344CB8AC3E}">
        <p14:creationId xmlns:p14="http://schemas.microsoft.com/office/powerpoint/2010/main" val="2723420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7C120F-0410-224E-9DE1-647067601B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34364C-775C-D340-9E51-481AC75B68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57BFBB-BE36-B446-9DBE-832E529DC5D9}"/>
              </a:ext>
            </a:extLst>
          </p:cNvPr>
          <p:cNvSpPr>
            <a:spLocks noGrp="1"/>
          </p:cNvSpPr>
          <p:nvPr>
            <p:ph type="dt" sz="half" idx="10"/>
          </p:nvPr>
        </p:nvSpPr>
        <p:spPr/>
        <p:txBody>
          <a:bodyPr/>
          <a:lstStyle/>
          <a:p>
            <a:fld id="{2C0BADFC-59FC-454A-B33D-5EE282089226}" type="datetimeFigureOut">
              <a:rPr lang="en-US" smtClean="0"/>
              <a:t>6/13/2022</a:t>
            </a:fld>
            <a:endParaRPr lang="en-US"/>
          </a:p>
        </p:txBody>
      </p:sp>
      <p:sp>
        <p:nvSpPr>
          <p:cNvPr id="5" name="Footer Placeholder 4">
            <a:extLst>
              <a:ext uri="{FF2B5EF4-FFF2-40B4-BE49-F238E27FC236}">
                <a16:creationId xmlns:a16="http://schemas.microsoft.com/office/drawing/2014/main" id="{E3A29234-7C99-7545-826F-C2986C7D43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305152-3195-4041-ABD7-48527A8CEFDF}"/>
              </a:ext>
            </a:extLst>
          </p:cNvPr>
          <p:cNvSpPr>
            <a:spLocks noGrp="1"/>
          </p:cNvSpPr>
          <p:nvPr>
            <p:ph type="sldNum" sz="quarter" idx="12"/>
          </p:nvPr>
        </p:nvSpPr>
        <p:spPr/>
        <p:txBody>
          <a:bodyPr/>
          <a:lstStyle/>
          <a:p>
            <a:fld id="{3EEEE32C-DBB6-EF42-8A16-DA5BA02BD228}" type="slidenum">
              <a:rPr lang="en-US" smtClean="0"/>
              <a:t>‹#›</a:t>
            </a:fld>
            <a:endParaRPr lang="en-US"/>
          </a:p>
        </p:txBody>
      </p:sp>
    </p:spTree>
    <p:extLst>
      <p:ext uri="{BB962C8B-B14F-4D97-AF65-F5344CB8AC3E}">
        <p14:creationId xmlns:p14="http://schemas.microsoft.com/office/powerpoint/2010/main" val="4268782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2F25F-E41B-4F48-9101-553F73C175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866F87-6CEB-4B46-9711-F1E05162194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51FFA-B250-BE40-BF90-0574C405F4E1}"/>
              </a:ext>
            </a:extLst>
          </p:cNvPr>
          <p:cNvSpPr>
            <a:spLocks noGrp="1"/>
          </p:cNvSpPr>
          <p:nvPr>
            <p:ph type="dt" sz="half" idx="10"/>
          </p:nvPr>
        </p:nvSpPr>
        <p:spPr/>
        <p:txBody>
          <a:bodyPr/>
          <a:lstStyle/>
          <a:p>
            <a:fld id="{2C0BADFC-59FC-454A-B33D-5EE282089226}" type="datetimeFigureOut">
              <a:rPr lang="en-US" smtClean="0"/>
              <a:t>6/13/2022</a:t>
            </a:fld>
            <a:endParaRPr lang="en-US"/>
          </a:p>
        </p:txBody>
      </p:sp>
      <p:sp>
        <p:nvSpPr>
          <p:cNvPr id="5" name="Footer Placeholder 4">
            <a:extLst>
              <a:ext uri="{FF2B5EF4-FFF2-40B4-BE49-F238E27FC236}">
                <a16:creationId xmlns:a16="http://schemas.microsoft.com/office/drawing/2014/main" id="{8606C4F6-1B31-AD46-9B1B-8E4449D111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380A6-85B0-E242-950E-EFAE38E2980C}"/>
              </a:ext>
            </a:extLst>
          </p:cNvPr>
          <p:cNvSpPr>
            <a:spLocks noGrp="1"/>
          </p:cNvSpPr>
          <p:nvPr>
            <p:ph type="sldNum" sz="quarter" idx="12"/>
          </p:nvPr>
        </p:nvSpPr>
        <p:spPr/>
        <p:txBody>
          <a:bodyPr/>
          <a:lstStyle/>
          <a:p>
            <a:fld id="{3EEEE32C-DBB6-EF42-8A16-DA5BA02BD228}" type="slidenum">
              <a:rPr lang="en-US" smtClean="0"/>
              <a:t>‹#›</a:t>
            </a:fld>
            <a:endParaRPr lang="en-US"/>
          </a:p>
        </p:txBody>
      </p:sp>
    </p:spTree>
    <p:extLst>
      <p:ext uri="{BB962C8B-B14F-4D97-AF65-F5344CB8AC3E}">
        <p14:creationId xmlns:p14="http://schemas.microsoft.com/office/powerpoint/2010/main" val="395154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950B4-3CD1-3343-AC34-5B73939CEA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CF6E05-3514-9545-B1C6-4A8BC9617F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F0EDBF3-D5E1-2646-B458-BCC02A494CE0}"/>
              </a:ext>
            </a:extLst>
          </p:cNvPr>
          <p:cNvSpPr>
            <a:spLocks noGrp="1"/>
          </p:cNvSpPr>
          <p:nvPr>
            <p:ph type="dt" sz="half" idx="10"/>
          </p:nvPr>
        </p:nvSpPr>
        <p:spPr/>
        <p:txBody>
          <a:bodyPr/>
          <a:lstStyle/>
          <a:p>
            <a:fld id="{2C0BADFC-59FC-454A-B33D-5EE282089226}" type="datetimeFigureOut">
              <a:rPr lang="en-US" smtClean="0"/>
              <a:t>6/13/2022</a:t>
            </a:fld>
            <a:endParaRPr lang="en-US"/>
          </a:p>
        </p:txBody>
      </p:sp>
      <p:sp>
        <p:nvSpPr>
          <p:cNvPr id="5" name="Footer Placeholder 4">
            <a:extLst>
              <a:ext uri="{FF2B5EF4-FFF2-40B4-BE49-F238E27FC236}">
                <a16:creationId xmlns:a16="http://schemas.microsoft.com/office/drawing/2014/main" id="{B5737914-421C-9A44-91F2-107E32C1B1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69F48-FBDE-3048-B896-FE891369C0EC}"/>
              </a:ext>
            </a:extLst>
          </p:cNvPr>
          <p:cNvSpPr>
            <a:spLocks noGrp="1"/>
          </p:cNvSpPr>
          <p:nvPr>
            <p:ph type="sldNum" sz="quarter" idx="12"/>
          </p:nvPr>
        </p:nvSpPr>
        <p:spPr/>
        <p:txBody>
          <a:bodyPr/>
          <a:lstStyle/>
          <a:p>
            <a:fld id="{3EEEE32C-DBB6-EF42-8A16-DA5BA02BD228}" type="slidenum">
              <a:rPr lang="en-US" smtClean="0"/>
              <a:t>‹#›</a:t>
            </a:fld>
            <a:endParaRPr lang="en-US"/>
          </a:p>
        </p:txBody>
      </p:sp>
    </p:spTree>
    <p:extLst>
      <p:ext uri="{BB962C8B-B14F-4D97-AF65-F5344CB8AC3E}">
        <p14:creationId xmlns:p14="http://schemas.microsoft.com/office/powerpoint/2010/main" val="71878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AF251-8962-D24E-92D8-2C9EF4F5B2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9FE626-6EEC-EA46-8B87-820A1A6ACE7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84D6B7-BE94-A04C-AA93-609A2BD78E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1A1F0B-F28B-5C43-BE29-7D4C7E02034A}"/>
              </a:ext>
            </a:extLst>
          </p:cNvPr>
          <p:cNvSpPr>
            <a:spLocks noGrp="1"/>
          </p:cNvSpPr>
          <p:nvPr>
            <p:ph type="dt" sz="half" idx="10"/>
          </p:nvPr>
        </p:nvSpPr>
        <p:spPr/>
        <p:txBody>
          <a:bodyPr/>
          <a:lstStyle/>
          <a:p>
            <a:fld id="{2C0BADFC-59FC-454A-B33D-5EE282089226}" type="datetimeFigureOut">
              <a:rPr lang="en-US" smtClean="0"/>
              <a:t>6/13/2022</a:t>
            </a:fld>
            <a:endParaRPr lang="en-US"/>
          </a:p>
        </p:txBody>
      </p:sp>
      <p:sp>
        <p:nvSpPr>
          <p:cNvPr id="6" name="Footer Placeholder 5">
            <a:extLst>
              <a:ext uri="{FF2B5EF4-FFF2-40B4-BE49-F238E27FC236}">
                <a16:creationId xmlns:a16="http://schemas.microsoft.com/office/drawing/2014/main" id="{567DEBCB-1CAF-2E45-BAAD-A6532CC9F5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6D1E99-A764-9844-8309-850DE97A8FF2}"/>
              </a:ext>
            </a:extLst>
          </p:cNvPr>
          <p:cNvSpPr>
            <a:spLocks noGrp="1"/>
          </p:cNvSpPr>
          <p:nvPr>
            <p:ph type="sldNum" sz="quarter" idx="12"/>
          </p:nvPr>
        </p:nvSpPr>
        <p:spPr/>
        <p:txBody>
          <a:bodyPr/>
          <a:lstStyle/>
          <a:p>
            <a:fld id="{3EEEE32C-DBB6-EF42-8A16-DA5BA02BD228}" type="slidenum">
              <a:rPr lang="en-US" smtClean="0"/>
              <a:t>‹#›</a:t>
            </a:fld>
            <a:endParaRPr lang="en-US"/>
          </a:p>
        </p:txBody>
      </p:sp>
    </p:spTree>
    <p:extLst>
      <p:ext uri="{BB962C8B-B14F-4D97-AF65-F5344CB8AC3E}">
        <p14:creationId xmlns:p14="http://schemas.microsoft.com/office/powerpoint/2010/main" val="3080522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B041A-1B0F-5F4A-A8E0-6B506AFB2C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92B06E-4310-AA49-BBCA-8F9A5C4023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924CBCE-14D6-C145-8A72-2F199A43141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5EADBE-5CC7-004A-A1A4-F6317BBC03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0F4D14-7334-2F43-90C2-D7044108ED5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6AC818-7BAE-2642-9665-7F2C9238A143}"/>
              </a:ext>
            </a:extLst>
          </p:cNvPr>
          <p:cNvSpPr>
            <a:spLocks noGrp="1"/>
          </p:cNvSpPr>
          <p:nvPr>
            <p:ph type="dt" sz="half" idx="10"/>
          </p:nvPr>
        </p:nvSpPr>
        <p:spPr/>
        <p:txBody>
          <a:bodyPr/>
          <a:lstStyle/>
          <a:p>
            <a:fld id="{2C0BADFC-59FC-454A-B33D-5EE282089226}" type="datetimeFigureOut">
              <a:rPr lang="en-US" smtClean="0"/>
              <a:t>6/13/2022</a:t>
            </a:fld>
            <a:endParaRPr lang="en-US"/>
          </a:p>
        </p:txBody>
      </p:sp>
      <p:sp>
        <p:nvSpPr>
          <p:cNvPr id="8" name="Footer Placeholder 7">
            <a:extLst>
              <a:ext uri="{FF2B5EF4-FFF2-40B4-BE49-F238E27FC236}">
                <a16:creationId xmlns:a16="http://schemas.microsoft.com/office/drawing/2014/main" id="{9278BFA8-3201-0741-9131-83E68D43E9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F56F5D-C787-1844-B474-EC294F387A4F}"/>
              </a:ext>
            </a:extLst>
          </p:cNvPr>
          <p:cNvSpPr>
            <a:spLocks noGrp="1"/>
          </p:cNvSpPr>
          <p:nvPr>
            <p:ph type="sldNum" sz="quarter" idx="12"/>
          </p:nvPr>
        </p:nvSpPr>
        <p:spPr/>
        <p:txBody>
          <a:bodyPr/>
          <a:lstStyle/>
          <a:p>
            <a:fld id="{3EEEE32C-DBB6-EF42-8A16-DA5BA02BD228}" type="slidenum">
              <a:rPr lang="en-US" smtClean="0"/>
              <a:t>‹#›</a:t>
            </a:fld>
            <a:endParaRPr lang="en-US"/>
          </a:p>
        </p:txBody>
      </p:sp>
    </p:spTree>
    <p:extLst>
      <p:ext uri="{BB962C8B-B14F-4D97-AF65-F5344CB8AC3E}">
        <p14:creationId xmlns:p14="http://schemas.microsoft.com/office/powerpoint/2010/main" val="136202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440C6-7E15-7545-8F79-DFC34CF288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7AA5FC-54AC-574C-A09E-7D0E3E5B9DBD}"/>
              </a:ext>
            </a:extLst>
          </p:cNvPr>
          <p:cNvSpPr>
            <a:spLocks noGrp="1"/>
          </p:cNvSpPr>
          <p:nvPr>
            <p:ph type="dt" sz="half" idx="10"/>
          </p:nvPr>
        </p:nvSpPr>
        <p:spPr/>
        <p:txBody>
          <a:bodyPr/>
          <a:lstStyle/>
          <a:p>
            <a:fld id="{2C0BADFC-59FC-454A-B33D-5EE282089226}" type="datetimeFigureOut">
              <a:rPr lang="en-US" smtClean="0"/>
              <a:t>6/13/2022</a:t>
            </a:fld>
            <a:endParaRPr lang="en-US"/>
          </a:p>
        </p:txBody>
      </p:sp>
      <p:sp>
        <p:nvSpPr>
          <p:cNvPr id="4" name="Footer Placeholder 3">
            <a:extLst>
              <a:ext uri="{FF2B5EF4-FFF2-40B4-BE49-F238E27FC236}">
                <a16:creationId xmlns:a16="http://schemas.microsoft.com/office/drawing/2014/main" id="{5B0D42B4-51AA-6B45-A2A5-E61E40A618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5C74DB-C8F1-0B44-AC04-FFB124512B31}"/>
              </a:ext>
            </a:extLst>
          </p:cNvPr>
          <p:cNvSpPr>
            <a:spLocks noGrp="1"/>
          </p:cNvSpPr>
          <p:nvPr>
            <p:ph type="sldNum" sz="quarter" idx="12"/>
          </p:nvPr>
        </p:nvSpPr>
        <p:spPr/>
        <p:txBody>
          <a:bodyPr/>
          <a:lstStyle/>
          <a:p>
            <a:fld id="{3EEEE32C-DBB6-EF42-8A16-DA5BA02BD228}" type="slidenum">
              <a:rPr lang="en-US" smtClean="0"/>
              <a:t>‹#›</a:t>
            </a:fld>
            <a:endParaRPr lang="en-US"/>
          </a:p>
        </p:txBody>
      </p:sp>
    </p:spTree>
    <p:extLst>
      <p:ext uri="{BB962C8B-B14F-4D97-AF65-F5344CB8AC3E}">
        <p14:creationId xmlns:p14="http://schemas.microsoft.com/office/powerpoint/2010/main" val="1628359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E24AEE-DAA6-4745-9BDA-8DA71204459B}"/>
              </a:ext>
            </a:extLst>
          </p:cNvPr>
          <p:cNvSpPr>
            <a:spLocks noGrp="1"/>
          </p:cNvSpPr>
          <p:nvPr>
            <p:ph type="dt" sz="half" idx="10"/>
          </p:nvPr>
        </p:nvSpPr>
        <p:spPr/>
        <p:txBody>
          <a:bodyPr/>
          <a:lstStyle/>
          <a:p>
            <a:fld id="{2C0BADFC-59FC-454A-B33D-5EE282089226}" type="datetimeFigureOut">
              <a:rPr lang="en-US" smtClean="0"/>
              <a:t>6/13/2022</a:t>
            </a:fld>
            <a:endParaRPr lang="en-US"/>
          </a:p>
        </p:txBody>
      </p:sp>
      <p:sp>
        <p:nvSpPr>
          <p:cNvPr id="3" name="Footer Placeholder 2">
            <a:extLst>
              <a:ext uri="{FF2B5EF4-FFF2-40B4-BE49-F238E27FC236}">
                <a16:creationId xmlns:a16="http://schemas.microsoft.com/office/drawing/2014/main" id="{CFE6CA10-FD0D-0944-8B1B-FC9D4B5314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E483B8-3D57-544C-995D-93AC33CB57F3}"/>
              </a:ext>
            </a:extLst>
          </p:cNvPr>
          <p:cNvSpPr>
            <a:spLocks noGrp="1"/>
          </p:cNvSpPr>
          <p:nvPr>
            <p:ph type="sldNum" sz="quarter" idx="12"/>
          </p:nvPr>
        </p:nvSpPr>
        <p:spPr/>
        <p:txBody>
          <a:bodyPr/>
          <a:lstStyle/>
          <a:p>
            <a:fld id="{3EEEE32C-DBB6-EF42-8A16-DA5BA02BD228}" type="slidenum">
              <a:rPr lang="en-US" smtClean="0"/>
              <a:t>‹#›</a:t>
            </a:fld>
            <a:endParaRPr lang="en-US"/>
          </a:p>
        </p:txBody>
      </p:sp>
    </p:spTree>
    <p:extLst>
      <p:ext uri="{BB962C8B-B14F-4D97-AF65-F5344CB8AC3E}">
        <p14:creationId xmlns:p14="http://schemas.microsoft.com/office/powerpoint/2010/main" val="46425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1EFC-E8E4-244E-BA65-5F301CD0C2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4965DD-F48D-CC4A-9ADB-030B9D9E1B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32E655-E9BA-D546-96F4-1AB9C87725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BCD1DC-9166-8245-9CBB-CD00B5DFCB8D}"/>
              </a:ext>
            </a:extLst>
          </p:cNvPr>
          <p:cNvSpPr>
            <a:spLocks noGrp="1"/>
          </p:cNvSpPr>
          <p:nvPr>
            <p:ph type="dt" sz="half" idx="10"/>
          </p:nvPr>
        </p:nvSpPr>
        <p:spPr/>
        <p:txBody>
          <a:bodyPr/>
          <a:lstStyle/>
          <a:p>
            <a:fld id="{2C0BADFC-59FC-454A-B33D-5EE282089226}" type="datetimeFigureOut">
              <a:rPr lang="en-US" smtClean="0"/>
              <a:t>6/13/2022</a:t>
            </a:fld>
            <a:endParaRPr lang="en-US"/>
          </a:p>
        </p:txBody>
      </p:sp>
      <p:sp>
        <p:nvSpPr>
          <p:cNvPr id="6" name="Footer Placeholder 5">
            <a:extLst>
              <a:ext uri="{FF2B5EF4-FFF2-40B4-BE49-F238E27FC236}">
                <a16:creationId xmlns:a16="http://schemas.microsoft.com/office/drawing/2014/main" id="{C60EDDCC-DE4C-C94A-9C33-A6A159C231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0D04C0-CCD0-C243-9D15-78E5B639DABA}"/>
              </a:ext>
            </a:extLst>
          </p:cNvPr>
          <p:cNvSpPr>
            <a:spLocks noGrp="1"/>
          </p:cNvSpPr>
          <p:nvPr>
            <p:ph type="sldNum" sz="quarter" idx="12"/>
          </p:nvPr>
        </p:nvSpPr>
        <p:spPr/>
        <p:txBody>
          <a:bodyPr/>
          <a:lstStyle/>
          <a:p>
            <a:fld id="{3EEEE32C-DBB6-EF42-8A16-DA5BA02BD228}" type="slidenum">
              <a:rPr lang="en-US" smtClean="0"/>
              <a:t>‹#›</a:t>
            </a:fld>
            <a:endParaRPr lang="en-US"/>
          </a:p>
        </p:txBody>
      </p:sp>
    </p:spTree>
    <p:extLst>
      <p:ext uri="{BB962C8B-B14F-4D97-AF65-F5344CB8AC3E}">
        <p14:creationId xmlns:p14="http://schemas.microsoft.com/office/powerpoint/2010/main" val="2209441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5D57E-98B9-CD47-B6EC-C562316B58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668C98-E1D3-9645-B5CA-48B65D79F7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F8358B-0EB6-2C4C-9B76-5759E26AF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3996965-87BD-C34E-A788-5268921BE705}"/>
              </a:ext>
            </a:extLst>
          </p:cNvPr>
          <p:cNvSpPr>
            <a:spLocks noGrp="1"/>
          </p:cNvSpPr>
          <p:nvPr>
            <p:ph type="dt" sz="half" idx="10"/>
          </p:nvPr>
        </p:nvSpPr>
        <p:spPr/>
        <p:txBody>
          <a:bodyPr/>
          <a:lstStyle/>
          <a:p>
            <a:fld id="{2C0BADFC-59FC-454A-B33D-5EE282089226}" type="datetimeFigureOut">
              <a:rPr lang="en-US" smtClean="0"/>
              <a:t>6/13/2022</a:t>
            </a:fld>
            <a:endParaRPr lang="en-US"/>
          </a:p>
        </p:txBody>
      </p:sp>
      <p:sp>
        <p:nvSpPr>
          <p:cNvPr id="6" name="Footer Placeholder 5">
            <a:extLst>
              <a:ext uri="{FF2B5EF4-FFF2-40B4-BE49-F238E27FC236}">
                <a16:creationId xmlns:a16="http://schemas.microsoft.com/office/drawing/2014/main" id="{A8AF3FE7-96B1-804C-9814-D27054B26B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10C39C-1824-804F-934B-27C037E592F5}"/>
              </a:ext>
            </a:extLst>
          </p:cNvPr>
          <p:cNvSpPr>
            <a:spLocks noGrp="1"/>
          </p:cNvSpPr>
          <p:nvPr>
            <p:ph type="sldNum" sz="quarter" idx="12"/>
          </p:nvPr>
        </p:nvSpPr>
        <p:spPr/>
        <p:txBody>
          <a:bodyPr/>
          <a:lstStyle/>
          <a:p>
            <a:fld id="{3EEEE32C-DBB6-EF42-8A16-DA5BA02BD228}" type="slidenum">
              <a:rPr lang="en-US" smtClean="0"/>
              <a:t>‹#›</a:t>
            </a:fld>
            <a:endParaRPr lang="en-US"/>
          </a:p>
        </p:txBody>
      </p:sp>
    </p:spTree>
    <p:extLst>
      <p:ext uri="{BB962C8B-B14F-4D97-AF65-F5344CB8AC3E}">
        <p14:creationId xmlns:p14="http://schemas.microsoft.com/office/powerpoint/2010/main" val="3422868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EBB646-53F5-4B4C-B568-6ED91CA866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BCE1AB-D4AB-A043-BC3F-7545093580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91040F-F073-024F-AF51-DFDE5464E7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BADFC-59FC-454A-B33D-5EE282089226}" type="datetimeFigureOut">
              <a:rPr lang="en-US" smtClean="0"/>
              <a:t>6/13/2022</a:t>
            </a:fld>
            <a:endParaRPr lang="en-US"/>
          </a:p>
        </p:txBody>
      </p:sp>
      <p:sp>
        <p:nvSpPr>
          <p:cNvPr id="5" name="Footer Placeholder 4">
            <a:extLst>
              <a:ext uri="{FF2B5EF4-FFF2-40B4-BE49-F238E27FC236}">
                <a16:creationId xmlns:a16="http://schemas.microsoft.com/office/drawing/2014/main" id="{630E1F43-A2D9-F648-9B28-14AE549E0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F7D5BE-B6DA-9C42-B7F6-89DC2C752B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EE32C-DBB6-EF42-8A16-DA5BA02BD228}" type="slidenum">
              <a:rPr lang="en-US" smtClean="0"/>
              <a:t>‹#›</a:t>
            </a:fld>
            <a:endParaRPr lang="en-US"/>
          </a:p>
        </p:txBody>
      </p:sp>
    </p:spTree>
    <p:extLst>
      <p:ext uri="{BB962C8B-B14F-4D97-AF65-F5344CB8AC3E}">
        <p14:creationId xmlns:p14="http://schemas.microsoft.com/office/powerpoint/2010/main" val="3134257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E846AA-6639-A7D9-DAE3-0AA9E37FA20A}"/>
              </a:ext>
            </a:extLst>
          </p:cNvPr>
          <p:cNvSpPr txBox="1"/>
          <p:nvPr/>
        </p:nvSpPr>
        <p:spPr>
          <a:xfrm>
            <a:off x="7339353" y="418621"/>
            <a:ext cx="4607521" cy="3692167"/>
          </a:xfrm>
          <a:prstGeom prst="rect">
            <a:avLst/>
          </a:prstGeom>
        </p:spPr>
        <p:txBody>
          <a:bodyPr vert="horz" lIns="91440" tIns="45720" rIns="91440" bIns="45720" rtlCol="0" anchor="b">
            <a:normAutofit fontScale="92500" lnSpcReduction="20000"/>
          </a:bodyPr>
          <a:lstStyle/>
          <a:p>
            <a:pPr>
              <a:lnSpc>
                <a:spcPct val="90000"/>
              </a:lnSpc>
              <a:spcBef>
                <a:spcPct val="0"/>
              </a:spcBef>
              <a:spcAft>
                <a:spcPts val="800"/>
              </a:spcAft>
            </a:pPr>
            <a:r>
              <a:rPr lang="en-US" sz="4200" b="1" dirty="0">
                <a:effectLst/>
                <a:latin typeface="+mj-lt"/>
                <a:ea typeface="+mj-ea"/>
                <a:cs typeface="+mj-cs"/>
              </a:rPr>
              <a:t>A Pedagogy of vulnerability for relational practice </a:t>
            </a:r>
          </a:p>
          <a:p>
            <a:pPr>
              <a:lnSpc>
                <a:spcPct val="90000"/>
              </a:lnSpc>
              <a:spcBef>
                <a:spcPct val="0"/>
              </a:spcBef>
              <a:spcAft>
                <a:spcPts val="800"/>
              </a:spcAft>
            </a:pPr>
            <a:endParaRPr lang="en-US" sz="4200" dirty="0">
              <a:effectLst/>
              <a:latin typeface="+mj-lt"/>
              <a:ea typeface="+mj-ea"/>
              <a:cs typeface="+mj-cs"/>
            </a:endParaRPr>
          </a:p>
          <a:p>
            <a:pPr>
              <a:lnSpc>
                <a:spcPct val="90000"/>
              </a:lnSpc>
              <a:spcBef>
                <a:spcPct val="0"/>
              </a:spcBef>
              <a:spcAft>
                <a:spcPts val="800"/>
              </a:spcAft>
            </a:pPr>
            <a:r>
              <a:rPr lang="en-US" sz="4200" dirty="0">
                <a:effectLst/>
                <a:latin typeface="+mj-lt"/>
                <a:ea typeface="+mj-ea"/>
                <a:cs typeface="+mj-cs"/>
              </a:rPr>
              <a:t>Kate Duffy</a:t>
            </a:r>
          </a:p>
          <a:p>
            <a:pPr>
              <a:lnSpc>
                <a:spcPct val="90000"/>
              </a:lnSpc>
              <a:spcBef>
                <a:spcPct val="0"/>
              </a:spcBef>
              <a:spcAft>
                <a:spcPts val="800"/>
              </a:spcAft>
            </a:pPr>
            <a:endParaRPr lang="en-US" sz="4200" dirty="0">
              <a:effectLst/>
              <a:latin typeface="+mj-lt"/>
              <a:ea typeface="+mj-ea"/>
              <a:cs typeface="+mj-cs"/>
            </a:endParaRPr>
          </a:p>
          <a:p>
            <a:pPr>
              <a:lnSpc>
                <a:spcPct val="90000"/>
              </a:lnSpc>
              <a:spcBef>
                <a:spcPct val="0"/>
              </a:spcBef>
              <a:spcAft>
                <a:spcPts val="800"/>
              </a:spcAft>
            </a:pPr>
            <a:r>
              <a:rPr lang="en-US" sz="3000" dirty="0">
                <a:effectLst/>
                <a:latin typeface="+mj-lt"/>
                <a:ea typeface="+mj-ea"/>
                <a:cs typeface="+mj-cs"/>
              </a:rPr>
              <a:t>University of Sunderland, UK </a:t>
            </a:r>
          </a:p>
        </p:txBody>
      </p:sp>
      <p:sp>
        <p:nvSpPr>
          <p:cNvPr id="1033" name="Freeform: Shape 103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000C4FD5-012E-942E-5E5C-142E00496A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44" r="1749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ext&#10;&#10;Description automatically generated with medium confidence">
            <a:extLst>
              <a:ext uri="{FF2B5EF4-FFF2-40B4-BE49-F238E27FC236}">
                <a16:creationId xmlns:a16="http://schemas.microsoft.com/office/drawing/2014/main" id="{A3DF3065-DA53-41B9-459F-0993BD2CC98B}"/>
              </a:ext>
            </a:extLst>
          </p:cNvPr>
          <p:cNvPicPr>
            <a:picLocks noChangeAspect="1"/>
          </p:cNvPicPr>
          <p:nvPr/>
        </p:nvPicPr>
        <p:blipFill>
          <a:blip r:embed="rId4"/>
          <a:stretch>
            <a:fillRect/>
          </a:stretch>
        </p:blipFill>
        <p:spPr>
          <a:xfrm>
            <a:off x="8553233" y="4962349"/>
            <a:ext cx="3184194" cy="1477030"/>
          </a:xfrm>
          <a:prstGeom prst="rect">
            <a:avLst/>
          </a:prstGeom>
        </p:spPr>
      </p:pic>
    </p:spTree>
    <p:extLst>
      <p:ext uri="{BB962C8B-B14F-4D97-AF65-F5344CB8AC3E}">
        <p14:creationId xmlns:p14="http://schemas.microsoft.com/office/powerpoint/2010/main" val="419788039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FD802A-AB88-F230-A9AA-8035D186E9A9}"/>
              </a:ext>
            </a:extLst>
          </p:cNvPr>
          <p:cNvSpPr>
            <a:spLocks noGrp="1"/>
          </p:cNvSpPr>
          <p:nvPr>
            <p:ph type="title"/>
          </p:nvPr>
        </p:nvSpPr>
        <p:spPr>
          <a:xfrm>
            <a:off x="635000" y="640823"/>
            <a:ext cx="3418659" cy="5583148"/>
          </a:xfrm>
        </p:spPr>
        <p:txBody>
          <a:bodyPr anchor="ctr">
            <a:normAutofit/>
          </a:bodyPr>
          <a:lstStyle/>
          <a:p>
            <a:r>
              <a:rPr lang="en-GB" sz="5000" dirty="0"/>
              <a:t>Pedagogy of Vulnerability</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C627E48-C4C6-04A9-31AC-B43B5BE61FE7}"/>
              </a:ext>
            </a:extLst>
          </p:cNvPr>
          <p:cNvGraphicFramePr>
            <a:graphicFrameLocks noGrp="1"/>
          </p:cNvGraphicFramePr>
          <p:nvPr>
            <p:ph idx="1"/>
            <p:extLst>
              <p:ext uri="{D42A27DB-BD31-4B8C-83A1-F6EECF244321}">
                <p14:modId xmlns:p14="http://schemas.microsoft.com/office/powerpoint/2010/main" val="334455608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2258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B01A4D-57AF-A51B-7FF9-5130968BB375}"/>
              </a:ext>
            </a:extLst>
          </p:cNvPr>
          <p:cNvSpPr>
            <a:spLocks noGrp="1"/>
          </p:cNvSpPr>
          <p:nvPr>
            <p:ph type="title"/>
          </p:nvPr>
        </p:nvSpPr>
        <p:spPr>
          <a:xfrm>
            <a:off x="841248" y="548640"/>
            <a:ext cx="3600860" cy="5431536"/>
          </a:xfrm>
        </p:spPr>
        <p:txBody>
          <a:bodyPr>
            <a:normAutofit/>
          </a:bodyPr>
          <a:lstStyle/>
          <a:p>
            <a:r>
              <a:rPr lang="en-GB" altLang="en-US" sz="5400" dirty="0"/>
              <a:t>Wider implications for practice </a:t>
            </a:r>
            <a:endParaRPr lang="en-GB" sz="54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A5B0A5-3D35-5F77-0719-77A9D695611B}"/>
              </a:ext>
            </a:extLst>
          </p:cNvPr>
          <p:cNvSpPr>
            <a:spLocks noGrp="1"/>
          </p:cNvSpPr>
          <p:nvPr>
            <p:ph idx="1"/>
          </p:nvPr>
        </p:nvSpPr>
        <p:spPr>
          <a:xfrm>
            <a:off x="5004979" y="513597"/>
            <a:ext cx="7014783" cy="6260480"/>
          </a:xfrm>
        </p:spPr>
        <p:txBody>
          <a:bodyPr anchor="ctr">
            <a:normAutofit lnSpcReduction="10000"/>
          </a:bodyPr>
          <a:lstStyle/>
          <a:p>
            <a:r>
              <a:rPr lang="en-GB" altLang="en-US" dirty="0"/>
              <a:t>Pedagogy of Vulnerability is </a:t>
            </a:r>
            <a:r>
              <a:rPr lang="en-GB" altLang="en-US" b="1" dirty="0"/>
              <a:t>an ‘overlay’ </a:t>
            </a:r>
            <a:r>
              <a:rPr lang="en-GB" altLang="en-US" dirty="0"/>
              <a:t>to support reflection of practice, cultures, systems and structures </a:t>
            </a:r>
          </a:p>
          <a:p>
            <a:r>
              <a:rPr lang="en-GB" altLang="en-US" b="1" dirty="0"/>
              <a:t>Moral practice </a:t>
            </a:r>
            <a:r>
              <a:rPr lang="en-GB" altLang="en-US" dirty="0"/>
              <a:t>in HE is </a:t>
            </a:r>
            <a:r>
              <a:rPr lang="en-GB" altLang="en-US" b="1" dirty="0"/>
              <a:t>relational </a:t>
            </a:r>
          </a:p>
          <a:p>
            <a:r>
              <a:rPr lang="en-GB" altLang="en-US" b="1" dirty="0"/>
              <a:t>I want to increase my attention </a:t>
            </a:r>
            <a:r>
              <a:rPr lang="en-GB" altLang="en-US" dirty="0"/>
              <a:t>to teaching strategies which foster the establishment and maintenance of positive relationships between academics, teachers and learners and between learners. </a:t>
            </a:r>
          </a:p>
          <a:p>
            <a:r>
              <a:rPr lang="en-GB" altLang="en-US" dirty="0"/>
              <a:t>I want to provide a counter challenge to the </a:t>
            </a:r>
            <a:r>
              <a:rPr lang="en-GB" altLang="en-US" b="1" dirty="0"/>
              <a:t>individualistic and outcome-biased </a:t>
            </a:r>
            <a:r>
              <a:rPr lang="en-GB" altLang="en-US" dirty="0"/>
              <a:t>view of curriculum.</a:t>
            </a:r>
          </a:p>
          <a:p>
            <a:r>
              <a:rPr lang="en-GB" altLang="en-US" dirty="0"/>
              <a:t>Recognise that practise which values human interaction can model the ways we want our learners to be in their world. </a:t>
            </a:r>
          </a:p>
          <a:p>
            <a:endParaRPr lang="en-GB" sz="2200" dirty="0"/>
          </a:p>
        </p:txBody>
      </p:sp>
    </p:spTree>
    <p:extLst>
      <p:ext uri="{BB962C8B-B14F-4D97-AF65-F5344CB8AC3E}">
        <p14:creationId xmlns:p14="http://schemas.microsoft.com/office/powerpoint/2010/main" val="1041872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DCB51-24C6-6AB5-7751-A158A90BD323}"/>
              </a:ext>
            </a:extLst>
          </p:cNvPr>
          <p:cNvSpPr>
            <a:spLocks noGrp="1"/>
          </p:cNvSpPr>
          <p:nvPr>
            <p:ph type="title"/>
          </p:nvPr>
        </p:nvSpPr>
        <p:spPr>
          <a:xfrm>
            <a:off x="312540" y="402968"/>
            <a:ext cx="4624342" cy="1325563"/>
          </a:xfrm>
        </p:spPr>
        <p:txBody>
          <a:bodyPr>
            <a:normAutofit/>
          </a:bodyPr>
          <a:lstStyle/>
          <a:p>
            <a:r>
              <a:rPr lang="en-GB" dirty="0"/>
              <a:t>Then the pandemic hits…</a:t>
            </a:r>
          </a:p>
        </p:txBody>
      </p:sp>
      <p:sp>
        <p:nvSpPr>
          <p:cNvPr id="1037" name="Oval 1036">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2" name="Picture 8" descr="England lockdown starts to suppress Covid-19, study suggests | Financial  Times">
            <a:extLst>
              <a:ext uri="{FF2B5EF4-FFF2-40B4-BE49-F238E27FC236}">
                <a16:creationId xmlns:a16="http://schemas.microsoft.com/office/drawing/2014/main" id="{341F66EB-2849-15AA-1749-BD60886C6C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815" r="4996" b="-3"/>
          <a:stretch/>
        </p:blipFill>
        <p:spPr bwMode="auto">
          <a:xfrm>
            <a:off x="568008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56F0750-9BF4-B94B-9A5F-918F25F7CB83}"/>
              </a:ext>
            </a:extLst>
          </p:cNvPr>
          <p:cNvSpPr>
            <a:spLocks noGrp="1"/>
          </p:cNvSpPr>
          <p:nvPr>
            <p:ph idx="1"/>
          </p:nvPr>
        </p:nvSpPr>
        <p:spPr>
          <a:xfrm>
            <a:off x="312540" y="2349829"/>
            <a:ext cx="4910813" cy="3712768"/>
          </a:xfrm>
        </p:spPr>
        <p:txBody>
          <a:bodyPr anchor="t">
            <a:normAutofit/>
          </a:bodyPr>
          <a:lstStyle/>
          <a:p>
            <a:r>
              <a:rPr lang="en-GB" dirty="0"/>
              <a:t>A panic to find ways to stay connected</a:t>
            </a:r>
          </a:p>
          <a:p>
            <a:r>
              <a:rPr lang="en-GB" dirty="0"/>
              <a:t>Looking after each other</a:t>
            </a:r>
          </a:p>
          <a:p>
            <a:r>
              <a:rPr lang="en-GB" dirty="0"/>
              <a:t>Expectation to take personal decisions on the basis of putting others (strangers) first </a:t>
            </a:r>
          </a:p>
          <a:p>
            <a:r>
              <a:rPr lang="en-GB" dirty="0"/>
              <a:t>Making sense of uncertainty </a:t>
            </a:r>
          </a:p>
          <a:p>
            <a:endParaRPr lang="en-GB" sz="1800" dirty="0"/>
          </a:p>
          <a:p>
            <a:endParaRPr lang="en-GB" sz="1800" dirty="0"/>
          </a:p>
        </p:txBody>
      </p:sp>
      <p:sp>
        <p:nvSpPr>
          <p:cNvPr id="1039" name="Freeform: Shape 1038">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1" name="Oval 1040">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Microsoft Teams - Wikipedia">
            <a:extLst>
              <a:ext uri="{FF2B5EF4-FFF2-40B4-BE49-F238E27FC236}">
                <a16:creationId xmlns:a16="http://schemas.microsoft.com/office/drawing/2014/main" id="{F7AF5074-FF55-9B1B-4869-232C73FC68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96"/>
          <a:stretch/>
        </p:blipFill>
        <p:spPr bwMode="auto">
          <a:xfrm>
            <a:off x="5838252" y="2722161"/>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National Lockdown - Stay Home | St Albans City and District Council">
            <a:extLst>
              <a:ext uri="{FF2B5EF4-FFF2-40B4-BE49-F238E27FC236}">
                <a16:creationId xmlns:a16="http://schemas.microsoft.com/office/drawing/2014/main" id="{04D195AA-0155-19B6-709B-74655C3E80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553" r="1" b="6593"/>
          <a:stretch/>
        </p:blipFill>
        <p:spPr bwMode="auto">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noFill/>
          <a:extLst>
            <a:ext uri="{909E8E84-426E-40DD-AFC4-6F175D3DCCD1}">
              <a14:hiddenFill xmlns:a14="http://schemas.microsoft.com/office/drawing/2010/main">
                <a:solidFill>
                  <a:srgbClr val="FFFFFF"/>
                </a:solidFill>
              </a14:hiddenFill>
            </a:ext>
          </a:extLst>
        </p:spPr>
      </p:pic>
      <p:sp>
        <p:nvSpPr>
          <p:cNvPr id="1043" name="Freeform: Shape 1042">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8" name="Picture 4" descr="Zoom Like a Pro | 2020-03-30 | Walls &amp; Ceilings">
            <a:extLst>
              <a:ext uri="{FF2B5EF4-FFF2-40B4-BE49-F238E27FC236}">
                <a16:creationId xmlns:a16="http://schemas.microsoft.com/office/drawing/2014/main" id="{8097FFC9-E0DF-6ECE-6078-AEBE3FEA783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197" r="16709" b="2"/>
          <a:stretch/>
        </p:blipFill>
        <p:spPr bwMode="auto">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76595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5FBC21CA-0D7E-663A-0CAA-FA9D4036ACEE}"/>
              </a:ext>
            </a:extLst>
          </p:cNvPr>
          <p:cNvSpPr>
            <a:spLocks noGrp="1"/>
          </p:cNvSpPr>
          <p:nvPr>
            <p:ph type="title"/>
          </p:nvPr>
        </p:nvSpPr>
        <p:spPr>
          <a:xfrm>
            <a:off x="1014141" y="1450655"/>
            <a:ext cx="3932030" cy="3956690"/>
          </a:xfrm>
        </p:spPr>
        <p:txBody>
          <a:bodyPr anchor="ctr">
            <a:normAutofit/>
          </a:bodyPr>
          <a:lstStyle/>
          <a:p>
            <a:r>
              <a:rPr lang="en-GB" sz="7400">
                <a:solidFill>
                  <a:schemeClr val="bg1"/>
                </a:solidFill>
              </a:rPr>
              <a:t>During the pandemic</a:t>
            </a:r>
          </a:p>
        </p:txBody>
      </p:sp>
      <p:cxnSp>
        <p:nvCxnSpPr>
          <p:cNvPr id="13"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DAC54AE2-4D25-A6D9-F276-04E8FADC227E}"/>
              </a:ext>
            </a:extLst>
          </p:cNvPr>
          <p:cNvSpPr>
            <a:spLocks noGrp="1"/>
          </p:cNvSpPr>
          <p:nvPr>
            <p:ph idx="1"/>
          </p:nvPr>
        </p:nvSpPr>
        <p:spPr>
          <a:xfrm>
            <a:off x="5173250" y="112734"/>
            <a:ext cx="6588690" cy="6375748"/>
          </a:xfrm>
        </p:spPr>
        <p:txBody>
          <a:bodyPr anchor="ctr">
            <a:normAutofit/>
          </a:bodyPr>
          <a:lstStyle/>
          <a:p>
            <a:r>
              <a:rPr lang="en-GB" altLang="en-US" dirty="0">
                <a:solidFill>
                  <a:schemeClr val="bg1"/>
                </a:solidFill>
              </a:rPr>
              <a:t>…create a safe space online for them to be open when sessions are to be recorded</a:t>
            </a:r>
          </a:p>
          <a:p>
            <a:r>
              <a:rPr lang="en-GB" altLang="en-US" dirty="0">
                <a:solidFill>
                  <a:schemeClr val="bg1"/>
                </a:solidFill>
              </a:rPr>
              <a:t>…ensure all voices are heard when we only speak one at a time</a:t>
            </a:r>
          </a:p>
          <a:p>
            <a:r>
              <a:rPr lang="en-GB" altLang="en-US" dirty="0">
                <a:solidFill>
                  <a:schemeClr val="bg1"/>
                </a:solidFill>
              </a:rPr>
              <a:t>…encourage them to disagree with me or share their uncertainty when we are on mute</a:t>
            </a:r>
          </a:p>
          <a:p>
            <a:r>
              <a:rPr lang="en-GB" altLang="en-US" dirty="0">
                <a:solidFill>
                  <a:schemeClr val="bg1"/>
                </a:solidFill>
              </a:rPr>
              <a:t>…notice when a student is thinking about their response and needs more time and encouragement to get there – when they need to turn their video off  </a:t>
            </a:r>
          </a:p>
          <a:p>
            <a:endParaRPr lang="en-GB" sz="2000" dirty="0">
              <a:solidFill>
                <a:schemeClr val="bg1"/>
              </a:solidFill>
            </a:endParaRPr>
          </a:p>
        </p:txBody>
      </p:sp>
    </p:spTree>
    <p:extLst>
      <p:ext uri="{BB962C8B-B14F-4D97-AF65-F5344CB8AC3E}">
        <p14:creationId xmlns:p14="http://schemas.microsoft.com/office/powerpoint/2010/main" val="900921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88CBFA2D-DF4C-E2C7-CB48-CFCA048884C8}"/>
              </a:ext>
            </a:extLst>
          </p:cNvPr>
          <p:cNvSpPr>
            <a:spLocks noGrp="1"/>
          </p:cNvSpPr>
          <p:nvPr>
            <p:ph type="title"/>
          </p:nvPr>
        </p:nvSpPr>
        <p:spPr>
          <a:xfrm>
            <a:off x="1014141" y="1450655"/>
            <a:ext cx="3932030" cy="3956690"/>
          </a:xfrm>
        </p:spPr>
        <p:txBody>
          <a:bodyPr anchor="ctr">
            <a:normAutofit/>
          </a:bodyPr>
          <a:lstStyle/>
          <a:p>
            <a:r>
              <a:rPr lang="en-GB" sz="7400">
                <a:solidFill>
                  <a:schemeClr val="bg1"/>
                </a:solidFill>
              </a:rPr>
              <a:t>During the pandemic</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A3B88B1-4D98-462E-59DC-0DCEDD682BB0}"/>
              </a:ext>
            </a:extLst>
          </p:cNvPr>
          <p:cNvSpPr>
            <a:spLocks noGrp="1"/>
          </p:cNvSpPr>
          <p:nvPr>
            <p:ph idx="1"/>
          </p:nvPr>
        </p:nvSpPr>
        <p:spPr>
          <a:xfrm>
            <a:off x="5536504" y="313156"/>
            <a:ext cx="6263014" cy="6212902"/>
          </a:xfrm>
        </p:spPr>
        <p:txBody>
          <a:bodyPr anchor="ctr">
            <a:normAutofit/>
          </a:bodyPr>
          <a:lstStyle/>
          <a:p>
            <a:r>
              <a:rPr lang="en-GB" altLang="en-US" sz="3300" dirty="0">
                <a:solidFill>
                  <a:schemeClr val="bg1"/>
                </a:solidFill>
              </a:rPr>
              <a:t>…encourage them to care for each other when they haven’t met</a:t>
            </a:r>
          </a:p>
          <a:p>
            <a:r>
              <a:rPr lang="en-GB" altLang="en-US" sz="3300" dirty="0">
                <a:solidFill>
                  <a:schemeClr val="bg1"/>
                </a:solidFill>
              </a:rPr>
              <a:t>…limit my voice and experience as the dominant one so their diversity and knowledge can be shared</a:t>
            </a:r>
          </a:p>
          <a:p>
            <a:r>
              <a:rPr lang="en-GB" altLang="en-US" sz="3300" dirty="0">
                <a:solidFill>
                  <a:schemeClr val="bg1"/>
                </a:solidFill>
              </a:rPr>
              <a:t>…encourage them to want to do things differently when they crave to go back to normal</a:t>
            </a:r>
          </a:p>
          <a:p>
            <a:r>
              <a:rPr lang="en-GB" altLang="en-US" sz="3300" dirty="0">
                <a:solidFill>
                  <a:schemeClr val="bg1"/>
                </a:solidFill>
              </a:rPr>
              <a:t>…encourage them to take risks and challenge themselves </a:t>
            </a:r>
          </a:p>
          <a:p>
            <a:endParaRPr lang="en-GB" sz="2000" dirty="0">
              <a:solidFill>
                <a:schemeClr val="bg1"/>
              </a:solidFill>
            </a:endParaRPr>
          </a:p>
        </p:txBody>
      </p:sp>
    </p:spTree>
    <p:extLst>
      <p:ext uri="{BB962C8B-B14F-4D97-AF65-F5344CB8AC3E}">
        <p14:creationId xmlns:p14="http://schemas.microsoft.com/office/powerpoint/2010/main" val="743641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E8CC2829-3BFD-5C51-E6AD-E24953A81923}"/>
              </a:ext>
            </a:extLst>
          </p:cNvPr>
          <p:cNvSpPr>
            <a:spLocks noGrp="1"/>
          </p:cNvSpPr>
          <p:nvPr>
            <p:ph type="title"/>
          </p:nvPr>
        </p:nvSpPr>
        <p:spPr>
          <a:xfrm>
            <a:off x="1014141" y="1450655"/>
            <a:ext cx="3932030" cy="3956690"/>
          </a:xfrm>
        </p:spPr>
        <p:txBody>
          <a:bodyPr anchor="ctr">
            <a:normAutofit/>
          </a:bodyPr>
          <a:lstStyle/>
          <a:p>
            <a:r>
              <a:rPr lang="en-GB" sz="5600" dirty="0">
                <a:solidFill>
                  <a:schemeClr val="bg1"/>
                </a:solidFill>
              </a:rPr>
              <a:t>Implications &amp; limitations </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ADB5CC8-8107-EB73-E8E5-8F41D2D1C105}"/>
              </a:ext>
            </a:extLst>
          </p:cNvPr>
          <p:cNvSpPr>
            <a:spLocks noGrp="1"/>
          </p:cNvSpPr>
          <p:nvPr>
            <p:ph idx="1"/>
          </p:nvPr>
        </p:nvSpPr>
        <p:spPr>
          <a:xfrm>
            <a:off x="4972366" y="369522"/>
            <a:ext cx="6890925" cy="6488478"/>
          </a:xfrm>
        </p:spPr>
        <p:txBody>
          <a:bodyPr anchor="ctr">
            <a:normAutofit/>
          </a:bodyPr>
          <a:lstStyle/>
          <a:p>
            <a:r>
              <a:rPr lang="es-ES" sz="3600" dirty="0" err="1">
                <a:solidFill>
                  <a:schemeClr val="bg1"/>
                </a:solidFill>
              </a:rPr>
              <a:t>Dominance</a:t>
            </a:r>
            <a:r>
              <a:rPr lang="es-ES" sz="3600" dirty="0">
                <a:solidFill>
                  <a:schemeClr val="bg1"/>
                </a:solidFill>
              </a:rPr>
              <a:t> </a:t>
            </a:r>
            <a:r>
              <a:rPr lang="es-ES" sz="3600" dirty="0" err="1">
                <a:solidFill>
                  <a:schemeClr val="bg1"/>
                </a:solidFill>
              </a:rPr>
              <a:t>of</a:t>
            </a:r>
            <a:r>
              <a:rPr lang="es-ES" sz="3600" dirty="0">
                <a:solidFill>
                  <a:schemeClr val="bg1"/>
                </a:solidFill>
              </a:rPr>
              <a:t> </a:t>
            </a:r>
            <a:r>
              <a:rPr lang="es-ES" sz="3600" dirty="0" err="1">
                <a:solidFill>
                  <a:schemeClr val="bg1"/>
                </a:solidFill>
              </a:rPr>
              <a:t>Neo-liberal</a:t>
            </a:r>
            <a:r>
              <a:rPr lang="es-ES" sz="3600" dirty="0">
                <a:solidFill>
                  <a:schemeClr val="bg1"/>
                </a:solidFill>
              </a:rPr>
              <a:t> </a:t>
            </a:r>
            <a:r>
              <a:rPr lang="es-ES" sz="3600" dirty="0" err="1">
                <a:solidFill>
                  <a:schemeClr val="bg1"/>
                </a:solidFill>
              </a:rPr>
              <a:t>values</a:t>
            </a:r>
            <a:r>
              <a:rPr lang="es-ES" sz="3600" dirty="0">
                <a:solidFill>
                  <a:schemeClr val="bg1"/>
                </a:solidFill>
              </a:rPr>
              <a:t> </a:t>
            </a:r>
            <a:r>
              <a:rPr lang="es-ES" sz="3600" dirty="0" err="1">
                <a:solidFill>
                  <a:schemeClr val="bg1"/>
                </a:solidFill>
              </a:rPr>
              <a:t>on</a:t>
            </a:r>
            <a:r>
              <a:rPr lang="es-ES" sz="3600" dirty="0">
                <a:solidFill>
                  <a:schemeClr val="bg1"/>
                </a:solidFill>
              </a:rPr>
              <a:t> </a:t>
            </a:r>
            <a:r>
              <a:rPr lang="es-ES" sz="3600" dirty="0" err="1">
                <a:solidFill>
                  <a:schemeClr val="bg1"/>
                </a:solidFill>
              </a:rPr>
              <a:t>policy</a:t>
            </a:r>
            <a:r>
              <a:rPr lang="es-ES" sz="3600" dirty="0">
                <a:solidFill>
                  <a:schemeClr val="bg1"/>
                </a:solidFill>
              </a:rPr>
              <a:t>, </a:t>
            </a:r>
            <a:r>
              <a:rPr lang="es-ES" sz="3600" dirty="0" err="1">
                <a:solidFill>
                  <a:schemeClr val="bg1"/>
                </a:solidFill>
              </a:rPr>
              <a:t>practice</a:t>
            </a:r>
            <a:r>
              <a:rPr lang="es-ES" sz="3600" dirty="0">
                <a:solidFill>
                  <a:schemeClr val="bg1"/>
                </a:solidFill>
              </a:rPr>
              <a:t> and </a:t>
            </a:r>
            <a:r>
              <a:rPr lang="es-ES" sz="3600" dirty="0" err="1">
                <a:solidFill>
                  <a:schemeClr val="bg1"/>
                </a:solidFill>
              </a:rPr>
              <a:t>management</a:t>
            </a:r>
            <a:r>
              <a:rPr lang="es-ES" sz="3600" dirty="0">
                <a:solidFill>
                  <a:schemeClr val="bg1"/>
                </a:solidFill>
              </a:rPr>
              <a:t> </a:t>
            </a:r>
          </a:p>
          <a:p>
            <a:r>
              <a:rPr lang="es-ES" sz="3600" dirty="0">
                <a:solidFill>
                  <a:schemeClr val="bg1"/>
                </a:solidFill>
              </a:rPr>
              <a:t>Curricular </a:t>
            </a:r>
            <a:r>
              <a:rPr lang="es-ES" sz="3600" dirty="0" err="1">
                <a:solidFill>
                  <a:schemeClr val="bg1"/>
                </a:solidFill>
              </a:rPr>
              <a:t>design</a:t>
            </a:r>
            <a:r>
              <a:rPr lang="es-ES" sz="3600" dirty="0">
                <a:solidFill>
                  <a:schemeClr val="bg1"/>
                </a:solidFill>
              </a:rPr>
              <a:t>; </a:t>
            </a:r>
            <a:r>
              <a:rPr lang="es-ES" sz="3600" dirty="0" err="1">
                <a:solidFill>
                  <a:schemeClr val="bg1"/>
                </a:solidFill>
              </a:rPr>
              <a:t>isolated</a:t>
            </a:r>
            <a:r>
              <a:rPr lang="es-ES" sz="3600" dirty="0">
                <a:solidFill>
                  <a:schemeClr val="bg1"/>
                </a:solidFill>
              </a:rPr>
              <a:t> modules; </a:t>
            </a:r>
            <a:r>
              <a:rPr lang="es-ES" sz="3600" dirty="0" err="1">
                <a:solidFill>
                  <a:schemeClr val="bg1"/>
                </a:solidFill>
              </a:rPr>
              <a:t>fixed</a:t>
            </a:r>
            <a:r>
              <a:rPr lang="es-ES" sz="3600" dirty="0">
                <a:solidFill>
                  <a:schemeClr val="bg1"/>
                </a:solidFill>
              </a:rPr>
              <a:t> </a:t>
            </a:r>
            <a:r>
              <a:rPr lang="es-ES" sz="3600" dirty="0" err="1">
                <a:solidFill>
                  <a:schemeClr val="bg1"/>
                </a:solidFill>
              </a:rPr>
              <a:t>semester</a:t>
            </a:r>
            <a:r>
              <a:rPr lang="es-ES" sz="3600" dirty="0">
                <a:solidFill>
                  <a:schemeClr val="bg1"/>
                </a:solidFill>
              </a:rPr>
              <a:t> </a:t>
            </a:r>
            <a:r>
              <a:rPr lang="es-ES" sz="3600" dirty="0" err="1">
                <a:solidFill>
                  <a:schemeClr val="bg1"/>
                </a:solidFill>
              </a:rPr>
              <a:t>planning</a:t>
            </a:r>
            <a:r>
              <a:rPr lang="es-ES" sz="3600" dirty="0">
                <a:solidFill>
                  <a:schemeClr val="bg1"/>
                </a:solidFill>
              </a:rPr>
              <a:t>; </a:t>
            </a:r>
          </a:p>
          <a:p>
            <a:r>
              <a:rPr lang="es-ES" sz="3600" dirty="0">
                <a:solidFill>
                  <a:schemeClr val="bg1"/>
                </a:solidFill>
              </a:rPr>
              <a:t>Spaces and time </a:t>
            </a:r>
            <a:r>
              <a:rPr lang="es-ES" sz="3600" dirty="0" err="1">
                <a:solidFill>
                  <a:schemeClr val="bg1"/>
                </a:solidFill>
              </a:rPr>
              <a:t>to</a:t>
            </a:r>
            <a:r>
              <a:rPr lang="es-ES" sz="3600" dirty="0">
                <a:solidFill>
                  <a:schemeClr val="bg1"/>
                </a:solidFill>
              </a:rPr>
              <a:t> </a:t>
            </a:r>
            <a:r>
              <a:rPr lang="es-ES" sz="3600" dirty="0" err="1">
                <a:solidFill>
                  <a:schemeClr val="bg1"/>
                </a:solidFill>
              </a:rPr>
              <a:t>allow</a:t>
            </a:r>
            <a:r>
              <a:rPr lang="es-ES" sz="3600" dirty="0">
                <a:solidFill>
                  <a:schemeClr val="bg1"/>
                </a:solidFill>
              </a:rPr>
              <a:t> </a:t>
            </a:r>
            <a:r>
              <a:rPr lang="es-ES" sz="3600" dirty="0" err="1">
                <a:solidFill>
                  <a:schemeClr val="bg1"/>
                </a:solidFill>
              </a:rPr>
              <a:t>relations</a:t>
            </a:r>
            <a:r>
              <a:rPr lang="es-ES" sz="3600" dirty="0">
                <a:solidFill>
                  <a:schemeClr val="bg1"/>
                </a:solidFill>
              </a:rPr>
              <a:t> </a:t>
            </a:r>
            <a:r>
              <a:rPr lang="es-ES" sz="3600" dirty="0" err="1">
                <a:solidFill>
                  <a:schemeClr val="bg1"/>
                </a:solidFill>
              </a:rPr>
              <a:t>to</a:t>
            </a:r>
            <a:r>
              <a:rPr lang="es-ES" sz="3600" dirty="0">
                <a:solidFill>
                  <a:schemeClr val="bg1"/>
                </a:solidFill>
              </a:rPr>
              <a:t> </a:t>
            </a:r>
            <a:r>
              <a:rPr lang="es-ES" sz="3600" dirty="0" err="1">
                <a:solidFill>
                  <a:schemeClr val="bg1"/>
                </a:solidFill>
              </a:rPr>
              <a:t>develop</a:t>
            </a:r>
            <a:r>
              <a:rPr lang="es-ES" sz="3600" dirty="0">
                <a:solidFill>
                  <a:schemeClr val="bg1"/>
                </a:solidFill>
              </a:rPr>
              <a:t> </a:t>
            </a:r>
          </a:p>
          <a:p>
            <a:endParaRPr lang="en-GB" sz="1900" dirty="0">
              <a:solidFill>
                <a:schemeClr val="bg1"/>
              </a:solidFill>
            </a:endParaRPr>
          </a:p>
        </p:txBody>
      </p:sp>
    </p:spTree>
    <p:extLst>
      <p:ext uri="{BB962C8B-B14F-4D97-AF65-F5344CB8AC3E}">
        <p14:creationId xmlns:p14="http://schemas.microsoft.com/office/powerpoint/2010/main" val="3579462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E8CC2829-3BFD-5C51-E6AD-E24953A81923}"/>
              </a:ext>
            </a:extLst>
          </p:cNvPr>
          <p:cNvSpPr>
            <a:spLocks noGrp="1"/>
          </p:cNvSpPr>
          <p:nvPr>
            <p:ph type="title"/>
          </p:nvPr>
        </p:nvSpPr>
        <p:spPr>
          <a:xfrm>
            <a:off x="1014141" y="1450655"/>
            <a:ext cx="3932030" cy="3956690"/>
          </a:xfrm>
        </p:spPr>
        <p:txBody>
          <a:bodyPr anchor="ctr">
            <a:normAutofit/>
          </a:bodyPr>
          <a:lstStyle/>
          <a:p>
            <a:r>
              <a:rPr lang="en-GB" sz="5600" dirty="0">
                <a:solidFill>
                  <a:schemeClr val="bg1"/>
                </a:solidFill>
              </a:rPr>
              <a:t>Implications &amp; limitations </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ADB5CC8-8107-EB73-E8E5-8F41D2D1C105}"/>
              </a:ext>
            </a:extLst>
          </p:cNvPr>
          <p:cNvSpPr>
            <a:spLocks noGrp="1"/>
          </p:cNvSpPr>
          <p:nvPr>
            <p:ph idx="1"/>
          </p:nvPr>
        </p:nvSpPr>
        <p:spPr>
          <a:xfrm>
            <a:off x="4972366" y="369522"/>
            <a:ext cx="6890925" cy="6488478"/>
          </a:xfrm>
        </p:spPr>
        <p:txBody>
          <a:bodyPr anchor="ctr">
            <a:normAutofit/>
          </a:bodyPr>
          <a:lstStyle/>
          <a:p>
            <a:r>
              <a:rPr lang="es-ES" sz="3600" dirty="0">
                <a:solidFill>
                  <a:schemeClr val="bg1"/>
                </a:solidFill>
              </a:rPr>
              <a:t>Pedagogies </a:t>
            </a:r>
            <a:r>
              <a:rPr lang="es-ES" sz="3600" dirty="0" err="1">
                <a:solidFill>
                  <a:schemeClr val="bg1"/>
                </a:solidFill>
              </a:rPr>
              <a:t>of</a:t>
            </a:r>
            <a:r>
              <a:rPr lang="es-ES" sz="3600" dirty="0">
                <a:solidFill>
                  <a:schemeClr val="bg1"/>
                </a:solidFill>
              </a:rPr>
              <a:t> </a:t>
            </a:r>
            <a:r>
              <a:rPr lang="es-ES" sz="3600" dirty="0" err="1">
                <a:solidFill>
                  <a:schemeClr val="bg1"/>
                </a:solidFill>
              </a:rPr>
              <a:t>discomfort</a:t>
            </a:r>
            <a:r>
              <a:rPr lang="es-ES" sz="3600" dirty="0">
                <a:solidFill>
                  <a:schemeClr val="bg1"/>
                </a:solidFill>
              </a:rPr>
              <a:t> (</a:t>
            </a:r>
            <a:r>
              <a:rPr lang="es-ES" sz="3600" dirty="0" err="1">
                <a:solidFill>
                  <a:schemeClr val="bg1"/>
                </a:solidFill>
              </a:rPr>
              <a:t>Zembylas</a:t>
            </a:r>
            <a:r>
              <a:rPr lang="es-ES" sz="3600" dirty="0">
                <a:solidFill>
                  <a:schemeClr val="bg1"/>
                </a:solidFill>
              </a:rPr>
              <a:t> 2017) – </a:t>
            </a:r>
            <a:r>
              <a:rPr lang="es-ES" sz="3600" dirty="0" err="1">
                <a:solidFill>
                  <a:schemeClr val="bg1"/>
                </a:solidFill>
              </a:rPr>
              <a:t>fear</a:t>
            </a:r>
            <a:r>
              <a:rPr lang="es-ES" sz="3600" dirty="0">
                <a:solidFill>
                  <a:schemeClr val="bg1"/>
                </a:solidFill>
              </a:rPr>
              <a:t> and </a:t>
            </a:r>
            <a:r>
              <a:rPr lang="es-ES" sz="3600" dirty="0" err="1">
                <a:solidFill>
                  <a:schemeClr val="bg1"/>
                </a:solidFill>
              </a:rPr>
              <a:t>resistance</a:t>
            </a:r>
            <a:r>
              <a:rPr lang="es-ES" sz="3600" dirty="0">
                <a:solidFill>
                  <a:schemeClr val="bg1"/>
                </a:solidFill>
              </a:rPr>
              <a:t> can stop </a:t>
            </a:r>
            <a:r>
              <a:rPr lang="es-ES" sz="3600" dirty="0" err="1">
                <a:solidFill>
                  <a:schemeClr val="bg1"/>
                </a:solidFill>
              </a:rPr>
              <a:t>learning</a:t>
            </a:r>
            <a:r>
              <a:rPr lang="es-ES" sz="3600" dirty="0">
                <a:solidFill>
                  <a:schemeClr val="bg1"/>
                </a:solidFill>
              </a:rPr>
              <a:t> and </a:t>
            </a:r>
            <a:r>
              <a:rPr lang="es-ES" sz="3600" dirty="0" err="1">
                <a:solidFill>
                  <a:schemeClr val="bg1"/>
                </a:solidFill>
              </a:rPr>
              <a:t>connections</a:t>
            </a:r>
            <a:endParaRPr lang="es-ES" sz="3600" dirty="0">
              <a:solidFill>
                <a:schemeClr val="bg1"/>
              </a:solidFill>
            </a:endParaRPr>
          </a:p>
          <a:p>
            <a:r>
              <a:rPr lang="es-ES" sz="3600" dirty="0" err="1">
                <a:solidFill>
                  <a:schemeClr val="bg1"/>
                </a:solidFill>
              </a:rPr>
              <a:t>The</a:t>
            </a:r>
            <a:r>
              <a:rPr lang="es-ES" sz="3600" dirty="0">
                <a:solidFill>
                  <a:schemeClr val="bg1"/>
                </a:solidFill>
              </a:rPr>
              <a:t> culture </a:t>
            </a:r>
            <a:r>
              <a:rPr lang="es-ES" sz="3600" dirty="0" err="1">
                <a:solidFill>
                  <a:schemeClr val="bg1"/>
                </a:solidFill>
              </a:rPr>
              <a:t>of</a:t>
            </a:r>
            <a:r>
              <a:rPr lang="es-ES" sz="3600" dirty="0">
                <a:solidFill>
                  <a:schemeClr val="bg1"/>
                </a:solidFill>
              </a:rPr>
              <a:t> ‘</a:t>
            </a:r>
            <a:r>
              <a:rPr lang="es-ES" sz="3600" dirty="0" err="1">
                <a:solidFill>
                  <a:schemeClr val="bg1"/>
                </a:solidFill>
              </a:rPr>
              <a:t>fear</a:t>
            </a:r>
            <a:r>
              <a:rPr lang="es-ES" sz="3600" dirty="0">
                <a:solidFill>
                  <a:schemeClr val="bg1"/>
                </a:solidFill>
              </a:rPr>
              <a:t> </a:t>
            </a:r>
            <a:r>
              <a:rPr lang="es-ES" sz="3600" dirty="0" err="1">
                <a:solidFill>
                  <a:schemeClr val="bg1"/>
                </a:solidFill>
              </a:rPr>
              <a:t>of</a:t>
            </a:r>
            <a:r>
              <a:rPr lang="es-ES" sz="3600" dirty="0">
                <a:solidFill>
                  <a:schemeClr val="bg1"/>
                </a:solidFill>
              </a:rPr>
              <a:t> </a:t>
            </a:r>
            <a:r>
              <a:rPr lang="es-ES" sz="3600" dirty="0" err="1">
                <a:solidFill>
                  <a:schemeClr val="bg1"/>
                </a:solidFill>
              </a:rPr>
              <a:t>failure</a:t>
            </a:r>
            <a:r>
              <a:rPr lang="es-ES" sz="3600" dirty="0">
                <a:solidFill>
                  <a:schemeClr val="bg1"/>
                </a:solidFill>
              </a:rPr>
              <a:t>’ </a:t>
            </a:r>
            <a:r>
              <a:rPr lang="es-ES" sz="3600" dirty="0" err="1">
                <a:solidFill>
                  <a:schemeClr val="bg1"/>
                </a:solidFill>
              </a:rPr>
              <a:t>for</a:t>
            </a:r>
            <a:r>
              <a:rPr lang="es-ES" sz="3600" dirty="0">
                <a:solidFill>
                  <a:schemeClr val="bg1"/>
                </a:solidFill>
              </a:rPr>
              <a:t> </a:t>
            </a:r>
            <a:r>
              <a:rPr lang="es-ES" sz="3600" dirty="0" err="1">
                <a:solidFill>
                  <a:schemeClr val="bg1"/>
                </a:solidFill>
              </a:rPr>
              <a:t>both</a:t>
            </a:r>
            <a:r>
              <a:rPr lang="es-ES" sz="3600" dirty="0">
                <a:solidFill>
                  <a:schemeClr val="bg1"/>
                </a:solidFill>
              </a:rPr>
              <a:t> </a:t>
            </a:r>
            <a:r>
              <a:rPr lang="es-ES" sz="3600" dirty="0" err="1">
                <a:solidFill>
                  <a:schemeClr val="bg1"/>
                </a:solidFill>
              </a:rPr>
              <a:t>educators</a:t>
            </a:r>
            <a:r>
              <a:rPr lang="es-ES" sz="3600" dirty="0">
                <a:solidFill>
                  <a:schemeClr val="bg1"/>
                </a:solidFill>
              </a:rPr>
              <a:t> and </a:t>
            </a:r>
            <a:r>
              <a:rPr lang="es-ES" sz="3600" dirty="0" err="1">
                <a:solidFill>
                  <a:schemeClr val="bg1"/>
                </a:solidFill>
              </a:rPr>
              <a:t>students</a:t>
            </a:r>
            <a:r>
              <a:rPr lang="es-ES" sz="3600" dirty="0">
                <a:solidFill>
                  <a:schemeClr val="bg1"/>
                </a:solidFill>
              </a:rPr>
              <a:t>. </a:t>
            </a:r>
          </a:p>
          <a:p>
            <a:r>
              <a:rPr lang="es-ES" sz="3600" dirty="0">
                <a:solidFill>
                  <a:schemeClr val="bg1"/>
                </a:solidFill>
              </a:rPr>
              <a:t>I may ‘</a:t>
            </a:r>
            <a:r>
              <a:rPr lang="es-ES" sz="3600" dirty="0" err="1">
                <a:solidFill>
                  <a:schemeClr val="bg1"/>
                </a:solidFill>
              </a:rPr>
              <a:t>wish</a:t>
            </a:r>
            <a:r>
              <a:rPr lang="es-ES" sz="3600" dirty="0">
                <a:solidFill>
                  <a:schemeClr val="bg1"/>
                </a:solidFill>
              </a:rPr>
              <a:t>’ </a:t>
            </a:r>
            <a:r>
              <a:rPr lang="es-ES" sz="3600" dirty="0" err="1">
                <a:solidFill>
                  <a:schemeClr val="bg1"/>
                </a:solidFill>
              </a:rPr>
              <a:t>to</a:t>
            </a:r>
            <a:r>
              <a:rPr lang="es-ES" sz="3600" dirty="0">
                <a:solidFill>
                  <a:schemeClr val="bg1"/>
                </a:solidFill>
              </a:rPr>
              <a:t> </a:t>
            </a:r>
            <a:r>
              <a:rPr lang="es-ES" sz="3600" dirty="0" err="1">
                <a:solidFill>
                  <a:schemeClr val="bg1"/>
                </a:solidFill>
              </a:rPr>
              <a:t>engage</a:t>
            </a:r>
            <a:r>
              <a:rPr lang="es-ES" sz="3600" dirty="0">
                <a:solidFill>
                  <a:schemeClr val="bg1"/>
                </a:solidFill>
              </a:rPr>
              <a:t>, more </a:t>
            </a:r>
            <a:r>
              <a:rPr lang="es-ES" sz="3600" dirty="0" err="1">
                <a:solidFill>
                  <a:schemeClr val="bg1"/>
                </a:solidFill>
              </a:rPr>
              <a:t>often</a:t>
            </a:r>
            <a:r>
              <a:rPr lang="es-ES" sz="3600" dirty="0">
                <a:solidFill>
                  <a:schemeClr val="bg1"/>
                </a:solidFill>
              </a:rPr>
              <a:t> </a:t>
            </a:r>
            <a:r>
              <a:rPr lang="es-ES" sz="3600" dirty="0" err="1">
                <a:solidFill>
                  <a:schemeClr val="bg1"/>
                </a:solidFill>
              </a:rPr>
              <a:t>than</a:t>
            </a:r>
            <a:r>
              <a:rPr lang="es-ES" sz="3600" dirty="0">
                <a:solidFill>
                  <a:schemeClr val="bg1"/>
                </a:solidFill>
              </a:rPr>
              <a:t> </a:t>
            </a:r>
            <a:r>
              <a:rPr lang="es-ES" sz="3600" dirty="0" err="1">
                <a:solidFill>
                  <a:schemeClr val="bg1"/>
                </a:solidFill>
              </a:rPr>
              <a:t>not</a:t>
            </a:r>
            <a:r>
              <a:rPr lang="es-ES" sz="3600" dirty="0">
                <a:solidFill>
                  <a:schemeClr val="bg1"/>
                </a:solidFill>
              </a:rPr>
              <a:t>, </a:t>
            </a:r>
            <a:r>
              <a:rPr lang="es-ES" sz="3600" dirty="0" err="1">
                <a:solidFill>
                  <a:schemeClr val="bg1"/>
                </a:solidFill>
              </a:rPr>
              <a:t>with</a:t>
            </a:r>
            <a:r>
              <a:rPr lang="es-ES" sz="3600" dirty="0">
                <a:solidFill>
                  <a:schemeClr val="bg1"/>
                </a:solidFill>
              </a:rPr>
              <a:t> a </a:t>
            </a:r>
            <a:r>
              <a:rPr lang="es-ES" sz="3600" dirty="0" err="1">
                <a:solidFill>
                  <a:schemeClr val="bg1"/>
                </a:solidFill>
              </a:rPr>
              <a:t>pedagogy</a:t>
            </a:r>
            <a:r>
              <a:rPr lang="es-ES" sz="3600" dirty="0">
                <a:solidFill>
                  <a:schemeClr val="bg1"/>
                </a:solidFill>
              </a:rPr>
              <a:t> </a:t>
            </a:r>
            <a:r>
              <a:rPr lang="es-ES" sz="3600" dirty="0" err="1">
                <a:solidFill>
                  <a:schemeClr val="bg1"/>
                </a:solidFill>
              </a:rPr>
              <a:t>of</a:t>
            </a:r>
            <a:r>
              <a:rPr lang="es-ES" sz="3600" dirty="0">
                <a:solidFill>
                  <a:schemeClr val="bg1"/>
                </a:solidFill>
              </a:rPr>
              <a:t> [mutual] </a:t>
            </a:r>
            <a:r>
              <a:rPr lang="es-ES" sz="3600" dirty="0" err="1">
                <a:solidFill>
                  <a:schemeClr val="bg1"/>
                </a:solidFill>
              </a:rPr>
              <a:t>vulnerability</a:t>
            </a:r>
            <a:r>
              <a:rPr lang="es-ES" sz="3600" dirty="0">
                <a:solidFill>
                  <a:schemeClr val="bg1"/>
                </a:solidFill>
              </a:rPr>
              <a:t>, </a:t>
            </a:r>
            <a:r>
              <a:rPr lang="es-ES" sz="3600" dirty="0" err="1">
                <a:solidFill>
                  <a:schemeClr val="bg1"/>
                </a:solidFill>
              </a:rPr>
              <a:t>however</a:t>
            </a:r>
            <a:r>
              <a:rPr lang="es-ES" sz="3600" dirty="0">
                <a:solidFill>
                  <a:schemeClr val="bg1"/>
                </a:solidFill>
              </a:rPr>
              <a:t> </a:t>
            </a:r>
            <a:r>
              <a:rPr lang="es-ES" sz="3600" dirty="0" err="1">
                <a:solidFill>
                  <a:schemeClr val="bg1"/>
                </a:solidFill>
              </a:rPr>
              <a:t>the</a:t>
            </a:r>
            <a:r>
              <a:rPr lang="es-ES" sz="3600" dirty="0">
                <a:solidFill>
                  <a:schemeClr val="bg1"/>
                </a:solidFill>
              </a:rPr>
              <a:t> </a:t>
            </a:r>
            <a:r>
              <a:rPr lang="es-ES" sz="3600" dirty="0" err="1">
                <a:solidFill>
                  <a:schemeClr val="bg1"/>
                </a:solidFill>
              </a:rPr>
              <a:t>students</a:t>
            </a:r>
            <a:r>
              <a:rPr lang="es-ES" sz="3600" dirty="0">
                <a:solidFill>
                  <a:schemeClr val="bg1"/>
                </a:solidFill>
              </a:rPr>
              <a:t> </a:t>
            </a:r>
            <a:r>
              <a:rPr lang="es-ES" sz="3600" dirty="0" err="1">
                <a:solidFill>
                  <a:schemeClr val="bg1"/>
                </a:solidFill>
              </a:rPr>
              <a:t>need</a:t>
            </a:r>
            <a:r>
              <a:rPr lang="es-ES" sz="3600" dirty="0">
                <a:solidFill>
                  <a:schemeClr val="bg1"/>
                </a:solidFill>
              </a:rPr>
              <a:t> </a:t>
            </a:r>
            <a:r>
              <a:rPr lang="es-ES" sz="3600" dirty="0" err="1">
                <a:solidFill>
                  <a:schemeClr val="bg1"/>
                </a:solidFill>
              </a:rPr>
              <a:t>much</a:t>
            </a:r>
            <a:r>
              <a:rPr lang="es-ES" sz="3600" dirty="0">
                <a:solidFill>
                  <a:schemeClr val="bg1"/>
                </a:solidFill>
              </a:rPr>
              <a:t> more </a:t>
            </a:r>
            <a:r>
              <a:rPr lang="es-ES" sz="3600" dirty="0" err="1">
                <a:solidFill>
                  <a:schemeClr val="bg1"/>
                </a:solidFill>
              </a:rPr>
              <a:t>reasurrance</a:t>
            </a:r>
            <a:r>
              <a:rPr lang="es-ES" sz="3600" dirty="0">
                <a:solidFill>
                  <a:schemeClr val="bg1"/>
                </a:solidFill>
              </a:rPr>
              <a:t> </a:t>
            </a:r>
            <a:r>
              <a:rPr lang="es-ES" sz="3600" dirty="0" err="1">
                <a:solidFill>
                  <a:schemeClr val="bg1"/>
                </a:solidFill>
              </a:rPr>
              <a:t>to</a:t>
            </a:r>
            <a:r>
              <a:rPr lang="es-ES" sz="3600" dirty="0">
                <a:solidFill>
                  <a:schemeClr val="bg1"/>
                </a:solidFill>
              </a:rPr>
              <a:t> </a:t>
            </a:r>
            <a:r>
              <a:rPr lang="es-ES" sz="3600" dirty="0" err="1">
                <a:solidFill>
                  <a:schemeClr val="bg1"/>
                </a:solidFill>
              </a:rPr>
              <a:t>get</a:t>
            </a:r>
            <a:r>
              <a:rPr lang="es-ES" sz="3600" dirty="0">
                <a:solidFill>
                  <a:schemeClr val="bg1"/>
                </a:solidFill>
              </a:rPr>
              <a:t> </a:t>
            </a:r>
            <a:r>
              <a:rPr lang="es-ES" sz="3600" dirty="0" err="1">
                <a:solidFill>
                  <a:schemeClr val="bg1"/>
                </a:solidFill>
              </a:rPr>
              <a:t>there</a:t>
            </a:r>
            <a:r>
              <a:rPr lang="es-ES" sz="3600" dirty="0">
                <a:solidFill>
                  <a:schemeClr val="bg1"/>
                </a:solidFill>
              </a:rPr>
              <a:t>. </a:t>
            </a:r>
          </a:p>
          <a:p>
            <a:endParaRPr lang="en-GB" sz="1900" dirty="0">
              <a:solidFill>
                <a:schemeClr val="bg1"/>
              </a:solidFill>
            </a:endParaRPr>
          </a:p>
        </p:txBody>
      </p:sp>
    </p:spTree>
    <p:extLst>
      <p:ext uri="{BB962C8B-B14F-4D97-AF65-F5344CB8AC3E}">
        <p14:creationId xmlns:p14="http://schemas.microsoft.com/office/powerpoint/2010/main" val="3793976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Title 1">
            <a:extLst>
              <a:ext uri="{FF2B5EF4-FFF2-40B4-BE49-F238E27FC236}">
                <a16:creationId xmlns:a16="http://schemas.microsoft.com/office/drawing/2014/main" id="{B31FDE16-BBE6-D849-BA3D-507E0683A5B8}"/>
              </a:ext>
            </a:extLst>
          </p:cNvPr>
          <p:cNvSpPr>
            <a:spLocks noGrp="1"/>
          </p:cNvSpPr>
          <p:nvPr>
            <p:ph type="title"/>
          </p:nvPr>
        </p:nvSpPr>
        <p:spPr>
          <a:xfrm>
            <a:off x="838200" y="669925"/>
            <a:ext cx="4508946" cy="1325563"/>
          </a:xfrm>
        </p:spPr>
        <p:txBody>
          <a:bodyPr vert="horz" lIns="91440" tIns="45720" rIns="91440" bIns="45720" rtlCol="0" anchor="b">
            <a:normAutofit/>
          </a:bodyPr>
          <a:lstStyle/>
          <a:p>
            <a:pPr algn="r"/>
            <a:r>
              <a:rPr lang="en-US" kern="1200" dirty="0">
                <a:solidFill>
                  <a:schemeClr val="bg1"/>
                </a:solidFill>
                <a:latin typeface="+mj-lt"/>
                <a:ea typeface="+mj-ea"/>
                <a:cs typeface="+mj-cs"/>
              </a:rPr>
              <a:t>References </a:t>
            </a:r>
          </a:p>
        </p:txBody>
      </p:sp>
      <p:cxnSp>
        <p:nvCxnSpPr>
          <p:cNvPr id="19" name="Straight Connector 18">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9A36E1B-9374-BF49-94C4-DF962E795987}"/>
              </a:ext>
            </a:extLst>
          </p:cNvPr>
          <p:cNvSpPr/>
          <p:nvPr/>
        </p:nvSpPr>
        <p:spPr>
          <a:xfrm>
            <a:off x="283732" y="2141534"/>
            <a:ext cx="11415578" cy="4422104"/>
          </a:xfrm>
          <a:prstGeom prst="rect">
            <a:avLst/>
          </a:prstGeom>
        </p:spPr>
        <p:txBody>
          <a:bodyPr vert="horz" lIns="91440" tIns="45720" rIns="91440" bIns="45720" rtlCol="0">
            <a:normAutofit fontScale="92500" lnSpcReduction="20000"/>
          </a:bodyPr>
          <a:lstStyle/>
          <a:p>
            <a:pPr>
              <a:lnSpc>
                <a:spcPct val="90000"/>
              </a:lnSpc>
              <a:spcAft>
                <a:spcPts val="600"/>
              </a:spcAft>
            </a:pPr>
            <a:r>
              <a:rPr lang="en-US" sz="2000" dirty="0">
                <a:solidFill>
                  <a:schemeClr val="bg1"/>
                </a:solidFill>
              </a:rPr>
              <a:t>Anderson  L (2006). Analytic auto ethnography. Journal of contemporary ethnography. Vol 35 No4, pp 373-395</a:t>
            </a:r>
          </a:p>
          <a:p>
            <a:pPr>
              <a:lnSpc>
                <a:spcPct val="90000"/>
              </a:lnSpc>
              <a:spcAft>
                <a:spcPts val="600"/>
              </a:spcAft>
            </a:pPr>
            <a:r>
              <a:rPr lang="en-US" sz="2000" dirty="0" err="1">
                <a:solidFill>
                  <a:schemeClr val="bg1"/>
                </a:solidFill>
              </a:rPr>
              <a:t>Bracke</a:t>
            </a:r>
            <a:r>
              <a:rPr lang="en-US" sz="2000" dirty="0">
                <a:solidFill>
                  <a:schemeClr val="bg1"/>
                </a:solidFill>
              </a:rPr>
              <a:t> (2016) Vulnerability in Resistance. USA. Duke University Press. </a:t>
            </a:r>
          </a:p>
          <a:p>
            <a:pPr>
              <a:lnSpc>
                <a:spcPct val="90000"/>
              </a:lnSpc>
              <a:spcAft>
                <a:spcPts val="600"/>
              </a:spcAft>
            </a:pPr>
            <a:r>
              <a:rPr lang="en-US" sz="2000" dirty="0" err="1">
                <a:solidFill>
                  <a:schemeClr val="bg1"/>
                </a:solidFill>
              </a:rPr>
              <a:t>Brantmeier</a:t>
            </a:r>
            <a:r>
              <a:rPr lang="en-US" sz="2000" dirty="0">
                <a:solidFill>
                  <a:schemeClr val="bg1"/>
                </a:solidFill>
              </a:rPr>
              <a:t> E J (2013) Pedagogy of vulnerability: Definitions, assumptions, and applications. In Lin et al (2013) Re-envisioning Higher Education: embodied Pathways to wisdom and transformation. </a:t>
            </a:r>
          </a:p>
          <a:p>
            <a:pPr>
              <a:lnSpc>
                <a:spcPct val="90000"/>
              </a:lnSpc>
              <a:spcAft>
                <a:spcPts val="600"/>
              </a:spcAft>
            </a:pPr>
            <a:r>
              <a:rPr lang="en-US" sz="2000" dirty="0" err="1">
                <a:solidFill>
                  <a:schemeClr val="bg1"/>
                </a:solidFill>
              </a:rPr>
              <a:t>Brantmeier</a:t>
            </a:r>
            <a:r>
              <a:rPr lang="en-US" sz="2000" dirty="0">
                <a:solidFill>
                  <a:schemeClr val="bg1"/>
                </a:solidFill>
              </a:rPr>
              <a:t> E J, McKenna, M K (Eds) (2020). Pedagogy of Vulnerability. Charlotte NC. Information Age Publishing</a:t>
            </a:r>
          </a:p>
          <a:p>
            <a:pPr>
              <a:lnSpc>
                <a:spcPct val="90000"/>
              </a:lnSpc>
              <a:spcAft>
                <a:spcPts val="600"/>
              </a:spcAft>
            </a:pPr>
            <a:r>
              <a:rPr lang="en-US" sz="2000" dirty="0">
                <a:solidFill>
                  <a:schemeClr val="bg1"/>
                </a:solidFill>
              </a:rPr>
              <a:t>Brown (2012) Daring Greatly: How the courage to be vulnerable transforms the way we live, love, parent and lead. USA. Gotham Books</a:t>
            </a:r>
          </a:p>
          <a:p>
            <a:pPr>
              <a:lnSpc>
                <a:spcPct val="90000"/>
              </a:lnSpc>
              <a:spcAft>
                <a:spcPts val="600"/>
              </a:spcAft>
            </a:pPr>
            <a:r>
              <a:rPr lang="en-US" sz="2000" dirty="0">
                <a:solidFill>
                  <a:schemeClr val="bg1"/>
                </a:solidFill>
              </a:rPr>
              <a:t>Butler, J </a:t>
            </a:r>
            <a:r>
              <a:rPr lang="en-US" sz="2000" dirty="0" err="1">
                <a:solidFill>
                  <a:schemeClr val="bg1"/>
                </a:solidFill>
              </a:rPr>
              <a:t>Gambetti</a:t>
            </a:r>
            <a:r>
              <a:rPr lang="en-US" sz="2000" dirty="0">
                <a:solidFill>
                  <a:schemeClr val="bg1"/>
                </a:solidFill>
              </a:rPr>
              <a:t>, Z, </a:t>
            </a:r>
            <a:r>
              <a:rPr lang="en-US" sz="2000" dirty="0" err="1">
                <a:solidFill>
                  <a:schemeClr val="bg1"/>
                </a:solidFill>
              </a:rPr>
              <a:t>Sasby</a:t>
            </a:r>
            <a:r>
              <a:rPr lang="en-US" sz="2000" dirty="0">
                <a:solidFill>
                  <a:schemeClr val="bg1"/>
                </a:solidFill>
              </a:rPr>
              <a:t>, L (eds) (2016). Vulnerability in Resistance. USA. Duke University Press. </a:t>
            </a:r>
          </a:p>
          <a:p>
            <a:pPr>
              <a:lnSpc>
                <a:spcPct val="90000"/>
              </a:lnSpc>
              <a:spcAft>
                <a:spcPts val="600"/>
              </a:spcAft>
            </a:pPr>
            <a:r>
              <a:rPr lang="en-US" sz="2000" dirty="0">
                <a:solidFill>
                  <a:schemeClr val="bg1"/>
                </a:solidFill>
              </a:rPr>
              <a:t>Fineman, M A (2008). The Vulnerable Subject. Anchoring Equality in the Human Condition. Yale Journal of Law and Feminism. Vol 20, issue 1, article 2. Available at [http://digitalcommons.law.yale.edu/yjlf/vol20/iss/2</a:t>
            </a:r>
          </a:p>
          <a:p>
            <a:pPr>
              <a:lnSpc>
                <a:spcPct val="90000"/>
              </a:lnSpc>
              <a:spcAft>
                <a:spcPts val="600"/>
              </a:spcAft>
            </a:pPr>
            <a:r>
              <a:rPr lang="en-US" sz="2000" dirty="0" err="1">
                <a:solidFill>
                  <a:schemeClr val="bg1"/>
                </a:solidFill>
              </a:rPr>
              <a:t>Riessman</a:t>
            </a:r>
            <a:r>
              <a:rPr lang="en-US" sz="2000" dirty="0">
                <a:solidFill>
                  <a:schemeClr val="bg1"/>
                </a:solidFill>
              </a:rPr>
              <a:t>, C K (2008). Narrative methods for the Human Sciences. London. Sage. </a:t>
            </a:r>
          </a:p>
          <a:p>
            <a:pPr>
              <a:lnSpc>
                <a:spcPct val="90000"/>
              </a:lnSpc>
              <a:spcAft>
                <a:spcPts val="600"/>
              </a:spcAft>
            </a:pPr>
            <a:r>
              <a:rPr lang="en-US" sz="2000" dirty="0">
                <a:solidFill>
                  <a:schemeClr val="bg1"/>
                </a:solidFill>
              </a:rPr>
              <a:t>Rich, P (2018). What can we Learn from Vulnerability Theory? Honors Projects. 352. [available at https://scholarworks.gbsu.edu/honorsprojects/352. ]</a:t>
            </a:r>
          </a:p>
          <a:p>
            <a:pPr>
              <a:lnSpc>
                <a:spcPct val="90000"/>
              </a:lnSpc>
              <a:spcAft>
                <a:spcPts val="600"/>
              </a:spcAft>
            </a:pPr>
            <a:r>
              <a:rPr lang="en-US" sz="2000" dirty="0" err="1">
                <a:solidFill>
                  <a:schemeClr val="bg1"/>
                </a:solidFill>
              </a:rPr>
              <a:t>Vlieghe</a:t>
            </a:r>
            <a:r>
              <a:rPr lang="en-US" sz="2000" dirty="0">
                <a:solidFill>
                  <a:schemeClr val="bg1"/>
                </a:solidFill>
              </a:rPr>
              <a:t>, J (2010) Judith Butler and the Public Dimension of the Body: Education, Critique and Corporeal Vulnerability. Journal of philosophy of Education GB.  Wiley Online Library. </a:t>
            </a:r>
          </a:p>
          <a:p>
            <a:pPr>
              <a:lnSpc>
                <a:spcPct val="90000"/>
              </a:lnSpc>
              <a:spcAft>
                <a:spcPts val="600"/>
              </a:spcAft>
            </a:pPr>
            <a:r>
              <a:rPr lang="en-US" sz="2000" dirty="0" err="1">
                <a:solidFill>
                  <a:schemeClr val="bg1"/>
                </a:solidFill>
              </a:rPr>
              <a:t>Zembylas</a:t>
            </a:r>
            <a:r>
              <a:rPr lang="en-US" sz="2000" dirty="0">
                <a:solidFill>
                  <a:schemeClr val="bg1"/>
                </a:solidFill>
              </a:rPr>
              <a:t>, M (2017). Practicing an ethic of discomfort as an ethic of care in higher education teaching. Critical studies in teaching and learning.  Vol.5, No.1 (2017): pp. 1-17</a:t>
            </a:r>
          </a:p>
        </p:txBody>
      </p:sp>
      <p:sp>
        <p:nvSpPr>
          <p:cNvPr id="21" name="Rectangle 20">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327836BB-537A-4847-93FA-990BC37AF4ED}"/>
              </a:ext>
            </a:extLst>
          </p:cNvPr>
          <p:cNvSpPr txBox="1">
            <a:spLocks/>
          </p:cNvSpPr>
          <p:nvPr/>
        </p:nvSpPr>
        <p:spPr>
          <a:xfrm>
            <a:off x="838198" y="1309037"/>
            <a:ext cx="10515601" cy="3510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7414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2" name="Rectangle 615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146" name="Title 1">
            <a:extLst>
              <a:ext uri="{FF2B5EF4-FFF2-40B4-BE49-F238E27FC236}">
                <a16:creationId xmlns:a16="http://schemas.microsoft.com/office/drawing/2014/main" id="{2F9DACAE-9948-0E91-E18D-49C25DD77D21}"/>
              </a:ext>
            </a:extLst>
          </p:cNvPr>
          <p:cNvSpPr>
            <a:spLocks noGrp="1"/>
          </p:cNvSpPr>
          <p:nvPr>
            <p:ph type="title"/>
          </p:nvPr>
        </p:nvSpPr>
        <p:spPr>
          <a:xfrm>
            <a:off x="1014140" y="1450655"/>
            <a:ext cx="5008901" cy="3956690"/>
          </a:xfrm>
        </p:spPr>
        <p:txBody>
          <a:bodyPr anchor="ctr">
            <a:normAutofit fontScale="90000"/>
          </a:bodyPr>
          <a:lstStyle/>
          <a:p>
            <a:r>
              <a:rPr lang="en-GB" altLang="en-US" sz="8000" dirty="0">
                <a:solidFill>
                  <a:schemeClr val="bg1"/>
                </a:solidFill>
              </a:rPr>
              <a:t>Purpose of this presentation </a:t>
            </a:r>
          </a:p>
        </p:txBody>
      </p:sp>
      <p:cxnSp>
        <p:nvCxnSpPr>
          <p:cNvPr id="6154" name="Straight Connector 6153">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56" name="Straight Connector 6155">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147" name="Content Placeholder 2">
            <a:extLst>
              <a:ext uri="{FF2B5EF4-FFF2-40B4-BE49-F238E27FC236}">
                <a16:creationId xmlns:a16="http://schemas.microsoft.com/office/drawing/2014/main" id="{731FCF50-2A3D-DCBB-9BE1-9AA0333CC8E2}"/>
              </a:ext>
            </a:extLst>
          </p:cNvPr>
          <p:cNvSpPr>
            <a:spLocks noGrp="1"/>
          </p:cNvSpPr>
          <p:nvPr>
            <p:ph idx="1"/>
          </p:nvPr>
        </p:nvSpPr>
        <p:spPr>
          <a:xfrm>
            <a:off x="6096000" y="1108060"/>
            <a:ext cx="5822022" cy="4571972"/>
          </a:xfrm>
        </p:spPr>
        <p:txBody>
          <a:bodyPr anchor="ctr">
            <a:normAutofit/>
          </a:bodyPr>
          <a:lstStyle/>
          <a:p>
            <a:r>
              <a:rPr lang="en-GB" altLang="en-US" sz="2400" dirty="0">
                <a:solidFill>
                  <a:schemeClr val="bg1"/>
                </a:solidFill>
              </a:rPr>
              <a:t>To share my research journey with you</a:t>
            </a:r>
          </a:p>
          <a:p>
            <a:r>
              <a:rPr lang="en-GB" altLang="en-US" sz="2400" dirty="0">
                <a:solidFill>
                  <a:schemeClr val="bg1"/>
                </a:solidFill>
              </a:rPr>
              <a:t>To resonate with your experiences of  relational practice </a:t>
            </a:r>
          </a:p>
          <a:p>
            <a:r>
              <a:rPr lang="en-GB" altLang="en-US" sz="2400" dirty="0">
                <a:solidFill>
                  <a:schemeClr val="bg1"/>
                </a:solidFill>
              </a:rPr>
              <a:t>To explore relational practice as a pedagogy of vulnerability </a:t>
            </a:r>
          </a:p>
          <a:p>
            <a:r>
              <a:rPr lang="en-GB" altLang="en-US" sz="2400" dirty="0">
                <a:solidFill>
                  <a:schemeClr val="bg1"/>
                </a:solidFill>
              </a:rPr>
              <a:t>To illuminate the value that vulnerability can have in relation to transformative education   </a:t>
            </a:r>
          </a:p>
          <a:p>
            <a:endParaRPr lang="en-GB" altLang="en-US" sz="20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22" descr="Underwater view of blue surface of water">
            <a:extLst>
              <a:ext uri="{FF2B5EF4-FFF2-40B4-BE49-F238E27FC236}">
                <a16:creationId xmlns:a16="http://schemas.microsoft.com/office/drawing/2014/main" id="{99AAD8E7-895F-7D77-7AE0-C01DD145C734}"/>
              </a:ext>
            </a:extLst>
          </p:cNvPr>
          <p:cNvPicPr>
            <a:picLocks noChangeAspect="1"/>
          </p:cNvPicPr>
          <p:nvPr/>
        </p:nvPicPr>
        <p:blipFill rotWithShape="1">
          <a:blip r:embed="rId3"/>
          <a:srcRect b="15730"/>
          <a:stretch/>
        </p:blipFill>
        <p:spPr>
          <a:xfrm>
            <a:off x="-3047" y="10"/>
            <a:ext cx="12191999" cy="6857990"/>
          </a:xfrm>
          <a:prstGeom prst="rect">
            <a:avLst/>
          </a:prstGeom>
        </p:spPr>
      </p:pic>
      <p:sp>
        <p:nvSpPr>
          <p:cNvPr id="50" name="Rectangle 4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B31FDE16-BBE6-D849-BA3D-507E0683A5B8}"/>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dirty="0">
                <a:solidFill>
                  <a:srgbClr val="FFFFFF"/>
                </a:solidFill>
              </a:rPr>
              <a:t>Sea Swim Triathlon </a:t>
            </a:r>
          </a:p>
        </p:txBody>
      </p:sp>
      <p:sp>
        <p:nvSpPr>
          <p:cNvPr id="3" name="Rectangle 2">
            <a:extLst>
              <a:ext uri="{FF2B5EF4-FFF2-40B4-BE49-F238E27FC236}">
                <a16:creationId xmlns:a16="http://schemas.microsoft.com/office/drawing/2014/main" id="{59A36E1B-9374-BF49-94C4-DF962E795987}"/>
              </a:ext>
            </a:extLst>
          </p:cNvPr>
          <p:cNvSpPr/>
          <p:nvPr/>
        </p:nvSpPr>
        <p:spPr>
          <a:xfrm>
            <a:off x="897769" y="1909192"/>
            <a:ext cx="4586513" cy="3647710"/>
          </a:xfrm>
          <a:prstGeom prst="rect">
            <a:avLst/>
          </a:prstGeom>
        </p:spPr>
        <p:txBody>
          <a:bodyPr vert="horz" lIns="91440" tIns="45720" rIns="91440" bIns="45720" rtlCol="0">
            <a:normAutofit/>
          </a:bodyPr>
          <a:lstStyle/>
          <a:p>
            <a:pPr>
              <a:lnSpc>
                <a:spcPct val="90000"/>
              </a:lnSpc>
              <a:spcAft>
                <a:spcPts val="600"/>
              </a:spcAft>
            </a:pPr>
            <a:endParaRPr lang="en-US" sz="2000" dirty="0">
              <a:solidFill>
                <a:schemeClr val="bg1"/>
              </a:solidFill>
            </a:endParaRPr>
          </a:p>
        </p:txBody>
      </p:sp>
      <p:sp>
        <p:nvSpPr>
          <p:cNvPr id="11" name="Content Placeholder 2">
            <a:extLst>
              <a:ext uri="{FF2B5EF4-FFF2-40B4-BE49-F238E27FC236}">
                <a16:creationId xmlns:a16="http://schemas.microsoft.com/office/drawing/2014/main" id="{327836BB-537A-4847-93FA-990BC37AF4ED}"/>
              </a:ext>
            </a:extLst>
          </p:cNvPr>
          <p:cNvSpPr txBox="1">
            <a:spLocks/>
          </p:cNvSpPr>
          <p:nvPr/>
        </p:nvSpPr>
        <p:spPr>
          <a:xfrm>
            <a:off x="838198" y="1309037"/>
            <a:ext cx="10515601" cy="3510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57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E12D367E-73F0-A96F-5C07-7F566A850751}"/>
              </a:ext>
            </a:extLst>
          </p:cNvPr>
          <p:cNvPicPr>
            <a:picLocks noChangeAspect="1"/>
          </p:cNvPicPr>
          <p:nvPr/>
        </p:nvPicPr>
        <p:blipFill rotWithShape="1">
          <a:blip r:embed="rId3"/>
          <a:srcRect t="13108" r="5189" b="30642"/>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1559CE-EA32-2F78-F88C-3A1BFA5D9F4F}"/>
              </a:ext>
            </a:extLst>
          </p:cNvPr>
          <p:cNvSpPr>
            <a:spLocks noGrp="1"/>
          </p:cNvSpPr>
          <p:nvPr>
            <p:ph type="title"/>
          </p:nvPr>
        </p:nvSpPr>
        <p:spPr>
          <a:xfrm>
            <a:off x="371093" y="1161288"/>
            <a:ext cx="5413257" cy="1124712"/>
          </a:xfrm>
        </p:spPr>
        <p:txBody>
          <a:bodyPr anchor="b">
            <a:normAutofit/>
          </a:bodyPr>
          <a:lstStyle/>
          <a:p>
            <a:r>
              <a:rPr lang="en-GB" sz="3600" b="1" dirty="0"/>
              <a:t>The path to take…</a:t>
            </a:r>
            <a:br>
              <a:rPr lang="en-US" sz="1100" dirty="0"/>
            </a:br>
            <a:endParaRPr lang="en-GB" sz="2800" dirty="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CF2762A-0F5C-3506-5ADB-5F1798D8E3B9}"/>
              </a:ext>
            </a:extLst>
          </p:cNvPr>
          <p:cNvSpPr>
            <a:spLocks noGrp="1"/>
          </p:cNvSpPr>
          <p:nvPr>
            <p:ph idx="1"/>
          </p:nvPr>
        </p:nvSpPr>
        <p:spPr>
          <a:xfrm>
            <a:off x="371094" y="2718054"/>
            <a:ext cx="3438906" cy="3207258"/>
          </a:xfrm>
        </p:spPr>
        <p:txBody>
          <a:bodyPr anchor="t">
            <a:normAutofit lnSpcReduction="10000"/>
          </a:bodyPr>
          <a:lstStyle/>
          <a:p>
            <a:pPr lvl="0"/>
            <a:r>
              <a:rPr lang="en-GB" dirty="0"/>
              <a:t>I wanted to know…</a:t>
            </a:r>
            <a:endParaRPr lang="en-US" dirty="0"/>
          </a:p>
          <a:p>
            <a:pPr lvl="1"/>
            <a:r>
              <a:rPr lang="en-GB" i="1" dirty="0"/>
              <a:t>how</a:t>
            </a:r>
            <a:r>
              <a:rPr lang="en-GB" dirty="0"/>
              <a:t> I perceived moral practice and agency in HE </a:t>
            </a:r>
          </a:p>
          <a:p>
            <a:pPr lvl="1"/>
            <a:endParaRPr lang="en-GB" dirty="0"/>
          </a:p>
          <a:p>
            <a:pPr lvl="0"/>
            <a:r>
              <a:rPr lang="en-GB" dirty="0"/>
              <a:t>And </a:t>
            </a:r>
            <a:endParaRPr lang="en-US" dirty="0"/>
          </a:p>
          <a:p>
            <a:pPr lvl="1"/>
            <a:r>
              <a:rPr lang="en-GB" i="1" dirty="0"/>
              <a:t>how</a:t>
            </a:r>
            <a:r>
              <a:rPr lang="en-GB" dirty="0"/>
              <a:t> I dealt with moral choices and conflicts </a:t>
            </a:r>
            <a:endParaRPr lang="en-US" dirty="0"/>
          </a:p>
          <a:p>
            <a:pPr lvl="1"/>
            <a:endParaRPr lang="en-US" dirty="0"/>
          </a:p>
          <a:p>
            <a:endParaRPr lang="en-GB" sz="1700" dirty="0"/>
          </a:p>
        </p:txBody>
      </p:sp>
    </p:spTree>
    <p:extLst>
      <p:ext uri="{BB962C8B-B14F-4D97-AF65-F5344CB8AC3E}">
        <p14:creationId xmlns:p14="http://schemas.microsoft.com/office/powerpoint/2010/main" val="400870822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7" name="Rectangle 10256">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194" name="Title 1">
            <a:extLst>
              <a:ext uri="{FF2B5EF4-FFF2-40B4-BE49-F238E27FC236}">
                <a16:creationId xmlns:a16="http://schemas.microsoft.com/office/drawing/2014/main" id="{5694664C-951B-F14D-CFF8-3A4B6E4E57C7}"/>
              </a:ext>
            </a:extLst>
          </p:cNvPr>
          <p:cNvSpPr>
            <a:spLocks noGrp="1"/>
          </p:cNvSpPr>
          <p:nvPr>
            <p:ph type="title"/>
          </p:nvPr>
        </p:nvSpPr>
        <p:spPr>
          <a:xfrm>
            <a:off x="1014141" y="1450655"/>
            <a:ext cx="3932030" cy="3956690"/>
          </a:xfrm>
        </p:spPr>
        <p:txBody>
          <a:bodyPr anchor="ctr">
            <a:normAutofit/>
          </a:bodyPr>
          <a:lstStyle/>
          <a:p>
            <a:pPr>
              <a:defRPr/>
            </a:pPr>
            <a:r>
              <a:rPr lang="en-GB" altLang="en-US" dirty="0">
                <a:solidFill>
                  <a:schemeClr val="bg1"/>
                </a:solidFill>
                <a:effectLst>
                  <a:outerShdw blurRad="38100" dist="38100" dir="2700000" algn="tl">
                    <a:srgbClr val="000000">
                      <a:alpha val="43137"/>
                    </a:srgbClr>
                  </a:outerShdw>
                </a:effectLst>
              </a:rPr>
              <a:t>Vulnerability as a dimension of the research paradigm</a:t>
            </a:r>
          </a:p>
        </p:txBody>
      </p:sp>
      <p:cxnSp>
        <p:nvCxnSpPr>
          <p:cNvPr id="10259" name="Straight Connector 10258">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261" name="Straight Connector 10260">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243" name="Content Placeholder 2">
            <a:extLst>
              <a:ext uri="{FF2B5EF4-FFF2-40B4-BE49-F238E27FC236}">
                <a16:creationId xmlns:a16="http://schemas.microsoft.com/office/drawing/2014/main" id="{26C541E9-6052-C53D-7ACB-471EF8070F5E}"/>
              </a:ext>
            </a:extLst>
          </p:cNvPr>
          <p:cNvSpPr>
            <a:spLocks noGrp="1"/>
          </p:cNvSpPr>
          <p:nvPr>
            <p:ph idx="1"/>
          </p:nvPr>
        </p:nvSpPr>
        <p:spPr>
          <a:xfrm>
            <a:off x="5630238" y="688377"/>
            <a:ext cx="6452171" cy="6010367"/>
          </a:xfrm>
        </p:spPr>
        <p:txBody>
          <a:bodyPr anchor="ctr">
            <a:normAutofit fontScale="92500" lnSpcReduction="20000"/>
          </a:bodyPr>
          <a:lstStyle/>
          <a:p>
            <a:endParaRPr lang="en-GB" altLang="en-US" sz="3400" dirty="0">
              <a:solidFill>
                <a:schemeClr val="bg1"/>
              </a:solidFill>
            </a:endParaRPr>
          </a:p>
          <a:p>
            <a:r>
              <a:rPr lang="en-GB" altLang="en-US" sz="3400" dirty="0">
                <a:solidFill>
                  <a:schemeClr val="bg1"/>
                </a:solidFill>
              </a:rPr>
              <a:t>The methodology for my PhD was (and continues to be) </a:t>
            </a:r>
            <a:r>
              <a:rPr lang="en-GB" altLang="en-US" sz="3400" b="1" dirty="0">
                <a:solidFill>
                  <a:schemeClr val="bg1"/>
                </a:solidFill>
              </a:rPr>
              <a:t>autoethnographic </a:t>
            </a:r>
            <a:r>
              <a:rPr lang="en-GB" altLang="en-US" sz="3400" dirty="0">
                <a:solidFill>
                  <a:schemeClr val="bg1"/>
                </a:solidFill>
              </a:rPr>
              <a:t>(Ellis &amp; </a:t>
            </a:r>
            <a:r>
              <a:rPr lang="en-GB" altLang="en-US" sz="3400" dirty="0" err="1">
                <a:solidFill>
                  <a:schemeClr val="bg1"/>
                </a:solidFill>
              </a:rPr>
              <a:t>Bochner</a:t>
            </a:r>
            <a:r>
              <a:rPr lang="en-GB" altLang="en-US" sz="3400" dirty="0">
                <a:solidFill>
                  <a:schemeClr val="bg1"/>
                </a:solidFill>
              </a:rPr>
              <a:t> 2016; Chang 2008).</a:t>
            </a:r>
          </a:p>
          <a:p>
            <a:r>
              <a:rPr lang="en-GB" altLang="en-US" sz="3400" dirty="0">
                <a:solidFill>
                  <a:schemeClr val="bg1"/>
                </a:solidFill>
              </a:rPr>
              <a:t>My aim was (and is) not to generalise but to </a:t>
            </a:r>
            <a:r>
              <a:rPr lang="en-GB" altLang="en-US" sz="3400" b="1" dirty="0">
                <a:solidFill>
                  <a:schemeClr val="bg1"/>
                </a:solidFill>
              </a:rPr>
              <a:t>be relatable</a:t>
            </a:r>
            <a:r>
              <a:rPr lang="en-GB" altLang="en-US" sz="3400" dirty="0">
                <a:solidFill>
                  <a:schemeClr val="bg1"/>
                </a:solidFill>
              </a:rPr>
              <a:t>, to </a:t>
            </a:r>
            <a:r>
              <a:rPr lang="en-GB" altLang="en-US" sz="3400" b="1" dirty="0">
                <a:solidFill>
                  <a:schemeClr val="bg1"/>
                </a:solidFill>
              </a:rPr>
              <a:t>understand </a:t>
            </a:r>
            <a:r>
              <a:rPr lang="en-GB" altLang="en-US" sz="3400" dirty="0">
                <a:solidFill>
                  <a:schemeClr val="bg1"/>
                </a:solidFill>
              </a:rPr>
              <a:t>rather than define</a:t>
            </a:r>
          </a:p>
          <a:p>
            <a:r>
              <a:rPr lang="en-GB" altLang="en-US" sz="3400" dirty="0">
                <a:solidFill>
                  <a:schemeClr val="bg1"/>
                </a:solidFill>
              </a:rPr>
              <a:t>to </a:t>
            </a:r>
            <a:r>
              <a:rPr lang="en-GB" altLang="en-US" sz="3400" b="1" dirty="0">
                <a:solidFill>
                  <a:schemeClr val="bg1"/>
                </a:solidFill>
              </a:rPr>
              <a:t>open up dialogue </a:t>
            </a:r>
            <a:r>
              <a:rPr lang="en-GB" altLang="en-US" sz="3400" dirty="0">
                <a:solidFill>
                  <a:schemeClr val="bg1"/>
                </a:solidFill>
              </a:rPr>
              <a:t>and self reflection not only on personal practice but on the systems, cultures of teaching in HE (and beyond),</a:t>
            </a:r>
          </a:p>
          <a:p>
            <a:r>
              <a:rPr lang="en-GB" altLang="en-US" sz="3400" dirty="0">
                <a:solidFill>
                  <a:schemeClr val="bg1"/>
                </a:solidFill>
              </a:rPr>
              <a:t>using my </a:t>
            </a:r>
            <a:r>
              <a:rPr lang="en-GB" altLang="en-US" sz="3400" b="1" dirty="0">
                <a:solidFill>
                  <a:schemeClr val="bg1"/>
                </a:solidFill>
              </a:rPr>
              <a:t>dairies as the primary data collection </a:t>
            </a:r>
            <a:r>
              <a:rPr lang="en-GB" altLang="en-US" sz="3400" dirty="0">
                <a:solidFill>
                  <a:schemeClr val="bg1"/>
                </a:solidFill>
              </a:rPr>
              <a:t>and artefacts such as emails from colleagues and students </a:t>
            </a:r>
          </a:p>
          <a:p>
            <a:endParaRPr lang="en-GB" altLang="en-US" sz="2000" dirty="0">
              <a:solidFill>
                <a:schemeClr val="bg1"/>
              </a:solidFill>
            </a:endParaRPr>
          </a:p>
          <a:p>
            <a:endParaRPr lang="en-GB" altLang="en-US" sz="2000" b="1" dirty="0">
              <a:solidFill>
                <a:schemeClr val="bg1"/>
              </a:solidFill>
            </a:endParaRPr>
          </a:p>
          <a:p>
            <a:endParaRPr lang="en-GB" altLang="en-US" sz="20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19F1E5F3-5110-C617-3578-5D2592AE57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00" t="25039" b="18711"/>
          <a:stretch/>
        </p:blipFill>
        <p:spPr bwMode="auto">
          <a:xfrm>
            <a:off x="20" y="10"/>
            <a:ext cx="866849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2056">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D5D0C1-4553-F70A-49AA-E6D227B85880}"/>
              </a:ext>
            </a:extLst>
          </p:cNvPr>
          <p:cNvSpPr>
            <a:spLocks noGrp="1"/>
          </p:cNvSpPr>
          <p:nvPr>
            <p:ph type="title"/>
          </p:nvPr>
        </p:nvSpPr>
        <p:spPr>
          <a:xfrm>
            <a:off x="8449589" y="1161288"/>
            <a:ext cx="3384423" cy="1124712"/>
          </a:xfrm>
        </p:spPr>
        <p:txBody>
          <a:bodyPr anchor="b">
            <a:normAutofit/>
          </a:bodyPr>
          <a:lstStyle/>
          <a:p>
            <a:r>
              <a:rPr lang="en-GB" sz="2800" dirty="0"/>
              <a:t>I learnt that…</a:t>
            </a:r>
          </a:p>
        </p:txBody>
      </p:sp>
      <p:sp>
        <p:nvSpPr>
          <p:cNvPr id="2059" name="Rectangle 205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1" name="Rectangle 206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68BA2C5-74C0-F053-241C-C9148574B5F6}"/>
              </a:ext>
            </a:extLst>
          </p:cNvPr>
          <p:cNvSpPr>
            <a:spLocks noGrp="1"/>
          </p:cNvSpPr>
          <p:nvPr>
            <p:ph idx="1"/>
          </p:nvPr>
        </p:nvSpPr>
        <p:spPr>
          <a:xfrm>
            <a:off x="6096000" y="2793828"/>
            <a:ext cx="5869017" cy="3702986"/>
          </a:xfrm>
        </p:spPr>
        <p:txBody>
          <a:bodyPr anchor="t">
            <a:normAutofit/>
          </a:bodyPr>
          <a:lstStyle/>
          <a:p>
            <a:pPr marL="0" indent="0">
              <a:buNone/>
            </a:pPr>
            <a:r>
              <a:rPr lang="en-GB" sz="4400" b="1" dirty="0">
                <a:effectLst>
                  <a:outerShdw blurRad="38100" dist="38100" dir="2700000" algn="tl">
                    <a:srgbClr val="000000">
                      <a:alpha val="43137"/>
                    </a:srgbClr>
                  </a:outerShdw>
                </a:effectLst>
              </a:rPr>
              <a:t>…moral practice for me, was relational practice  and required me to embrace vulnerability  </a:t>
            </a:r>
          </a:p>
        </p:txBody>
      </p:sp>
    </p:spTree>
    <p:extLst>
      <p:ext uri="{BB962C8B-B14F-4D97-AF65-F5344CB8AC3E}">
        <p14:creationId xmlns:p14="http://schemas.microsoft.com/office/powerpoint/2010/main" val="184250894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BB4B3B-A515-8F2F-7B9F-5C86DB80E229}"/>
              </a:ext>
            </a:extLst>
          </p:cNvPr>
          <p:cNvSpPr>
            <a:spLocks noGrp="1"/>
          </p:cNvSpPr>
          <p:nvPr>
            <p:ph type="title"/>
          </p:nvPr>
        </p:nvSpPr>
        <p:spPr>
          <a:xfrm>
            <a:off x="635000" y="640823"/>
            <a:ext cx="3418659" cy="5583148"/>
          </a:xfrm>
        </p:spPr>
        <p:txBody>
          <a:bodyPr anchor="ctr">
            <a:normAutofit/>
          </a:bodyPr>
          <a:lstStyle/>
          <a:p>
            <a:r>
              <a:rPr lang="en-GB" sz="5400"/>
              <a:t>Analysis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BC1E884-D4DF-73DA-6778-C12125CBDC2F}"/>
              </a:ext>
            </a:extLst>
          </p:cNvPr>
          <p:cNvGraphicFramePr>
            <a:graphicFrameLocks noGrp="1"/>
          </p:cNvGraphicFramePr>
          <p:nvPr>
            <p:ph idx="1"/>
            <p:extLst>
              <p:ext uri="{D42A27DB-BD31-4B8C-83A1-F6EECF244321}">
                <p14:modId xmlns:p14="http://schemas.microsoft.com/office/powerpoint/2010/main" val="31219686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7899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6">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F70D4DFA-0D12-166F-C11E-9F769152F8DC}"/>
              </a:ext>
            </a:extLst>
          </p:cNvPr>
          <p:cNvSpPr>
            <a:spLocks noGrp="1"/>
          </p:cNvSpPr>
          <p:nvPr>
            <p:ph idx="1"/>
          </p:nvPr>
        </p:nvSpPr>
        <p:spPr/>
        <p:txBody>
          <a:bodyPr/>
          <a:lstStyle/>
          <a:p>
            <a:endParaRPr lang="en-GB"/>
          </a:p>
        </p:txBody>
      </p:sp>
      <p:pic>
        <p:nvPicPr>
          <p:cNvPr id="17" name="Picture 3">
            <a:extLst>
              <a:ext uri="{FF2B5EF4-FFF2-40B4-BE49-F238E27FC236}">
                <a16:creationId xmlns:a16="http://schemas.microsoft.com/office/drawing/2014/main" id="{D0D4A18B-1661-5897-A37D-374DEFB49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724" y="0"/>
            <a:ext cx="1043854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351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59CB0-672E-AF25-084E-BCADCB9ADCD7}"/>
              </a:ext>
            </a:extLst>
          </p:cNvPr>
          <p:cNvSpPr>
            <a:spLocks noGrp="1"/>
          </p:cNvSpPr>
          <p:nvPr>
            <p:ph type="title"/>
          </p:nvPr>
        </p:nvSpPr>
        <p:spPr>
          <a:xfrm>
            <a:off x="130285" y="3752849"/>
            <a:ext cx="2637968" cy="2452687"/>
          </a:xfrm>
        </p:spPr>
        <p:txBody>
          <a:bodyPr anchor="ctr">
            <a:normAutofit/>
          </a:bodyPr>
          <a:lstStyle/>
          <a:p>
            <a:r>
              <a:rPr lang="en-GB" sz="3600" dirty="0"/>
              <a:t>Embracing Vulnerability</a:t>
            </a:r>
          </a:p>
        </p:txBody>
      </p:sp>
      <p:pic>
        <p:nvPicPr>
          <p:cNvPr id="4" name="Picture 2">
            <a:extLst>
              <a:ext uri="{FF2B5EF4-FFF2-40B4-BE49-F238E27FC236}">
                <a16:creationId xmlns:a16="http://schemas.microsoft.com/office/drawing/2014/main" id="{BD862DFF-0CFD-ED71-B965-197442154A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993" b="31427"/>
          <a:stretch/>
        </p:blipFill>
        <p:spPr bwMode="auto">
          <a:xfrm>
            <a:off x="20" y="11"/>
            <a:ext cx="12191980" cy="359496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804B10D1-7A39-67B0-2E5D-B24C54B1125A}"/>
              </a:ext>
            </a:extLst>
          </p:cNvPr>
          <p:cNvSpPr>
            <a:spLocks noGrp="1"/>
          </p:cNvSpPr>
          <p:nvPr>
            <p:ph idx="1"/>
          </p:nvPr>
        </p:nvSpPr>
        <p:spPr>
          <a:xfrm>
            <a:off x="2918565" y="3790427"/>
            <a:ext cx="8941143" cy="2868461"/>
          </a:xfrm>
        </p:spPr>
        <p:txBody>
          <a:bodyPr anchor="ctr">
            <a:normAutofit fontScale="92500"/>
          </a:bodyPr>
          <a:lstStyle/>
          <a:p>
            <a:r>
              <a:rPr lang="en-GB" sz="2600" dirty="0"/>
              <a:t>Recognises that vulnerability is a human condition (Fineman, 2008)</a:t>
            </a:r>
          </a:p>
          <a:p>
            <a:r>
              <a:rPr lang="en-GB" sz="2600" dirty="0"/>
              <a:t>Challenges the neoliberal view that vulnerability is weakness (Butler, 2016; </a:t>
            </a:r>
            <a:r>
              <a:rPr lang="en-GB" sz="2600" dirty="0" err="1"/>
              <a:t>Vlieghe</a:t>
            </a:r>
            <a:r>
              <a:rPr lang="en-GB" sz="2600" dirty="0"/>
              <a:t> 2010) </a:t>
            </a:r>
          </a:p>
          <a:p>
            <a:r>
              <a:rPr lang="en-GB" sz="2600" dirty="0"/>
              <a:t>To raise our consciousness of the strength in vulnerability rather than being ashamed of it (</a:t>
            </a:r>
            <a:r>
              <a:rPr lang="en-GB" sz="2600" dirty="0" err="1"/>
              <a:t>Brantmeier</a:t>
            </a:r>
            <a:r>
              <a:rPr lang="en-GB" sz="2600" dirty="0"/>
              <a:t>, 2013, 2020; Butler 2016; Brown 2010)</a:t>
            </a:r>
          </a:p>
          <a:p>
            <a:r>
              <a:rPr lang="en-GB" sz="2600" dirty="0"/>
              <a:t>To resit the desire to control through predictability (</a:t>
            </a:r>
            <a:r>
              <a:rPr lang="en-GB" sz="2600" dirty="0" err="1"/>
              <a:t>Bracke</a:t>
            </a:r>
            <a:r>
              <a:rPr lang="en-GB" sz="2600" dirty="0"/>
              <a:t>, 2016) </a:t>
            </a:r>
            <a:endParaRPr lang="en-GB" sz="1800" dirty="0"/>
          </a:p>
        </p:txBody>
      </p:sp>
    </p:spTree>
    <p:extLst>
      <p:ext uri="{BB962C8B-B14F-4D97-AF65-F5344CB8AC3E}">
        <p14:creationId xmlns:p14="http://schemas.microsoft.com/office/powerpoint/2010/main" val="2569233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F87E441B725145AA248538BF37A7C2" ma:contentTypeVersion="12" ma:contentTypeDescription="Create a new document." ma:contentTypeScope="" ma:versionID="831886376255249e0da3dc49d5174d58">
  <xsd:schema xmlns:xsd="http://www.w3.org/2001/XMLSchema" xmlns:xs="http://www.w3.org/2001/XMLSchema" xmlns:p="http://schemas.microsoft.com/office/2006/metadata/properties" xmlns:ns2="9458fc06-dc12-4cae-a3ec-922cfb1e69d6" xmlns:ns3="23419e8a-8451-413e-b082-09e2fdfab0f9" targetNamespace="http://schemas.microsoft.com/office/2006/metadata/properties" ma:root="true" ma:fieldsID="6a933981f3139fd61e775fc997759af7" ns2:_="" ns3:_="">
    <xsd:import namespace="9458fc06-dc12-4cae-a3ec-922cfb1e69d6"/>
    <xsd:import namespace="23419e8a-8451-413e-b082-09e2fdfab0f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8fc06-dc12-4cae-a3ec-922cfb1e69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419e8a-8451-413e-b082-09e2fdfab0f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875703-66D8-46C6-80FA-37E99734EF2F}">
  <ds:schemaRefs>
    <ds:schemaRef ds:uri="http://schemas.microsoft.com/sharepoint/v3/contenttype/forms"/>
  </ds:schemaRefs>
</ds:datastoreItem>
</file>

<file path=customXml/itemProps2.xml><?xml version="1.0" encoding="utf-8"?>
<ds:datastoreItem xmlns:ds="http://schemas.openxmlformats.org/officeDocument/2006/customXml" ds:itemID="{6E0BFE6A-B016-4B70-BAF7-6D6209FB902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D6B4AA1-E957-4289-826F-E6ABA4942AF4}">
  <ds:schemaRefs>
    <ds:schemaRef ds:uri="23419e8a-8451-413e-b082-09e2fdfab0f9"/>
    <ds:schemaRef ds:uri="9458fc06-dc12-4cae-a3ec-922cfb1e69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3159</TotalTime>
  <Words>2178</Words>
  <Application>Microsoft Office PowerPoint</Application>
  <PresentationFormat>Widescreen</PresentationFormat>
  <Paragraphs>128</Paragraphs>
  <Slides>17</Slides>
  <Notes>14</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Purpose of this presentation </vt:lpstr>
      <vt:lpstr>Sea Swim Triathlon </vt:lpstr>
      <vt:lpstr>The path to take… </vt:lpstr>
      <vt:lpstr>Vulnerability as a dimension of the research paradigm</vt:lpstr>
      <vt:lpstr>I learnt that…</vt:lpstr>
      <vt:lpstr>Analysis </vt:lpstr>
      <vt:lpstr>PowerPoint Presentation</vt:lpstr>
      <vt:lpstr>Embracing Vulnerability</vt:lpstr>
      <vt:lpstr>Pedagogy of Vulnerability</vt:lpstr>
      <vt:lpstr>Wider implications for practice </vt:lpstr>
      <vt:lpstr>Then the pandemic hits…</vt:lpstr>
      <vt:lpstr>During the pandemic</vt:lpstr>
      <vt:lpstr>During the pandemic</vt:lpstr>
      <vt:lpstr>Implications &amp; limitations </vt:lpstr>
      <vt:lpstr>Implications &amp; limitations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Kate Duffy (Staff)</cp:lastModifiedBy>
  <cp:revision>29</cp:revision>
  <dcterms:created xsi:type="dcterms:W3CDTF">2018-09-20T08:33:54Z</dcterms:created>
  <dcterms:modified xsi:type="dcterms:W3CDTF">2022-06-13T14:53:32Z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0x01010076F87E441B725145AA248538BF37A7C2</vt:lpwstr>
  </property>
</Properties>
</file>