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1" roundtripDataSignature="AMtx7mjDyiGcK8zOXBglnDy6dzop16st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04696423c6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g204696423c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04696423c6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204696423c6_0_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360"/>
              </a:spcBef>
              <a:spcAft>
                <a:spcPts val="0"/>
              </a:spcAft>
              <a:buSzPts val="1100"/>
              <a:buChar char="●"/>
            </a:pPr>
            <a:r>
              <a:rPr lang="en-GB"/>
              <a:t>This takes us to the question of … What an alternative model of educational change might look like in practice? </a:t>
            </a:r>
            <a:endParaRPr/>
          </a:p>
        </p:txBody>
      </p:sp>
      <p:sp>
        <p:nvSpPr>
          <p:cNvPr id="119" name="Google Shape;119;g204696423c6_0_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04696423c6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204696423c6_0_1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100"/>
              <a:buNone/>
            </a:pPr>
            <a:r>
              <a:t/>
            </a:r>
            <a:endParaRPr/>
          </a:p>
        </p:txBody>
      </p:sp>
      <p:sp>
        <p:nvSpPr>
          <p:cNvPr id="128" name="Google Shape;128;g204696423c6_0_1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506e0127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There may not be time to go through all of the rest of these slides in detail … so I will focus on main messages in each .. if anyone would like a copy of these slides later then please feel free to contact drop us an </a:t>
            </a:r>
            <a:r>
              <a:rPr lang="en-GB"/>
              <a:t>email. </a:t>
            </a:r>
            <a:endParaRPr/>
          </a:p>
        </p:txBody>
      </p:sp>
      <p:sp>
        <p:nvSpPr>
          <p:cNvPr id="134" name="Google Shape;134;g20f506e0127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04696423c6_0_5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40" name="Google Shape;140;g204696423c6_0_5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04696423c6_0_5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204696423c6_0_5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4696423c6_0_5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g204696423c6_0_5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04696423c6_0_5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g204696423c6_0_5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04696423c6_0_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g204696423c6_0_5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04696423c6_0_5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g204696423c6_0_5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04696423c6_0_5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g204696423c6_0_5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0f506e01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20f506e01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Good afternoon I’m Maggie Gregson from the University of Sunderland. I’m here with my </a:t>
            </a:r>
            <a:r>
              <a:rPr lang="en-GB"/>
              <a:t>colleague</a:t>
            </a:r>
            <a:r>
              <a:rPr lang="en-GB"/>
              <a:t> Daniel Gregson (who is also chairing the session). </a:t>
            </a:r>
            <a:endParaRPr/>
          </a:p>
          <a:p>
            <a:pPr indent="-298450" lvl="0" marL="457200" rtl="0" algn="l">
              <a:spcBef>
                <a:spcPts val="0"/>
              </a:spcBef>
              <a:spcAft>
                <a:spcPts val="0"/>
              </a:spcAft>
              <a:buSzPts val="1100"/>
              <a:buChar char="●"/>
            </a:pPr>
            <a:r>
              <a:rPr lang="en-GB"/>
              <a:t>We’d like  to share some findings from our research </a:t>
            </a:r>
            <a:r>
              <a:rPr lang="en-GB"/>
              <a:t>conducted</a:t>
            </a:r>
            <a:r>
              <a:rPr lang="en-GB"/>
              <a:t> as part of the national Practitioner Research (PRP) programme funded by the Education and Training Foundation in England </a:t>
            </a:r>
            <a:endParaRPr/>
          </a:p>
          <a:p>
            <a:pPr indent="-298450" lvl="0" marL="457200" rtl="0" algn="l">
              <a:spcBef>
                <a:spcPts val="0"/>
              </a:spcBef>
              <a:spcAft>
                <a:spcPts val="0"/>
              </a:spcAft>
              <a:buSzPts val="1100"/>
              <a:buChar char="●"/>
            </a:pPr>
            <a:r>
              <a:rPr lang="en-GB"/>
              <a:t>But let me begin with a shout out to Sunderland and its connections to Washington </a:t>
            </a:r>
            <a:endParaRPr/>
          </a:p>
          <a:p>
            <a:pPr indent="-298450" lvl="0" marL="457200" rtl="0" algn="l">
              <a:spcBef>
                <a:spcPts val="0"/>
              </a:spcBef>
              <a:spcAft>
                <a:spcPts val="0"/>
              </a:spcAft>
              <a:buSzPts val="1100"/>
              <a:buChar char="●"/>
            </a:pPr>
            <a:r>
              <a:rPr lang="en-GB"/>
              <a:t>On the left of this slide you’ll see a sign welcoming visitors to the City of Sunderland which shows that it is twinned with Washington DC so you may wonder what’s the connection ?</a:t>
            </a:r>
            <a:endParaRPr/>
          </a:p>
          <a:p>
            <a:pPr indent="-298450" lvl="0" marL="457200" rtl="0" algn="l">
              <a:spcBef>
                <a:spcPts val="0"/>
              </a:spcBef>
              <a:spcAft>
                <a:spcPts val="0"/>
              </a:spcAft>
              <a:buSzPts val="1100"/>
              <a:buChar char="●"/>
            </a:pPr>
            <a:r>
              <a:rPr lang="en-GB"/>
              <a:t>On the right is a photograph of Washington Hall …. George Washington’s ancestral family home which is near Sunderland</a:t>
            </a:r>
            <a:endParaRPr/>
          </a:p>
          <a:p>
            <a:pPr indent="-298450" lvl="0" marL="457200" rtl="0" algn="l">
              <a:spcBef>
                <a:spcPts val="0"/>
              </a:spcBef>
              <a:spcAft>
                <a:spcPts val="0"/>
              </a:spcAft>
              <a:buSzPts val="1100"/>
              <a:buChar char="●"/>
            </a:pPr>
            <a:r>
              <a:rPr lang="en-GB"/>
              <a:t>So Sunderland may be closer to Washington DC than you might think!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04696423c6_0_5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g204696423c6_0_5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04696423c6_0_5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g204696423c6_0_5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04696423c6_0_5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g204696423c6_0_5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ff389d93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ff389d93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0f506e012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0f506e012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04696423c6_0_1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100"/>
              <a:buNone/>
            </a:pPr>
            <a:r>
              <a:t/>
            </a:r>
            <a:endParaRPr/>
          </a:p>
        </p:txBody>
      </p:sp>
      <p:sp>
        <p:nvSpPr>
          <p:cNvPr id="216" name="Google Shape;216;g204696423c6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04696423c6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g204696423c6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04696423c6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g204696423c6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04696423c6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g204696423c6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04696423c6_0_3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204696423c6_0_3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lang="en-GB"/>
              <a:t>Coffield reserves his </a:t>
            </a:r>
            <a:r>
              <a:rPr lang="en-GB"/>
              <a:t>strongest</a:t>
            </a:r>
            <a:r>
              <a:rPr lang="en-GB"/>
              <a:t> criticism for the current model of educational change and inspection </a:t>
            </a:r>
            <a:r>
              <a:rPr lang="en-GB"/>
              <a:t>operating</a:t>
            </a:r>
            <a:r>
              <a:rPr lang="en-GB"/>
              <a:t> in England … where he argues that </a:t>
            </a:r>
            <a:endParaRPr/>
          </a:p>
          <a:p>
            <a:pPr indent="-298450" lvl="0" marL="457200" rtl="0" algn="l">
              <a:lnSpc>
                <a:spcPct val="100000"/>
              </a:lnSpc>
              <a:spcBef>
                <a:spcPts val="0"/>
              </a:spcBef>
              <a:spcAft>
                <a:spcPts val="0"/>
              </a:spcAft>
              <a:buSzPts val="1100"/>
              <a:buChar char="●"/>
            </a:pPr>
            <a:r>
              <a:rPr lang="en-GB"/>
              <a:t>Read the quote </a:t>
            </a:r>
            <a:endParaRPr/>
          </a:p>
          <a:p>
            <a:pPr indent="-298450" lvl="0" marL="457200" rtl="0" algn="l">
              <a:lnSpc>
                <a:spcPct val="100000"/>
              </a:lnSpc>
              <a:spcBef>
                <a:spcPts val="0"/>
              </a:spcBef>
              <a:spcAft>
                <a:spcPts val="0"/>
              </a:spcAft>
              <a:buSzPts val="1100"/>
              <a:buChar char="●"/>
            </a:pPr>
            <a:r>
              <a:rPr lang="en-GB"/>
              <a:t>Strong criticism indeed for the current model of educational change in England… however it seems this model might have an even bigger footprint …as Seymour Sarason points out </a:t>
            </a:r>
            <a:endParaRPr/>
          </a:p>
        </p:txBody>
      </p:sp>
      <p:sp>
        <p:nvSpPr>
          <p:cNvPr id="84" name="Google Shape;84;g204696423c6_0_3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04696423c6_0_23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92" name="Google Shape;92;g204696423c6_0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3" name="Google Shape;93;g204696423c6_0_2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lang="en-GB"/>
              <a:t>Writing of models of education change in the USA Sarason invites us to </a:t>
            </a:r>
            <a:r>
              <a:rPr lang="en-GB"/>
              <a:t>consider…</a:t>
            </a:r>
            <a:r>
              <a:rPr lang="en-GB"/>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04696423c6_0_23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01" name="Google Shape;101;g204696423c6_0_2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2" name="Google Shape;102;g204696423c6_0_2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04696423c6_0_3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204696423c6_0_3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lang="en-GB"/>
              <a:t>From the Philosophy of Education, Joseph Dunne offers us a more pragmatic and </a:t>
            </a:r>
            <a:r>
              <a:rPr lang="en-GB"/>
              <a:t>coherent</a:t>
            </a:r>
            <a:r>
              <a:rPr lang="en-GB"/>
              <a:t> </a:t>
            </a:r>
            <a:r>
              <a:rPr lang="en-GB"/>
              <a:t>understanding</a:t>
            </a:r>
            <a:r>
              <a:rPr lang="en-GB"/>
              <a:t> of what a practice is and how a practice changes where he points out that …</a:t>
            </a:r>
            <a:endParaRPr/>
          </a:p>
          <a:p>
            <a:pPr indent="-298450" lvl="0" marL="457200" rtl="0" algn="l">
              <a:lnSpc>
                <a:spcPct val="100000"/>
              </a:lnSpc>
              <a:spcBef>
                <a:spcPts val="0"/>
              </a:spcBef>
              <a:spcAft>
                <a:spcPts val="0"/>
              </a:spcAft>
              <a:buSzPts val="1100"/>
              <a:buChar char="●"/>
            </a:pPr>
            <a:r>
              <a:rPr lang="en-GB"/>
              <a:t>Read the slide </a:t>
            </a:r>
            <a:endParaRPr/>
          </a:p>
        </p:txBody>
      </p:sp>
      <p:sp>
        <p:nvSpPr>
          <p:cNvPr id="110" name="Google Shape;110;g204696423c6_0_3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p2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10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 name="Google Shape;16;p107"/>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270"/>
              </a:spcBef>
              <a:spcAft>
                <a:spcPts val="0"/>
              </a:spcAft>
              <a:buClr>
                <a:schemeClr val="dk1"/>
              </a:buClr>
              <a:buSzPts val="1800"/>
              <a:buChar char="•"/>
              <a:defRPr/>
            </a:lvl1pPr>
            <a:lvl2pPr indent="-342900" lvl="1" marL="914400" algn="l">
              <a:lnSpc>
                <a:spcPct val="115000"/>
              </a:lnSpc>
              <a:spcBef>
                <a:spcPts val="270"/>
              </a:spcBef>
              <a:spcAft>
                <a:spcPts val="0"/>
              </a:spcAft>
              <a:buClr>
                <a:schemeClr val="dk1"/>
              </a:buClr>
              <a:buSzPts val="1800"/>
              <a:buChar char="–"/>
              <a:defRPr/>
            </a:lvl2pPr>
            <a:lvl3pPr indent="-342900" lvl="2" marL="1371600" algn="l">
              <a:lnSpc>
                <a:spcPct val="115000"/>
              </a:lnSpc>
              <a:spcBef>
                <a:spcPts val="270"/>
              </a:spcBef>
              <a:spcAft>
                <a:spcPts val="0"/>
              </a:spcAft>
              <a:buClr>
                <a:schemeClr val="dk1"/>
              </a:buClr>
              <a:buSzPts val="1800"/>
              <a:buChar char="•"/>
              <a:defRPr/>
            </a:lvl3pPr>
            <a:lvl4pPr indent="-342900" lvl="3" marL="1828800" algn="l">
              <a:lnSpc>
                <a:spcPct val="115000"/>
              </a:lnSpc>
              <a:spcBef>
                <a:spcPts val="270"/>
              </a:spcBef>
              <a:spcAft>
                <a:spcPts val="0"/>
              </a:spcAft>
              <a:buClr>
                <a:schemeClr val="dk1"/>
              </a:buClr>
              <a:buSzPts val="1800"/>
              <a:buChar char="–"/>
              <a:defRPr/>
            </a:lvl4pPr>
            <a:lvl5pPr indent="-342900" lvl="4" marL="2286000" algn="l">
              <a:lnSpc>
                <a:spcPct val="115000"/>
              </a:lnSpc>
              <a:spcBef>
                <a:spcPts val="270"/>
              </a:spcBef>
              <a:spcAft>
                <a:spcPts val="0"/>
              </a:spcAft>
              <a:buClr>
                <a:schemeClr val="dk1"/>
              </a:buClr>
              <a:buSzPts val="1800"/>
              <a:buChar char="»"/>
              <a:defRPr/>
            </a:lvl5pPr>
            <a:lvl6pPr indent="-342900" lvl="5" marL="2743200" algn="l">
              <a:lnSpc>
                <a:spcPct val="115000"/>
              </a:lnSpc>
              <a:spcBef>
                <a:spcPts val="270"/>
              </a:spcBef>
              <a:spcAft>
                <a:spcPts val="0"/>
              </a:spcAft>
              <a:buClr>
                <a:schemeClr val="dk1"/>
              </a:buClr>
              <a:buSzPts val="1800"/>
              <a:buChar char="•"/>
              <a:defRPr/>
            </a:lvl6pPr>
            <a:lvl7pPr indent="-342900" lvl="6" marL="3200400" algn="l">
              <a:lnSpc>
                <a:spcPct val="115000"/>
              </a:lnSpc>
              <a:spcBef>
                <a:spcPts val="270"/>
              </a:spcBef>
              <a:spcAft>
                <a:spcPts val="0"/>
              </a:spcAft>
              <a:buClr>
                <a:schemeClr val="dk1"/>
              </a:buClr>
              <a:buSzPts val="1800"/>
              <a:buChar char="•"/>
              <a:defRPr/>
            </a:lvl7pPr>
            <a:lvl8pPr indent="-342900" lvl="7" marL="3657600" algn="l">
              <a:lnSpc>
                <a:spcPct val="115000"/>
              </a:lnSpc>
              <a:spcBef>
                <a:spcPts val="270"/>
              </a:spcBef>
              <a:spcAft>
                <a:spcPts val="0"/>
              </a:spcAft>
              <a:buClr>
                <a:schemeClr val="dk1"/>
              </a:buClr>
              <a:buSzPts val="1800"/>
              <a:buChar char="•"/>
              <a:defRPr/>
            </a:lvl8pPr>
            <a:lvl9pPr indent="-342900" lvl="8" marL="4114800" algn="l">
              <a:lnSpc>
                <a:spcPct val="115000"/>
              </a:lnSpc>
              <a:spcBef>
                <a:spcPts val="270"/>
              </a:spcBef>
              <a:spcAft>
                <a:spcPts val="0"/>
              </a:spcAft>
              <a:buClr>
                <a:schemeClr val="dk1"/>
              </a:buClr>
              <a:buSzPts val="1800"/>
              <a:buChar char="•"/>
              <a:defRPr/>
            </a:lvl9pPr>
          </a:lstStyle>
          <a:p/>
        </p:txBody>
      </p:sp>
      <p:sp>
        <p:nvSpPr>
          <p:cNvPr id="17" name="Google Shape;17;p10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0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10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 name="Shape 20"/>
        <p:cNvGrpSpPr/>
        <p:nvPr/>
      </p:nvGrpSpPr>
      <p:grpSpPr>
        <a:xfrm>
          <a:off x="0" y="0"/>
          <a:ext cx="0" cy="0"/>
          <a:chOff x="0" y="0"/>
          <a:chExt cx="0" cy="0"/>
        </a:xfrm>
      </p:grpSpPr>
      <p:sp>
        <p:nvSpPr>
          <p:cNvPr id="21" name="Google Shape;21;p10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108"/>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Autofit/>
          </a:bodyPr>
          <a:lstStyle>
            <a:lvl1pPr indent="-406400" lvl="0" marL="457200" algn="l">
              <a:lnSpc>
                <a:spcPct val="115000"/>
              </a:lnSpc>
              <a:spcBef>
                <a:spcPts val="420"/>
              </a:spcBef>
              <a:spcAft>
                <a:spcPts val="0"/>
              </a:spcAft>
              <a:buClr>
                <a:schemeClr val="dk1"/>
              </a:buClr>
              <a:buSzPts val="2800"/>
              <a:buChar char="•"/>
              <a:defRPr sz="2100"/>
            </a:lvl1pPr>
            <a:lvl2pPr indent="-381000" lvl="1" marL="914400" algn="l">
              <a:lnSpc>
                <a:spcPct val="115000"/>
              </a:lnSpc>
              <a:spcBef>
                <a:spcPts val="360"/>
              </a:spcBef>
              <a:spcAft>
                <a:spcPts val="0"/>
              </a:spcAft>
              <a:buClr>
                <a:schemeClr val="dk1"/>
              </a:buClr>
              <a:buSzPts val="2400"/>
              <a:buChar char="–"/>
              <a:defRPr sz="1800"/>
            </a:lvl2pPr>
            <a:lvl3pPr indent="-355600" lvl="2" marL="1371600" algn="l">
              <a:lnSpc>
                <a:spcPct val="115000"/>
              </a:lnSpc>
              <a:spcBef>
                <a:spcPts val="300"/>
              </a:spcBef>
              <a:spcAft>
                <a:spcPts val="0"/>
              </a:spcAft>
              <a:buClr>
                <a:schemeClr val="dk1"/>
              </a:buClr>
              <a:buSzPts val="2000"/>
              <a:buChar char="•"/>
              <a:defRPr sz="1500"/>
            </a:lvl3pPr>
            <a:lvl4pPr indent="-342900" lvl="3" marL="1828800" algn="l">
              <a:lnSpc>
                <a:spcPct val="115000"/>
              </a:lnSpc>
              <a:spcBef>
                <a:spcPts val="270"/>
              </a:spcBef>
              <a:spcAft>
                <a:spcPts val="0"/>
              </a:spcAft>
              <a:buClr>
                <a:schemeClr val="dk1"/>
              </a:buClr>
              <a:buSzPts val="1800"/>
              <a:buChar char="–"/>
              <a:defRPr sz="1350"/>
            </a:lvl4pPr>
            <a:lvl5pPr indent="-342900" lvl="4" marL="2286000" algn="l">
              <a:lnSpc>
                <a:spcPct val="115000"/>
              </a:lnSpc>
              <a:spcBef>
                <a:spcPts val="270"/>
              </a:spcBef>
              <a:spcAft>
                <a:spcPts val="0"/>
              </a:spcAft>
              <a:buClr>
                <a:schemeClr val="dk1"/>
              </a:buClr>
              <a:buSzPts val="1800"/>
              <a:buChar char="»"/>
              <a:defRPr sz="1350"/>
            </a:lvl5pPr>
            <a:lvl6pPr indent="-342900" lvl="5" marL="2743200" algn="l">
              <a:lnSpc>
                <a:spcPct val="115000"/>
              </a:lnSpc>
              <a:spcBef>
                <a:spcPts val="270"/>
              </a:spcBef>
              <a:spcAft>
                <a:spcPts val="0"/>
              </a:spcAft>
              <a:buClr>
                <a:schemeClr val="dk1"/>
              </a:buClr>
              <a:buSzPts val="1800"/>
              <a:buChar char="•"/>
              <a:defRPr sz="1350"/>
            </a:lvl6pPr>
            <a:lvl7pPr indent="-342900" lvl="6" marL="3200400" algn="l">
              <a:lnSpc>
                <a:spcPct val="115000"/>
              </a:lnSpc>
              <a:spcBef>
                <a:spcPts val="270"/>
              </a:spcBef>
              <a:spcAft>
                <a:spcPts val="0"/>
              </a:spcAft>
              <a:buClr>
                <a:schemeClr val="dk1"/>
              </a:buClr>
              <a:buSzPts val="1800"/>
              <a:buChar char="•"/>
              <a:defRPr sz="1350"/>
            </a:lvl7pPr>
            <a:lvl8pPr indent="-342900" lvl="7" marL="3657600" algn="l">
              <a:lnSpc>
                <a:spcPct val="115000"/>
              </a:lnSpc>
              <a:spcBef>
                <a:spcPts val="270"/>
              </a:spcBef>
              <a:spcAft>
                <a:spcPts val="0"/>
              </a:spcAft>
              <a:buClr>
                <a:schemeClr val="dk1"/>
              </a:buClr>
              <a:buSzPts val="1800"/>
              <a:buChar char="•"/>
              <a:defRPr sz="1350"/>
            </a:lvl8pPr>
            <a:lvl9pPr indent="-342900" lvl="8" marL="4114800" algn="l">
              <a:lnSpc>
                <a:spcPct val="115000"/>
              </a:lnSpc>
              <a:spcBef>
                <a:spcPts val="270"/>
              </a:spcBef>
              <a:spcAft>
                <a:spcPts val="0"/>
              </a:spcAft>
              <a:buClr>
                <a:schemeClr val="dk1"/>
              </a:buClr>
              <a:buSzPts val="1800"/>
              <a:buChar char="•"/>
              <a:defRPr sz="1350"/>
            </a:lvl9pPr>
          </a:lstStyle>
          <a:p/>
        </p:txBody>
      </p:sp>
      <p:sp>
        <p:nvSpPr>
          <p:cNvPr id="23" name="Google Shape;23;p108"/>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Autofit/>
          </a:bodyPr>
          <a:lstStyle>
            <a:lvl1pPr indent="-406400" lvl="0" marL="457200" algn="l">
              <a:lnSpc>
                <a:spcPct val="115000"/>
              </a:lnSpc>
              <a:spcBef>
                <a:spcPts val="420"/>
              </a:spcBef>
              <a:spcAft>
                <a:spcPts val="0"/>
              </a:spcAft>
              <a:buClr>
                <a:schemeClr val="dk1"/>
              </a:buClr>
              <a:buSzPts val="2800"/>
              <a:buChar char="•"/>
              <a:defRPr sz="2100"/>
            </a:lvl1pPr>
            <a:lvl2pPr indent="-381000" lvl="1" marL="914400" algn="l">
              <a:lnSpc>
                <a:spcPct val="115000"/>
              </a:lnSpc>
              <a:spcBef>
                <a:spcPts val="360"/>
              </a:spcBef>
              <a:spcAft>
                <a:spcPts val="0"/>
              </a:spcAft>
              <a:buClr>
                <a:schemeClr val="dk1"/>
              </a:buClr>
              <a:buSzPts val="2400"/>
              <a:buChar char="–"/>
              <a:defRPr sz="1800"/>
            </a:lvl2pPr>
            <a:lvl3pPr indent="-355600" lvl="2" marL="1371600" algn="l">
              <a:lnSpc>
                <a:spcPct val="115000"/>
              </a:lnSpc>
              <a:spcBef>
                <a:spcPts val="300"/>
              </a:spcBef>
              <a:spcAft>
                <a:spcPts val="0"/>
              </a:spcAft>
              <a:buClr>
                <a:schemeClr val="dk1"/>
              </a:buClr>
              <a:buSzPts val="2000"/>
              <a:buChar char="•"/>
              <a:defRPr sz="1500"/>
            </a:lvl3pPr>
            <a:lvl4pPr indent="-342900" lvl="3" marL="1828800" algn="l">
              <a:lnSpc>
                <a:spcPct val="115000"/>
              </a:lnSpc>
              <a:spcBef>
                <a:spcPts val="270"/>
              </a:spcBef>
              <a:spcAft>
                <a:spcPts val="0"/>
              </a:spcAft>
              <a:buClr>
                <a:schemeClr val="dk1"/>
              </a:buClr>
              <a:buSzPts val="1800"/>
              <a:buChar char="–"/>
              <a:defRPr sz="1350"/>
            </a:lvl4pPr>
            <a:lvl5pPr indent="-342900" lvl="4" marL="2286000" algn="l">
              <a:lnSpc>
                <a:spcPct val="115000"/>
              </a:lnSpc>
              <a:spcBef>
                <a:spcPts val="270"/>
              </a:spcBef>
              <a:spcAft>
                <a:spcPts val="0"/>
              </a:spcAft>
              <a:buClr>
                <a:schemeClr val="dk1"/>
              </a:buClr>
              <a:buSzPts val="1800"/>
              <a:buChar char="»"/>
              <a:defRPr sz="1350"/>
            </a:lvl5pPr>
            <a:lvl6pPr indent="-342900" lvl="5" marL="2743200" algn="l">
              <a:lnSpc>
                <a:spcPct val="115000"/>
              </a:lnSpc>
              <a:spcBef>
                <a:spcPts val="270"/>
              </a:spcBef>
              <a:spcAft>
                <a:spcPts val="0"/>
              </a:spcAft>
              <a:buClr>
                <a:schemeClr val="dk1"/>
              </a:buClr>
              <a:buSzPts val="1800"/>
              <a:buChar char="•"/>
              <a:defRPr sz="1350"/>
            </a:lvl6pPr>
            <a:lvl7pPr indent="-342900" lvl="6" marL="3200400" algn="l">
              <a:lnSpc>
                <a:spcPct val="115000"/>
              </a:lnSpc>
              <a:spcBef>
                <a:spcPts val="270"/>
              </a:spcBef>
              <a:spcAft>
                <a:spcPts val="0"/>
              </a:spcAft>
              <a:buClr>
                <a:schemeClr val="dk1"/>
              </a:buClr>
              <a:buSzPts val="1800"/>
              <a:buChar char="•"/>
              <a:defRPr sz="1350"/>
            </a:lvl7pPr>
            <a:lvl8pPr indent="-342900" lvl="7" marL="3657600" algn="l">
              <a:lnSpc>
                <a:spcPct val="115000"/>
              </a:lnSpc>
              <a:spcBef>
                <a:spcPts val="270"/>
              </a:spcBef>
              <a:spcAft>
                <a:spcPts val="0"/>
              </a:spcAft>
              <a:buClr>
                <a:schemeClr val="dk1"/>
              </a:buClr>
              <a:buSzPts val="1800"/>
              <a:buChar char="•"/>
              <a:defRPr sz="1350"/>
            </a:lvl8pPr>
            <a:lvl9pPr indent="-342900" lvl="8" marL="4114800" algn="l">
              <a:lnSpc>
                <a:spcPct val="115000"/>
              </a:lnSpc>
              <a:spcBef>
                <a:spcPts val="270"/>
              </a:spcBef>
              <a:spcAft>
                <a:spcPts val="0"/>
              </a:spcAft>
              <a:buClr>
                <a:schemeClr val="dk1"/>
              </a:buClr>
              <a:buSzPts val="1800"/>
              <a:buChar char="•"/>
              <a:defRPr sz="1350"/>
            </a:lvl9pPr>
          </a:lstStyle>
          <a:p/>
        </p:txBody>
      </p:sp>
      <p:sp>
        <p:nvSpPr>
          <p:cNvPr id="24" name="Google Shape;24;p10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10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10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3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9" name="Google Shape;29;p3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 name="Shape 31"/>
        <p:cNvGrpSpPr/>
        <p:nvPr/>
      </p:nvGrpSpPr>
      <p:grpSpPr>
        <a:xfrm>
          <a:off x="0" y="0"/>
          <a:ext cx="0" cy="0"/>
          <a:chOff x="0" y="0"/>
          <a:chExt cx="0" cy="0"/>
        </a:xfrm>
      </p:grpSpPr>
      <p:sp>
        <p:nvSpPr>
          <p:cNvPr id="32" name="Google Shape;32;p3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3" name="Google Shape;33;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7" name="Google Shape;37;p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3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9" name="Google Shape;3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3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2" name="Google Shape;4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g20f506e0127_0_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47" name="Google Shape;47;g20f506e0127_0_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p26"/>
          <p:cNvPicPr preferRelativeResize="0"/>
          <p:nvPr/>
        </p:nvPicPr>
        <p:blipFill rotWithShape="1">
          <a:blip r:embed="rId1">
            <a:alphaModFix/>
          </a:blip>
          <a:srcRect b="0" l="0" r="0" t="0"/>
          <a:stretch/>
        </p:blipFill>
        <p:spPr>
          <a:xfrm>
            <a:off x="0" y="-18250"/>
            <a:ext cx="2233349" cy="10359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aggie.gregson@sunderland.ac.uk" TargetMode="External"/><Relationship Id="rId4" Type="http://schemas.openxmlformats.org/officeDocument/2006/relationships/hyperlink" Target="mailto:daniel.gregson@sunderland.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204696423c6_0_5"/>
          <p:cNvSpPr txBox="1"/>
          <p:nvPr>
            <p:ph type="ctrTitle"/>
          </p:nvPr>
        </p:nvSpPr>
        <p:spPr>
          <a:xfrm>
            <a:off x="311708" y="277792"/>
            <a:ext cx="8520600" cy="2519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i="1" lang="en-GB" sz="2400"/>
              <a:t>On the Same Side: reimagining educational evaluation and improvement for a more equitable world</a:t>
            </a:r>
            <a:br>
              <a:rPr lang="en-GB" sz="4000"/>
            </a:br>
            <a:r>
              <a:rPr lang="en-GB" sz="3200"/>
              <a:t> </a:t>
            </a:r>
            <a:r>
              <a:rPr lang="en-GB" sz="2500"/>
              <a:t>Comparative International Education Society Conference </a:t>
            </a:r>
            <a:br>
              <a:rPr lang="en-GB" sz="2500"/>
            </a:br>
            <a:r>
              <a:rPr lang="en-GB" sz="2400"/>
              <a:t>February 22nd 2023 Washington DC   </a:t>
            </a:r>
            <a:endParaRPr sz="2400"/>
          </a:p>
        </p:txBody>
      </p:sp>
      <p:sp>
        <p:nvSpPr>
          <p:cNvPr id="53" name="Google Shape;53;g204696423c6_0_5"/>
          <p:cNvSpPr txBox="1"/>
          <p:nvPr>
            <p:ph idx="1" type="subTitle"/>
          </p:nvPr>
        </p:nvSpPr>
        <p:spPr>
          <a:xfrm>
            <a:off x="311700" y="2834125"/>
            <a:ext cx="8520600" cy="1975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1800"/>
              <a:t>Professor Maggie Gregson and Daniel Gregson </a:t>
            </a:r>
            <a:endParaRPr/>
          </a:p>
          <a:p>
            <a:pPr indent="0" lvl="0" marL="0" rtl="0" algn="ctr">
              <a:lnSpc>
                <a:spcPct val="100000"/>
              </a:lnSpc>
              <a:spcBef>
                <a:spcPts val="0"/>
              </a:spcBef>
              <a:spcAft>
                <a:spcPts val="0"/>
              </a:spcAft>
              <a:buSzPts val="2800"/>
              <a:buNone/>
            </a:pPr>
            <a:r>
              <a:t/>
            </a:r>
            <a:endParaRPr sz="1800"/>
          </a:p>
          <a:p>
            <a:pPr indent="0" lvl="0" marL="0" rtl="0" algn="ctr">
              <a:lnSpc>
                <a:spcPct val="100000"/>
              </a:lnSpc>
              <a:spcBef>
                <a:spcPts val="0"/>
              </a:spcBef>
              <a:spcAft>
                <a:spcPts val="0"/>
              </a:spcAft>
              <a:buSzPts val="2800"/>
              <a:buNone/>
            </a:pPr>
            <a:r>
              <a:rPr lang="en-GB" sz="1800"/>
              <a:t>University of Sunderland </a:t>
            </a:r>
            <a:endParaRPr sz="1800"/>
          </a:p>
          <a:p>
            <a:pPr indent="0" lvl="0" marL="0" rtl="0" algn="ctr">
              <a:lnSpc>
                <a:spcPct val="100000"/>
              </a:lnSpc>
              <a:spcBef>
                <a:spcPts val="0"/>
              </a:spcBef>
              <a:spcAft>
                <a:spcPts val="0"/>
              </a:spcAft>
              <a:buSzPts val="2800"/>
              <a:buNone/>
            </a:pPr>
            <a:r>
              <a:t/>
            </a:r>
            <a:endParaRPr sz="1800"/>
          </a:p>
          <a:p>
            <a:pPr indent="0" lvl="0" marL="0" rtl="0" algn="ctr">
              <a:lnSpc>
                <a:spcPct val="100000"/>
              </a:lnSpc>
              <a:spcBef>
                <a:spcPts val="0"/>
              </a:spcBef>
              <a:spcAft>
                <a:spcPts val="0"/>
              </a:spcAft>
              <a:buSzPts val="2800"/>
              <a:buNone/>
            </a:pPr>
            <a:r>
              <a:rPr lang="en-GB" sz="1800" u="sng">
                <a:solidFill>
                  <a:schemeClr val="hlink"/>
                </a:solidFill>
                <a:hlinkClick r:id="rId3"/>
              </a:rPr>
              <a:t>maggie.gregson@sunderland.ac.uk</a:t>
            </a:r>
            <a:endParaRPr sz="1800"/>
          </a:p>
          <a:p>
            <a:pPr indent="0" lvl="0" marL="0" rtl="0" algn="ctr">
              <a:lnSpc>
                <a:spcPct val="100000"/>
              </a:lnSpc>
              <a:spcBef>
                <a:spcPts val="0"/>
              </a:spcBef>
              <a:spcAft>
                <a:spcPts val="0"/>
              </a:spcAft>
              <a:buSzPts val="2800"/>
              <a:buNone/>
            </a:pPr>
            <a:r>
              <a:rPr lang="en-GB" sz="1800" u="sng">
                <a:solidFill>
                  <a:schemeClr val="hlink"/>
                </a:solidFill>
                <a:hlinkClick r:id="rId4"/>
              </a:rPr>
              <a:t>daniel.gregson@sunderland.ac.uk</a:t>
            </a:r>
            <a:endParaRPr sz="1800"/>
          </a:p>
          <a:p>
            <a:pPr indent="0" lvl="0" marL="0" rtl="0" algn="ctr">
              <a:lnSpc>
                <a:spcPct val="100000"/>
              </a:lnSpc>
              <a:spcBef>
                <a:spcPts val="0"/>
              </a:spcBef>
              <a:spcAft>
                <a:spcPts val="0"/>
              </a:spcAft>
              <a:buSzPts val="2800"/>
              <a:buNone/>
            </a:pPr>
            <a:r>
              <a:t/>
            </a:r>
            <a:endParaRPr sz="1800"/>
          </a:p>
          <a:p>
            <a:pPr indent="0" lvl="0" marL="0" rtl="0" algn="ctr">
              <a:lnSpc>
                <a:spcPct val="100000"/>
              </a:lnSpc>
              <a:spcBef>
                <a:spcPts val="0"/>
              </a:spcBef>
              <a:spcAft>
                <a:spcPts val="0"/>
              </a:spcAft>
              <a:buSzPts val="2800"/>
              <a:buNone/>
            </a:pPr>
            <a:r>
              <a:t/>
            </a:r>
            <a:endParaRPr/>
          </a:p>
          <a:p>
            <a:pPr indent="0" lvl="0" marL="0" rtl="0" algn="ctr">
              <a:lnSpc>
                <a:spcPct val="100000"/>
              </a:lnSpc>
              <a:spcBef>
                <a:spcPts val="0"/>
              </a:spcBef>
              <a:spcAft>
                <a:spcPts val="0"/>
              </a:spcAft>
              <a:buSzPts val="2800"/>
              <a:buNone/>
            </a:pPr>
            <a:r>
              <a:t/>
            </a:r>
            <a:endParaRPr sz="1800"/>
          </a:p>
          <a:p>
            <a:pPr indent="0" lvl="0" marL="0" rtl="0" algn="ctr">
              <a:lnSpc>
                <a:spcPct val="100000"/>
              </a:lnSpc>
              <a:spcBef>
                <a:spcPts val="0"/>
              </a:spcBef>
              <a:spcAft>
                <a:spcPts val="0"/>
              </a:spcAft>
              <a:buSzPts val="2800"/>
              <a:buNone/>
            </a:pPr>
            <a:r>
              <a:rPr lang="en-GB" sz="1800"/>
              <a:t>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04696423c6_0_99"/>
          <p:cNvSpPr txBox="1"/>
          <p:nvPr>
            <p:ph type="title"/>
          </p:nvPr>
        </p:nvSpPr>
        <p:spPr>
          <a:xfrm>
            <a:off x="2350125" y="205975"/>
            <a:ext cx="6736200" cy="614700"/>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SzPts val="1400"/>
              <a:buNone/>
            </a:pPr>
            <a:br>
              <a:rPr lang="en-GB" sz="2000"/>
            </a:br>
            <a:r>
              <a:rPr lang="en-GB" sz="1500"/>
              <a:t>So  What Might an Alternative Model of Educational Change Look Like in Practice? </a:t>
            </a:r>
            <a:br>
              <a:rPr lang="en-GB"/>
            </a:br>
            <a:endParaRPr/>
          </a:p>
        </p:txBody>
      </p:sp>
      <p:sp>
        <p:nvSpPr>
          <p:cNvPr id="122" name="Google Shape;122;g204696423c6_0_99"/>
          <p:cNvSpPr txBox="1"/>
          <p:nvPr>
            <p:ph idx="1" type="body"/>
          </p:nvPr>
        </p:nvSpPr>
        <p:spPr>
          <a:xfrm>
            <a:off x="215174" y="897688"/>
            <a:ext cx="6404400" cy="3996300"/>
          </a:xfrm>
          <a:prstGeom prst="rect">
            <a:avLst/>
          </a:prstGeom>
          <a:noFill/>
          <a:ln>
            <a:noFill/>
          </a:ln>
        </p:spPr>
        <p:txBody>
          <a:bodyPr anchorCtr="0" anchor="t" bIns="34275" lIns="68550" spcFirstLastPara="1" rIns="68550" wrap="square" tIns="34275">
            <a:noAutofit/>
          </a:bodyPr>
          <a:lstStyle/>
          <a:p>
            <a:pPr indent="-298450" lvl="0" marL="457200" rtl="0" algn="l">
              <a:lnSpc>
                <a:spcPct val="115000"/>
              </a:lnSpc>
              <a:spcBef>
                <a:spcPts val="300"/>
              </a:spcBef>
              <a:spcAft>
                <a:spcPts val="0"/>
              </a:spcAft>
              <a:buClr>
                <a:schemeClr val="dk1"/>
              </a:buClr>
              <a:buSzPts val="1100"/>
              <a:buChar char="•"/>
            </a:pPr>
            <a:r>
              <a:rPr lang="en-GB" sz="1100">
                <a:solidFill>
                  <a:schemeClr val="dk1"/>
                </a:solidFill>
              </a:rPr>
              <a:t>In Raphael’s fresco </a:t>
            </a:r>
            <a:r>
              <a:rPr i="1" lang="en-GB" sz="1100">
                <a:solidFill>
                  <a:schemeClr val="dk1"/>
                </a:solidFill>
              </a:rPr>
              <a:t>The School of Athens</a:t>
            </a:r>
            <a:r>
              <a:rPr lang="en-GB" sz="1100">
                <a:solidFill>
                  <a:schemeClr val="dk1"/>
                </a:solidFill>
              </a:rPr>
              <a:t> (opposite) Plato points to the heavens to indicate the </a:t>
            </a:r>
            <a:r>
              <a:rPr lang="en-GB" sz="1100">
                <a:solidFill>
                  <a:schemeClr val="dk1"/>
                </a:solidFill>
              </a:rPr>
              <a:t>importance</a:t>
            </a:r>
            <a:r>
              <a:rPr lang="en-GB" sz="1100">
                <a:solidFill>
                  <a:schemeClr val="dk1"/>
                </a:solidFill>
              </a:rPr>
              <a:t> of the existence and pursuit metaphysical ‘perfect forms’, ‘invariable’, ‘universal truths’.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While Aristotle points to the importance of earthly existence and human experience. For Aristotle, theory is not to be artificially elevated  and seen to be  perfect or ‘up there’, practice is not lowly and merely ‘down here’ and research is not ‘somewhere over there’, ‘beyond’ the grasp of practitioners  – For Aristotle </a:t>
            </a:r>
            <a:r>
              <a:rPr b="1" lang="en-GB" sz="1100">
                <a:solidFill>
                  <a:schemeClr val="dk1"/>
                </a:solidFill>
              </a:rPr>
              <a:t>they are all in play </a:t>
            </a:r>
            <a:r>
              <a:rPr b="1" lang="en-GB" sz="1100">
                <a:solidFill>
                  <a:schemeClr val="dk1"/>
                </a:solidFill>
              </a:rPr>
              <a:t>in the different forms of knowledge </a:t>
            </a:r>
            <a:r>
              <a:rPr b="1" lang="en-GB" sz="1100">
                <a:solidFill>
                  <a:schemeClr val="dk1"/>
                </a:solidFill>
              </a:rPr>
              <a:t>embedded</a:t>
            </a:r>
            <a:r>
              <a:rPr b="1" lang="en-GB" sz="1100">
                <a:solidFill>
                  <a:schemeClr val="dk1"/>
                </a:solidFill>
              </a:rPr>
              <a:t> and embodied in practice.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According to Aristotle, the work of educational practice (or indeed any practice) and its improvement; the work of theorising; and the work of research develop hand-in-hand and eye-to-eye.  </a:t>
            </a:r>
            <a:endParaRPr sz="2000"/>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The works of Dunne (1997, 2005 ) among others draw attention to how  and why teachers  often encounter problems in putting theories and ideas from research conducted by others into practice.</a:t>
            </a:r>
            <a:endParaRPr sz="2000"/>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What is important to remember here is that teachers as practitioner-researchers can contribute to understandings offered by theory and research by putting theory and research to the ‘test’ in the arena of practice</a:t>
            </a:r>
            <a:endParaRPr sz="2000"/>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Our contention is that teachers can and should  conduct research which contributes to the development of theory for the </a:t>
            </a:r>
            <a:r>
              <a:rPr i="1" lang="en-GB" sz="1100">
                <a:solidFill>
                  <a:schemeClr val="dk1"/>
                </a:solidFill>
              </a:rPr>
              <a:t>sake o</a:t>
            </a:r>
            <a:r>
              <a:rPr lang="en-GB" sz="1100">
                <a:solidFill>
                  <a:schemeClr val="dk1"/>
                </a:solidFill>
              </a:rPr>
              <a:t>f research and theory as much as for the sake of practice. </a:t>
            </a:r>
            <a:endParaRPr sz="2075"/>
          </a:p>
        </p:txBody>
      </p:sp>
      <p:sp>
        <p:nvSpPr>
          <p:cNvPr id="123" name="Google Shape;123;g204696423c6_0_99"/>
          <p:cNvSpPr txBox="1"/>
          <p:nvPr>
            <p:ph idx="12" type="sldNum"/>
          </p:nvPr>
        </p:nvSpPr>
        <p:spPr>
          <a:xfrm>
            <a:off x="6057900" y="4767263"/>
            <a:ext cx="1600200" cy="273900"/>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124" name="Google Shape;124;g204696423c6_0_99"/>
          <p:cNvPicPr preferRelativeResize="0"/>
          <p:nvPr>
            <p:ph idx="2" type="body"/>
          </p:nvPr>
        </p:nvPicPr>
        <p:blipFill rotWithShape="1">
          <a:blip r:embed="rId3">
            <a:alphaModFix/>
          </a:blip>
          <a:srcRect b="0" l="25726" r="27232" t="0"/>
          <a:stretch/>
        </p:blipFill>
        <p:spPr>
          <a:xfrm>
            <a:off x="6739128" y="1167600"/>
            <a:ext cx="2157984" cy="3456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04696423c6_0_107"/>
          <p:cNvSpPr txBox="1"/>
          <p:nvPr>
            <p:ph type="title"/>
          </p:nvPr>
        </p:nvSpPr>
        <p:spPr>
          <a:xfrm>
            <a:off x="2510874" y="205975"/>
            <a:ext cx="5673005" cy="529500"/>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SzPts val="1400"/>
              <a:buNone/>
            </a:pPr>
            <a:r>
              <a:rPr b="1" lang="en-GB" sz="1800"/>
              <a:t>Why Practitioner Research Matters to Educational Change, Evaluation  and Improvement </a:t>
            </a:r>
            <a:endParaRPr b="1" sz="2700"/>
          </a:p>
        </p:txBody>
      </p:sp>
      <p:sp>
        <p:nvSpPr>
          <p:cNvPr id="131" name="Google Shape;131;g204696423c6_0_107"/>
          <p:cNvSpPr txBox="1"/>
          <p:nvPr>
            <p:ph idx="1" type="body"/>
          </p:nvPr>
        </p:nvSpPr>
        <p:spPr>
          <a:xfrm>
            <a:off x="209000" y="845075"/>
            <a:ext cx="8813100" cy="4196100"/>
          </a:xfrm>
          <a:prstGeom prst="rect">
            <a:avLst/>
          </a:prstGeom>
          <a:noFill/>
          <a:ln>
            <a:noFill/>
          </a:ln>
        </p:spPr>
        <p:txBody>
          <a:bodyPr anchorCtr="0" anchor="t" bIns="34275" lIns="68550" spcFirstLastPara="1" rIns="68550" wrap="square" tIns="34275">
            <a:noAutofit/>
          </a:bodyPr>
          <a:lstStyle/>
          <a:p>
            <a:pPr indent="-311150" lvl="0" marL="457200" rtl="0" algn="l">
              <a:lnSpc>
                <a:spcPct val="115000"/>
              </a:lnSpc>
              <a:spcBef>
                <a:spcPts val="0"/>
              </a:spcBef>
              <a:spcAft>
                <a:spcPts val="0"/>
              </a:spcAft>
              <a:buClr>
                <a:schemeClr val="dk1"/>
              </a:buClr>
              <a:buSzPts val="1300"/>
              <a:buChar char="•"/>
            </a:pPr>
            <a:r>
              <a:rPr lang="en-GB" sz="1300">
                <a:solidFill>
                  <a:schemeClr val="dk1"/>
                </a:solidFill>
              </a:rPr>
              <a:t>Following Plato’s position, in </a:t>
            </a:r>
            <a:r>
              <a:rPr lang="en-GB" sz="1300">
                <a:solidFill>
                  <a:schemeClr val="dk1"/>
                </a:solidFill>
              </a:rPr>
              <a:t>currently</a:t>
            </a:r>
            <a:r>
              <a:rPr lang="en-GB" sz="1300">
                <a:solidFill>
                  <a:schemeClr val="dk1"/>
                </a:solidFill>
              </a:rPr>
              <a:t> </a:t>
            </a:r>
            <a:r>
              <a:rPr lang="en-GB" sz="1300">
                <a:solidFill>
                  <a:schemeClr val="dk1"/>
                </a:solidFill>
              </a:rPr>
              <a:t>dominant</a:t>
            </a:r>
            <a:r>
              <a:rPr lang="en-GB" sz="1300">
                <a:solidFill>
                  <a:schemeClr val="dk1"/>
                </a:solidFill>
              </a:rPr>
              <a:t> top-down models of educational change  there islittle no place for practitioner-research.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RCTs, Meta Analyses  etc., are the only research methods (we are told) that we can and should trust.</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Practitioner Research is not regarded as being robust or systematic enough – we are told to leave it to university professionals who can be trusted to produce good research.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Following Aristotle’s position however, practitioner research matters because that is where we test theory and research in practice.</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Without testing them out in practice, theory and research in the arena of practice both theory and research may go unchallenged. </a:t>
            </a:r>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The danger is then that these are then “rolled out” across whole systems of education (often with expensive and deeply disappointing results). </a:t>
            </a:r>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Without practitioner-research, practice and experience cannot authentically contribute to the development of educational theory and educational research. </a:t>
            </a:r>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The Practitioner Research Programme (PRP) is a national programme of intensive educational research training, internship and mentoring for teachers working the Further Adult Vocational and Technological Education (FAVTE) sector in England. Intensive research training, support and internship n the PRP are provided by the University of Sunderland. The PRP has been funded by the Education and Training Foundation (ETF)  for over 7 years.</a:t>
            </a:r>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To date, over 350 sector practitioners across England have successfully engaged in/graduated from the PRP. </a:t>
            </a:r>
            <a:endParaRPr sz="13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0f506e0127_0_105"/>
          <p:cNvSpPr txBox="1"/>
          <p:nvPr>
            <p:ph idx="1" type="body"/>
          </p:nvPr>
        </p:nvSpPr>
        <p:spPr>
          <a:xfrm>
            <a:off x="118875" y="937625"/>
            <a:ext cx="8961000" cy="4205700"/>
          </a:xfrm>
          <a:prstGeom prst="rect">
            <a:avLst/>
          </a:prstGeom>
          <a:noFill/>
          <a:ln>
            <a:noFill/>
          </a:ln>
        </p:spPr>
        <p:txBody>
          <a:bodyPr anchorCtr="0" anchor="t" bIns="45700" lIns="91425" spcFirstLastPara="1" rIns="91425" wrap="square" tIns="45700">
            <a:noAutofit/>
          </a:bodyPr>
          <a:lstStyle/>
          <a:p>
            <a:pPr indent="-323850" lvl="0" marL="457200" rtl="0" algn="l">
              <a:lnSpc>
                <a:spcPct val="115000"/>
              </a:lnSpc>
              <a:spcBef>
                <a:spcPts val="420"/>
              </a:spcBef>
              <a:spcAft>
                <a:spcPts val="0"/>
              </a:spcAft>
              <a:buClr>
                <a:schemeClr val="dk1"/>
              </a:buClr>
              <a:buSzPts val="1500"/>
              <a:buChar char="•"/>
            </a:pPr>
            <a:r>
              <a:rPr lang="en-GB" sz="1500">
                <a:solidFill>
                  <a:schemeClr val="dk1"/>
                </a:solidFill>
              </a:rPr>
              <a:t>The differentiated research outcomes of sector participants who pursue their studies at separate levels of the PRP is an acknowledgement of the need for </a:t>
            </a:r>
            <a:r>
              <a:rPr lang="en-GB" sz="1500">
                <a:solidFill>
                  <a:srgbClr val="4A86E8"/>
                </a:solidFill>
              </a:rPr>
              <a:t>access/threshold awards in research training </a:t>
            </a:r>
            <a:r>
              <a:rPr lang="en-GB" sz="1500">
                <a:solidFill>
                  <a:schemeClr val="dk1"/>
                </a:solidFill>
              </a:rPr>
              <a:t>and the importance of the existence of opportunities for progression in training in educational research.</a:t>
            </a:r>
            <a:endParaRPr sz="1500"/>
          </a:p>
          <a:p>
            <a:pPr indent="-323850" lvl="0" marL="457200" rtl="0" algn="l">
              <a:lnSpc>
                <a:spcPct val="115000"/>
              </a:lnSpc>
              <a:spcBef>
                <a:spcPts val="0"/>
              </a:spcBef>
              <a:spcAft>
                <a:spcPts val="0"/>
              </a:spcAft>
              <a:buSzPts val="1500"/>
              <a:buChar char="•"/>
            </a:pPr>
            <a:r>
              <a:rPr lang="en-GB" sz="1500">
                <a:solidFill>
                  <a:schemeClr val="dk1"/>
                </a:solidFill>
              </a:rPr>
              <a:t>Research </a:t>
            </a:r>
            <a:r>
              <a:rPr lang="en-GB" sz="1500">
                <a:solidFill>
                  <a:srgbClr val="4A86E8"/>
                </a:solidFill>
              </a:rPr>
              <a:t>outcomes</a:t>
            </a:r>
            <a:r>
              <a:rPr lang="en-GB" sz="1500">
                <a:solidFill>
                  <a:schemeClr val="dk1"/>
                </a:solidFill>
              </a:rPr>
              <a:t> from the PRP </a:t>
            </a:r>
            <a:r>
              <a:rPr lang="en-GB" sz="1500">
                <a:solidFill>
                  <a:srgbClr val="0070C0"/>
                </a:solidFill>
              </a:rPr>
              <a:t>are not all of one stripe and can and do vary in quality and impact </a:t>
            </a:r>
            <a:r>
              <a:rPr lang="en-GB" sz="1500">
                <a:solidFill>
                  <a:schemeClr val="dk1"/>
                </a:solidFill>
              </a:rPr>
              <a:t>However, this is as much the case with ‘big research’ and research conducted by HE as it is with research conducted by practitioners.</a:t>
            </a:r>
            <a:endParaRPr sz="2200">
              <a:solidFill>
                <a:schemeClr val="dk1"/>
              </a:solidFill>
            </a:endParaRPr>
          </a:p>
          <a:p>
            <a:pPr indent="-323850" lvl="0" marL="457200" rtl="0" algn="l">
              <a:lnSpc>
                <a:spcPct val="115000"/>
              </a:lnSpc>
              <a:spcBef>
                <a:spcPts val="0"/>
              </a:spcBef>
              <a:spcAft>
                <a:spcPts val="0"/>
              </a:spcAft>
              <a:buSzPts val="1500"/>
              <a:buChar char="•"/>
            </a:pPr>
            <a:r>
              <a:rPr lang="en-GB" sz="1500">
                <a:solidFill>
                  <a:schemeClr val="dk1"/>
                </a:solidFill>
              </a:rPr>
              <a:t>To date, </a:t>
            </a:r>
            <a:r>
              <a:rPr lang="en-GB" sz="1500">
                <a:solidFill>
                  <a:schemeClr val="dk1"/>
                </a:solidFill>
              </a:rPr>
              <a:t>PRP graduates to the FAVTE (FE Colleges, Adult and Community Learning, Industry Training etc.,) sector currently consist  of:</a:t>
            </a:r>
            <a:endParaRPr sz="1500">
              <a:solidFill>
                <a:schemeClr val="dk1"/>
              </a:solidFill>
            </a:endParaRPr>
          </a:p>
          <a:p>
            <a:pPr indent="-323850" lvl="1" marL="914400" rtl="0" algn="l">
              <a:lnSpc>
                <a:spcPct val="115000"/>
              </a:lnSpc>
              <a:spcBef>
                <a:spcPts val="0"/>
              </a:spcBef>
              <a:spcAft>
                <a:spcPts val="0"/>
              </a:spcAft>
              <a:buClr>
                <a:srgbClr val="0070C0"/>
              </a:buClr>
              <a:buSzPts val="1500"/>
              <a:buChar char="–"/>
            </a:pPr>
            <a:r>
              <a:rPr lang="en-GB" sz="1500">
                <a:solidFill>
                  <a:srgbClr val="0070C0"/>
                </a:solidFill>
              </a:rPr>
              <a:t>1 full Professor</a:t>
            </a:r>
            <a:endParaRPr sz="1500">
              <a:solidFill>
                <a:srgbClr val="0070C0"/>
              </a:solidFill>
            </a:endParaRPr>
          </a:p>
          <a:p>
            <a:pPr indent="-323850" lvl="1" marL="914400" rtl="0" algn="l">
              <a:lnSpc>
                <a:spcPct val="115000"/>
              </a:lnSpc>
              <a:spcBef>
                <a:spcPts val="0"/>
              </a:spcBef>
              <a:spcAft>
                <a:spcPts val="0"/>
              </a:spcAft>
              <a:buClr>
                <a:srgbClr val="0070C0"/>
              </a:buClr>
              <a:buSzPts val="1500"/>
              <a:buChar char="–"/>
            </a:pPr>
            <a:r>
              <a:rPr lang="en-GB" sz="1500">
                <a:solidFill>
                  <a:srgbClr val="0070C0"/>
                </a:solidFill>
              </a:rPr>
              <a:t>12 PhD graduates</a:t>
            </a:r>
            <a:endParaRPr sz="1500">
              <a:solidFill>
                <a:srgbClr val="0070C0"/>
              </a:solidFill>
            </a:endParaRPr>
          </a:p>
          <a:p>
            <a:pPr indent="-323850" lvl="1" marL="914400" rtl="0" algn="l">
              <a:lnSpc>
                <a:spcPct val="115000"/>
              </a:lnSpc>
              <a:spcBef>
                <a:spcPts val="0"/>
              </a:spcBef>
              <a:spcAft>
                <a:spcPts val="0"/>
              </a:spcAft>
              <a:buClr>
                <a:srgbClr val="0070C0"/>
              </a:buClr>
              <a:buSzPts val="1500"/>
              <a:buChar char="–"/>
            </a:pPr>
            <a:r>
              <a:rPr lang="en-GB" sz="1500">
                <a:solidFill>
                  <a:srgbClr val="0070C0"/>
                </a:solidFill>
              </a:rPr>
              <a:t>19 PhDs in progress</a:t>
            </a:r>
            <a:endParaRPr sz="1500">
              <a:solidFill>
                <a:srgbClr val="0070C0"/>
              </a:solidFill>
            </a:endParaRPr>
          </a:p>
          <a:p>
            <a:pPr indent="-323850" lvl="1" marL="914400" rtl="0" algn="l">
              <a:lnSpc>
                <a:spcPct val="115000"/>
              </a:lnSpc>
              <a:spcBef>
                <a:spcPts val="0"/>
              </a:spcBef>
              <a:spcAft>
                <a:spcPts val="0"/>
              </a:spcAft>
              <a:buClr>
                <a:srgbClr val="0070C0"/>
              </a:buClr>
              <a:buSzPts val="1500"/>
              <a:buChar char="–"/>
            </a:pPr>
            <a:r>
              <a:rPr lang="en-GB" sz="1500">
                <a:solidFill>
                  <a:srgbClr val="0070C0"/>
                </a:solidFill>
              </a:rPr>
              <a:t>6 MPhils awarded … with a further </a:t>
            </a:r>
            <a:endParaRPr sz="1500">
              <a:solidFill>
                <a:srgbClr val="0070C0"/>
              </a:solidFill>
            </a:endParaRPr>
          </a:p>
          <a:p>
            <a:pPr indent="-323850" lvl="1" marL="914400" rtl="0" algn="l">
              <a:lnSpc>
                <a:spcPct val="115000"/>
              </a:lnSpc>
              <a:spcBef>
                <a:spcPts val="0"/>
              </a:spcBef>
              <a:spcAft>
                <a:spcPts val="0"/>
              </a:spcAft>
              <a:buClr>
                <a:srgbClr val="0070C0"/>
              </a:buClr>
              <a:buSzPts val="1500"/>
              <a:buChar char="–"/>
            </a:pPr>
            <a:r>
              <a:rPr lang="en-GB" sz="1500">
                <a:solidFill>
                  <a:srgbClr val="0070C0"/>
                </a:solidFill>
              </a:rPr>
              <a:t>12  MPhil students nearing the end of their studies. </a:t>
            </a:r>
            <a:endParaRPr sz="1500">
              <a:solidFill>
                <a:srgbClr val="0070C0"/>
              </a:solidFill>
            </a:endParaRPr>
          </a:p>
          <a:p>
            <a:pPr indent="-323850" lvl="0" marL="457200" rtl="0" algn="l">
              <a:lnSpc>
                <a:spcPct val="115000"/>
              </a:lnSpc>
              <a:spcBef>
                <a:spcPts val="0"/>
              </a:spcBef>
              <a:spcAft>
                <a:spcPts val="0"/>
              </a:spcAft>
              <a:buSzPts val="1500"/>
              <a:buChar char="•"/>
            </a:pPr>
            <a:r>
              <a:rPr lang="en-GB" sz="1500">
                <a:solidFill>
                  <a:schemeClr val="dk1"/>
                </a:solidFill>
              </a:rPr>
              <a:t>This marks an unprecedented increase in the scale, scope, profile, impact and quality of research conducted in the FAVTE sector as well as its research capacity. </a:t>
            </a:r>
            <a:endParaRPr sz="2200">
              <a:solidFill>
                <a:schemeClr val="dk1"/>
              </a:solidFill>
            </a:endParaRPr>
          </a:p>
          <a:p>
            <a:pPr indent="0" lvl="0" marL="457200" rtl="0" algn="l">
              <a:lnSpc>
                <a:spcPct val="115000"/>
              </a:lnSpc>
              <a:spcBef>
                <a:spcPts val="420"/>
              </a:spcBef>
              <a:spcAft>
                <a:spcPts val="0"/>
              </a:spcAft>
              <a:buNone/>
            </a:pPr>
            <a:r>
              <a:t/>
            </a:r>
            <a:endParaRPr sz="2200"/>
          </a:p>
        </p:txBody>
      </p:sp>
      <p:sp>
        <p:nvSpPr>
          <p:cNvPr id="137" name="Google Shape;137;g20f506e0127_0_105"/>
          <p:cNvSpPr txBox="1"/>
          <p:nvPr>
            <p:ph type="title"/>
          </p:nvPr>
        </p:nvSpPr>
        <p:spPr>
          <a:xfrm>
            <a:off x="2423200" y="205975"/>
            <a:ext cx="6535800" cy="731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600"/>
              <a:t>What Happens to Research When the Researched Become the Researchers?: Evidence from the PRP </a:t>
            </a:r>
            <a:endParaRPr b="1" sz="1600"/>
          </a:p>
          <a:p>
            <a:pPr indent="0" lvl="0" marL="0" rtl="0" algn="ctr">
              <a:lnSpc>
                <a:spcPct val="100000"/>
              </a:lnSpc>
              <a:spcBef>
                <a:spcPts val="0"/>
              </a:spcBef>
              <a:spcAft>
                <a:spcPts val="0"/>
              </a:spcAft>
              <a:buSzPts val="1400"/>
              <a:buNone/>
            </a:pPr>
            <a:r>
              <a:rPr b="1" lang="en-GB" sz="1600">
                <a:solidFill>
                  <a:srgbClr val="4A86E8"/>
                </a:solidFill>
              </a:rPr>
              <a:t>Increased Research Capacity </a:t>
            </a:r>
            <a:endParaRPr b="1" sz="1600">
              <a:solidFill>
                <a:srgbClr val="4A86E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04696423c6_0_562"/>
          <p:cNvSpPr txBox="1"/>
          <p:nvPr>
            <p:ph idx="1" type="body"/>
          </p:nvPr>
        </p:nvSpPr>
        <p:spPr>
          <a:xfrm>
            <a:off x="115750" y="1316736"/>
            <a:ext cx="8717100" cy="368339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360"/>
              </a:spcBef>
              <a:spcAft>
                <a:spcPts val="0"/>
              </a:spcAft>
              <a:buClr>
                <a:schemeClr val="dk1"/>
              </a:buClr>
              <a:buSzPts val="1400"/>
              <a:buChar char="•"/>
            </a:pPr>
            <a:r>
              <a:rPr lang="en-GB" sz="1400">
                <a:solidFill>
                  <a:schemeClr val="dk1"/>
                </a:solidFill>
              </a:rPr>
              <a:t>So, on the question of what an alternative model of educational change and improvement might look like let us turn to the PRP which offer some  glimpses into what we might look for/see</a:t>
            </a:r>
            <a:endParaRPr sz="1400">
              <a:solidFill>
                <a:schemeClr val="dk1"/>
              </a:solidFill>
            </a:endParaRPr>
          </a:p>
          <a:p>
            <a:pPr indent="-317500" lvl="0" marL="457200" rtl="0" algn="l">
              <a:lnSpc>
                <a:spcPct val="115000"/>
              </a:lnSpc>
              <a:spcBef>
                <a:spcPts val="0"/>
              </a:spcBef>
              <a:spcAft>
                <a:spcPts val="0"/>
              </a:spcAft>
              <a:buClr>
                <a:srgbClr val="0070C0"/>
              </a:buClr>
              <a:buSzPts val="1400"/>
              <a:buChar char="•"/>
            </a:pPr>
            <a:r>
              <a:rPr lang="en-GB" sz="1400">
                <a:solidFill>
                  <a:srgbClr val="0070C0"/>
                </a:solidFill>
              </a:rPr>
              <a:t>Prior to the PRP practitioners in FAVTE sector were routinely assumed to be poorly informed about practice even though they know it ‘from the inside’.  On the other hand, university researchers, academics and theorists were regarded as being well informed about practice even though they are largely removed from it by the day-to-day division of labour (Kemmis, 2005) . These issues are particularly important in relation to the impact (or otherwise) of educational research upon educational practice in the real world</a:t>
            </a:r>
            <a:endParaRPr sz="2000"/>
          </a:p>
          <a:p>
            <a:pPr indent="-317500" lvl="0" marL="457200" rtl="0" algn="l">
              <a:lnSpc>
                <a:spcPct val="115000"/>
              </a:lnSpc>
              <a:spcBef>
                <a:spcPts val="0"/>
              </a:spcBef>
              <a:spcAft>
                <a:spcPts val="0"/>
              </a:spcAft>
              <a:buClr>
                <a:schemeClr val="dk1"/>
              </a:buClr>
              <a:buSzPts val="1400"/>
              <a:buChar char="•"/>
            </a:pPr>
            <a:r>
              <a:rPr lang="en-GB" sz="1400">
                <a:solidFill>
                  <a:schemeClr val="dk1"/>
                </a:solidFill>
              </a:rPr>
              <a:t>The PRP enables teachers to get involved in research in ways which can go beyond the limitations of isolated, small-scale research by providing incremental evidence, derived from a range of thematic studies and sources, including experimental research, theory and lived experiences of practice.  This  helps teachers to make informed judgements based on an appropriate balance of evidence framed by a new infrastructure  or “information architecture” (Goldacre 2010) capable of supporting the more democratic, inclusive  and realistic approaches to the improvement of educational practice </a:t>
            </a:r>
            <a:endParaRPr sz="1400">
              <a:solidFill>
                <a:schemeClr val="dk1"/>
              </a:solidFill>
            </a:endParaRPr>
          </a:p>
        </p:txBody>
      </p:sp>
      <p:sp>
        <p:nvSpPr>
          <p:cNvPr id="143" name="Google Shape;143;g204696423c6_0_562"/>
          <p:cNvSpPr txBox="1"/>
          <p:nvPr>
            <p:ph type="title"/>
          </p:nvPr>
        </p:nvSpPr>
        <p:spPr>
          <a:xfrm>
            <a:off x="2423200" y="205974"/>
            <a:ext cx="6535800" cy="111076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t>What Happens to Educational Research When the Researched Become the Researchers?: Evidence from the PRP </a:t>
            </a:r>
            <a:r>
              <a:rPr b="1" lang="en-GB" sz="1800">
                <a:solidFill>
                  <a:srgbClr val="0070C0"/>
                </a:solidFill>
              </a:rPr>
              <a:t>…A More Pragmatic, Democratic, Inclusive and Realistic Model of Educational Change and Improvement  </a:t>
            </a:r>
            <a:endParaRPr b="1" sz="180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04696423c6_0_514"/>
          <p:cNvSpPr txBox="1"/>
          <p:nvPr>
            <p:ph type="title"/>
          </p:nvPr>
        </p:nvSpPr>
        <p:spPr>
          <a:xfrm>
            <a:off x="2423200" y="205975"/>
            <a:ext cx="65358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600"/>
              <a:t>What Happens to Research When the Researched Become the Researchers?: Evidence from the PRP</a:t>
            </a:r>
            <a:r>
              <a:rPr b="1" lang="en-GB" sz="1600">
                <a:solidFill>
                  <a:srgbClr val="0070C0"/>
                </a:solidFill>
              </a:rPr>
              <a:t> …Real-Time Insights into the </a:t>
            </a:r>
            <a:r>
              <a:rPr b="1" i="1" lang="en-GB" sz="1600">
                <a:solidFill>
                  <a:srgbClr val="0070C0"/>
                </a:solidFill>
              </a:rPr>
              <a:t>Processes</a:t>
            </a:r>
            <a:r>
              <a:rPr b="1" lang="en-GB" sz="1600">
                <a:solidFill>
                  <a:srgbClr val="0070C0"/>
                </a:solidFill>
              </a:rPr>
              <a:t> of Policy Implementation </a:t>
            </a:r>
            <a:r>
              <a:rPr b="1" lang="en-GB" sz="1800">
                <a:solidFill>
                  <a:srgbClr val="0070C0"/>
                </a:solidFill>
              </a:rPr>
              <a:t> </a:t>
            </a:r>
            <a:endParaRPr b="1" sz="1800"/>
          </a:p>
        </p:txBody>
      </p:sp>
      <p:sp>
        <p:nvSpPr>
          <p:cNvPr id="149" name="Google Shape;149;g204696423c6_0_514"/>
          <p:cNvSpPr txBox="1"/>
          <p:nvPr>
            <p:ph idx="1" type="body"/>
          </p:nvPr>
        </p:nvSpPr>
        <p:spPr>
          <a:xfrm>
            <a:off x="252925" y="1200150"/>
            <a:ext cx="8754900" cy="3811800"/>
          </a:xfrm>
          <a:prstGeom prst="rect">
            <a:avLst/>
          </a:prstGeom>
          <a:noFill/>
          <a:ln>
            <a:noFill/>
          </a:ln>
        </p:spPr>
        <p:txBody>
          <a:bodyPr anchorCtr="0" anchor="t" bIns="45700" lIns="91425" spcFirstLastPara="1" rIns="91425" wrap="square" tIns="45700">
            <a:noAutofit/>
          </a:bodyPr>
          <a:lstStyle/>
          <a:p>
            <a:pPr indent="-311150" lvl="0" marL="457200" rtl="0" algn="l">
              <a:lnSpc>
                <a:spcPct val="115000"/>
              </a:lnSpc>
              <a:spcBef>
                <a:spcPts val="420"/>
              </a:spcBef>
              <a:spcAft>
                <a:spcPts val="0"/>
              </a:spcAft>
              <a:buClr>
                <a:schemeClr val="dk1"/>
              </a:buClr>
              <a:buSzPts val="1300"/>
              <a:buChar char="•"/>
            </a:pPr>
            <a:r>
              <a:rPr lang="en-GB" sz="1300">
                <a:solidFill>
                  <a:schemeClr val="dk1"/>
                </a:solidFill>
              </a:rPr>
              <a:t>PRP provides examples of how practitioner-research can go  beyond ‘big research’ to bring to life the people behind the numbers </a:t>
            </a:r>
            <a:r>
              <a:rPr lang="en-GB" sz="1300">
                <a:solidFill>
                  <a:srgbClr val="0070C0"/>
                </a:solidFill>
              </a:rPr>
              <a:t>by offering insights into </a:t>
            </a:r>
            <a:r>
              <a:rPr i="1" lang="en-GB" sz="1300">
                <a:solidFill>
                  <a:srgbClr val="0070C0"/>
                </a:solidFill>
              </a:rPr>
              <a:t>how</a:t>
            </a:r>
            <a:r>
              <a:rPr lang="en-GB" sz="1300">
                <a:solidFill>
                  <a:srgbClr val="0070C0"/>
                </a:solidFill>
              </a:rPr>
              <a:t> and </a:t>
            </a:r>
            <a:r>
              <a:rPr i="1" lang="en-GB" sz="1300">
                <a:solidFill>
                  <a:srgbClr val="0070C0"/>
                </a:solidFill>
              </a:rPr>
              <a:t>why </a:t>
            </a:r>
            <a:r>
              <a:rPr lang="en-GB" sz="1300">
                <a:solidFill>
                  <a:srgbClr val="0070C0"/>
                </a:solidFill>
              </a:rPr>
              <a:t>an idea or theory from educational research which claims </a:t>
            </a:r>
            <a:r>
              <a:rPr i="1" lang="en-GB" sz="1300">
                <a:solidFill>
                  <a:srgbClr val="0070C0"/>
                </a:solidFill>
              </a:rPr>
              <a:t>that  </a:t>
            </a:r>
            <a:r>
              <a:rPr lang="en-GB" sz="1300">
                <a:solidFill>
                  <a:srgbClr val="0070C0"/>
                </a:solidFill>
              </a:rPr>
              <a:t>something has ‘worked’(in an experiment, randomised control or other research trial) actually ‘works’ or ‘fails’ to work in practice.</a:t>
            </a:r>
            <a:endParaRPr sz="1300">
              <a:solidFill>
                <a:srgbClr val="0070C0"/>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In response to the question of how to get educators to use research evidence, the PRP begins with questions of practice that matter to practitioners, the real world concerns of teachers regarding problems they encounter in educational practice.  This means that at least some of the evidence generated in the PRP research process is derived from the first-hand experiences of sector practitioners.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GB" sz="1300">
                <a:solidFill>
                  <a:schemeClr val="dk1"/>
                </a:solidFill>
              </a:rPr>
              <a:t>This makes PRP research of relevance, interest and most importantly of use to practitioners.  In turn, this makes its impact upon educational practice, direct, context-attuned and more immediate in ways which other forms of research can find problematic.</a:t>
            </a:r>
            <a:endParaRPr sz="1300">
              <a:solidFill>
                <a:schemeClr val="dk1"/>
              </a:solidFill>
            </a:endParaRPr>
          </a:p>
          <a:p>
            <a:pPr indent="-311150" lvl="0" marL="457200" rtl="0" algn="l">
              <a:lnSpc>
                <a:spcPct val="115000"/>
              </a:lnSpc>
              <a:spcBef>
                <a:spcPts val="420"/>
              </a:spcBef>
              <a:spcAft>
                <a:spcPts val="0"/>
              </a:spcAft>
              <a:buSzPts val="1300"/>
              <a:buChar char="•"/>
            </a:pPr>
            <a:r>
              <a:rPr lang="en-GB" sz="1300">
                <a:solidFill>
                  <a:schemeClr val="dk1"/>
                </a:solidFill>
              </a:rPr>
              <a:t>Research conducted in and through the PRP, employs a blend of research evidence generated by sector practitioners and by others in the educational research community. This blend of research evidence contributes to the accessibility and credibility of PRP research as it connects and resonates with the lived experiences of  teachers and  is used by and is useful to them and their colleagues in ways which both challenge, support and extend educational research conducted by others. </a:t>
            </a:r>
            <a:endParaRPr sz="1300">
              <a:solidFill>
                <a:schemeClr val="dk1"/>
              </a:solidFill>
            </a:endParaRPr>
          </a:p>
          <a:p>
            <a:pPr indent="0" lvl="0" marL="0" rtl="0" algn="l">
              <a:lnSpc>
                <a:spcPct val="115000"/>
              </a:lnSpc>
              <a:spcBef>
                <a:spcPts val="420"/>
              </a:spcBef>
              <a:spcAft>
                <a:spcPts val="0"/>
              </a:spcAft>
              <a:buSzPts val="2800"/>
              <a:buNone/>
            </a:pPr>
            <a:r>
              <a:t/>
            </a:r>
            <a:endParaRPr sz="1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04696423c6_0_526"/>
          <p:cNvSpPr txBox="1"/>
          <p:nvPr>
            <p:ph idx="1" type="body"/>
          </p:nvPr>
        </p:nvSpPr>
        <p:spPr>
          <a:xfrm>
            <a:off x="196775" y="1384649"/>
            <a:ext cx="8511900" cy="3759000"/>
          </a:xfrm>
          <a:prstGeom prst="rect">
            <a:avLst/>
          </a:prstGeom>
          <a:noFill/>
          <a:ln>
            <a:noFill/>
          </a:ln>
        </p:spPr>
        <p:txBody>
          <a:bodyPr anchorCtr="0" anchor="t" bIns="45700" lIns="91425" spcFirstLastPara="1" rIns="91425" wrap="square" tIns="45700">
            <a:noAutofit/>
          </a:bodyPr>
          <a:lstStyle/>
          <a:p>
            <a:pPr indent="-209550" lvl="0" marL="342900" rtl="0" algn="l">
              <a:lnSpc>
                <a:spcPct val="115000"/>
              </a:lnSpc>
              <a:spcBef>
                <a:spcPts val="420"/>
              </a:spcBef>
              <a:spcAft>
                <a:spcPts val="0"/>
              </a:spcAft>
              <a:buClr>
                <a:schemeClr val="dk1"/>
              </a:buClr>
              <a:buSzPts val="1300"/>
              <a:buChar char="•"/>
            </a:pPr>
            <a:r>
              <a:rPr lang="en-GB" sz="1300">
                <a:solidFill>
                  <a:schemeClr val="dk1"/>
                </a:solidFill>
              </a:rPr>
              <a:t>The PRP is contributing to making the critical and thoughtful use of evidence from research a part of the everyday practice of teachers</a:t>
            </a:r>
            <a:r>
              <a:rPr lang="en-GB" sz="1300">
                <a:solidFill>
                  <a:srgbClr val="0070C0"/>
                </a:solidFill>
              </a:rPr>
              <a:t> by providing intensive research training and internship for teachers as an integral part of their continuing professional development (CPD)</a:t>
            </a:r>
            <a:endParaRPr sz="1300">
              <a:solidFill>
                <a:srgbClr val="0070C0"/>
              </a:solidFill>
            </a:endParaRPr>
          </a:p>
          <a:p>
            <a:pPr indent="-209550" lvl="0" marL="342900" rtl="0" algn="l">
              <a:lnSpc>
                <a:spcPct val="115000"/>
              </a:lnSpc>
              <a:spcBef>
                <a:spcPts val="420"/>
              </a:spcBef>
              <a:spcAft>
                <a:spcPts val="0"/>
              </a:spcAft>
              <a:buClr>
                <a:schemeClr val="dk1"/>
              </a:buClr>
              <a:buSzPts val="1300"/>
              <a:buChar char="•"/>
            </a:pPr>
            <a:r>
              <a:rPr lang="en-GB" sz="1300">
                <a:solidFill>
                  <a:srgbClr val="0070C0"/>
                </a:solidFill>
              </a:rPr>
              <a:t>equipping “the researched” with the knowledge and skills they need to become respected, credible and in some cases published researchers</a:t>
            </a:r>
            <a:r>
              <a:rPr lang="en-GB" sz="1300"/>
              <a:t>.</a:t>
            </a:r>
            <a:endParaRPr sz="1300"/>
          </a:p>
          <a:p>
            <a:pPr indent="-311150" lvl="0" marL="457200" rtl="0" algn="l">
              <a:lnSpc>
                <a:spcPct val="115000"/>
              </a:lnSpc>
              <a:spcBef>
                <a:spcPts val="420"/>
              </a:spcBef>
              <a:spcAft>
                <a:spcPts val="0"/>
              </a:spcAft>
              <a:buSzPts val="1300"/>
              <a:buChar char="•"/>
            </a:pPr>
            <a:r>
              <a:rPr lang="en-GB" sz="1300">
                <a:solidFill>
                  <a:schemeClr val="dk1"/>
                </a:solidFill>
              </a:rPr>
              <a:t>In the </a:t>
            </a:r>
            <a:r>
              <a:rPr lang="en-GB" sz="1300">
                <a:solidFill>
                  <a:srgbClr val="4A86E8"/>
                </a:solidFill>
              </a:rPr>
              <a:t>PRP practitioners develop an understanding of what is meant  by ‘good research’ </a:t>
            </a:r>
            <a:r>
              <a:rPr lang="en-GB" sz="1300">
                <a:solidFill>
                  <a:schemeClr val="dk1"/>
                </a:solidFill>
              </a:rPr>
              <a:t>in education and </a:t>
            </a:r>
            <a:r>
              <a:rPr lang="en-GB" sz="1300">
                <a:solidFill>
                  <a:srgbClr val="4A86E8"/>
                </a:solidFill>
              </a:rPr>
              <a:t>how good research is and is not done. </a:t>
            </a:r>
            <a:r>
              <a:rPr lang="en-GB" sz="1300">
                <a:solidFill>
                  <a:schemeClr val="dk1"/>
                </a:solidFill>
              </a:rPr>
              <a:t>This is enabling teachers across the sector to become not only critical readers, writers and ‘testers’ of the findings of research conducted by others but also enabling them to become developers and critics of their own research</a:t>
            </a:r>
            <a:endParaRPr sz="1300">
              <a:solidFill>
                <a:schemeClr val="dk1"/>
              </a:solidFill>
            </a:endParaRPr>
          </a:p>
          <a:p>
            <a:pPr indent="-311150" lvl="0" marL="457200" rtl="0" algn="l">
              <a:lnSpc>
                <a:spcPct val="115000"/>
              </a:lnSpc>
              <a:spcBef>
                <a:spcPts val="420"/>
              </a:spcBef>
              <a:spcAft>
                <a:spcPts val="0"/>
              </a:spcAft>
              <a:buSzPts val="1300"/>
              <a:buChar char="•"/>
            </a:pPr>
            <a:r>
              <a:rPr lang="en-GB" sz="1300">
                <a:solidFill>
                  <a:schemeClr val="dk1"/>
                </a:solidFill>
              </a:rPr>
              <a:t>The PRP is </a:t>
            </a:r>
            <a:r>
              <a:rPr lang="en-GB" sz="1300">
                <a:solidFill>
                  <a:srgbClr val="4A86E8"/>
                </a:solidFill>
              </a:rPr>
              <a:t>building the self-improving capacity of the sector</a:t>
            </a:r>
            <a:r>
              <a:rPr lang="en-GB" sz="1300">
                <a:solidFill>
                  <a:schemeClr val="dk1"/>
                </a:solidFill>
              </a:rPr>
              <a:t> by providing intensive research training which supports the development of highly skilled, practice-focused, systematic, rigorous and impactful practitioner-research. </a:t>
            </a:r>
            <a:endParaRPr/>
          </a:p>
          <a:p>
            <a:pPr indent="-311150" lvl="0" marL="457200" rtl="0" algn="l">
              <a:lnSpc>
                <a:spcPct val="115000"/>
              </a:lnSpc>
              <a:spcBef>
                <a:spcPts val="420"/>
              </a:spcBef>
              <a:spcAft>
                <a:spcPts val="0"/>
              </a:spcAft>
              <a:buClr>
                <a:srgbClr val="4A86E8"/>
              </a:buClr>
              <a:buSzPts val="1300"/>
              <a:buChar char="•"/>
            </a:pPr>
            <a:r>
              <a:rPr lang="en-GB" sz="1300">
                <a:solidFill>
                  <a:srgbClr val="4A86E8"/>
                </a:solidFill>
              </a:rPr>
              <a:t>The PRP is driving sector-wide improvement in context through a pioneering model of educational change which enables practitioners in the FE sector to test out and adapt ideas from educational theory and research in the arena of practice</a:t>
            </a:r>
            <a:endParaRPr sz="1300">
              <a:solidFill>
                <a:srgbClr val="4A86E8"/>
              </a:solidFill>
            </a:endParaRPr>
          </a:p>
          <a:p>
            <a:pPr indent="-127000" lvl="0" marL="342900" rtl="0" algn="l">
              <a:lnSpc>
                <a:spcPct val="115000"/>
              </a:lnSpc>
              <a:spcBef>
                <a:spcPts val="420"/>
              </a:spcBef>
              <a:spcAft>
                <a:spcPts val="0"/>
              </a:spcAft>
              <a:buClr>
                <a:schemeClr val="dk1"/>
              </a:buClr>
              <a:buSzPts val="2800"/>
              <a:buNone/>
            </a:pPr>
            <a:r>
              <a:t/>
            </a:r>
            <a:endParaRPr sz="1300"/>
          </a:p>
        </p:txBody>
      </p:sp>
      <p:sp>
        <p:nvSpPr>
          <p:cNvPr id="155" name="Google Shape;155;g204696423c6_0_526"/>
          <p:cNvSpPr txBox="1"/>
          <p:nvPr>
            <p:ph type="title"/>
          </p:nvPr>
        </p:nvSpPr>
        <p:spPr>
          <a:xfrm>
            <a:off x="2423200" y="205975"/>
            <a:ext cx="6535800" cy="1106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600"/>
              <a:t>What Happens to Research When the Researched Become the Researchers?: Evidence from the PRP </a:t>
            </a:r>
            <a:r>
              <a:rPr b="1" lang="en-GB" sz="1600">
                <a:solidFill>
                  <a:srgbClr val="0070C0"/>
                </a:solidFill>
              </a:rPr>
              <a:t>…</a:t>
            </a:r>
            <a:r>
              <a:rPr lang="en-GB" sz="1600"/>
              <a:t> </a:t>
            </a:r>
            <a:r>
              <a:rPr b="1" lang="en-GB" sz="1600">
                <a:solidFill>
                  <a:srgbClr val="0070C0"/>
                </a:solidFill>
              </a:rPr>
              <a:t>making the critical and thoughtful use of evidence from research a part of the everyday practice of teachers </a:t>
            </a:r>
            <a:endParaRPr b="1" sz="160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04696423c6_0_532"/>
          <p:cNvSpPr txBox="1"/>
          <p:nvPr>
            <p:ph idx="2" type="body"/>
          </p:nvPr>
        </p:nvSpPr>
        <p:spPr>
          <a:xfrm>
            <a:off x="399400" y="1706880"/>
            <a:ext cx="8640600" cy="3177570"/>
          </a:xfrm>
          <a:prstGeom prst="rect">
            <a:avLst/>
          </a:prstGeom>
          <a:noFill/>
          <a:ln>
            <a:noFill/>
          </a:ln>
        </p:spPr>
        <p:txBody>
          <a:bodyPr anchorCtr="0" anchor="t" bIns="45700" lIns="91425" spcFirstLastPara="1" rIns="91425" wrap="square" tIns="45700">
            <a:noAutofit/>
          </a:bodyPr>
          <a:lstStyle/>
          <a:p>
            <a:pPr indent="-209550" lvl="0" marL="342900" rtl="0" algn="l">
              <a:lnSpc>
                <a:spcPct val="115000"/>
              </a:lnSpc>
              <a:spcBef>
                <a:spcPts val="420"/>
              </a:spcBef>
              <a:spcAft>
                <a:spcPts val="0"/>
              </a:spcAft>
              <a:buClr>
                <a:schemeClr val="dk1"/>
              </a:buClr>
              <a:buSzPts val="1300"/>
              <a:buChar char="•"/>
            </a:pPr>
            <a:r>
              <a:rPr lang="en-GB" sz="1300">
                <a:solidFill>
                  <a:schemeClr val="dk1"/>
                </a:solidFill>
              </a:rPr>
              <a:t>By providing detailed ‘on the ground’ descriptions of what goes on in practice through direct accounts of the lived experiences of teachers, education leaders and learners, the PRP provides cumulative, real-world and real-time insights into the </a:t>
            </a:r>
            <a:r>
              <a:rPr i="1" lang="en-GB" sz="1300">
                <a:solidFill>
                  <a:schemeClr val="dk1"/>
                </a:solidFill>
              </a:rPr>
              <a:t>processes</a:t>
            </a:r>
            <a:r>
              <a:rPr lang="en-GB" sz="1300">
                <a:solidFill>
                  <a:schemeClr val="dk1"/>
                </a:solidFill>
              </a:rPr>
              <a:t> through which a policy or idea from research is being implemented in practice </a:t>
            </a:r>
            <a:r>
              <a:rPr i="1" lang="en-GB" sz="1300">
                <a:solidFill>
                  <a:schemeClr val="dk1"/>
                </a:solidFill>
              </a:rPr>
              <a:t>as</a:t>
            </a:r>
            <a:r>
              <a:rPr lang="en-GB" sz="1300">
                <a:solidFill>
                  <a:schemeClr val="dk1"/>
                </a:solidFill>
              </a:rPr>
              <a:t> it is being implemented. </a:t>
            </a:r>
            <a:endParaRPr sz="1300">
              <a:solidFill>
                <a:schemeClr val="dk1"/>
              </a:solidFill>
            </a:endParaRPr>
          </a:p>
          <a:p>
            <a:pPr indent="-311150" lvl="0" marL="457200" rtl="0" algn="l">
              <a:lnSpc>
                <a:spcPct val="115000"/>
              </a:lnSpc>
              <a:spcBef>
                <a:spcPts val="420"/>
              </a:spcBef>
              <a:spcAft>
                <a:spcPts val="0"/>
              </a:spcAft>
              <a:buSzPts val="1300"/>
              <a:buChar char="•"/>
            </a:pPr>
            <a:r>
              <a:rPr lang="en-GB" sz="1300">
                <a:solidFill>
                  <a:schemeClr val="dk1"/>
                </a:solidFill>
              </a:rPr>
              <a:t>This offers policy professionals </a:t>
            </a:r>
            <a:r>
              <a:rPr lang="en-GB" sz="1300">
                <a:solidFill>
                  <a:srgbClr val="0070C0"/>
                </a:solidFill>
              </a:rPr>
              <a:t>a ‘history of the present’, intelligence in the ‘here and now</a:t>
            </a:r>
            <a:r>
              <a:rPr lang="en-GB" sz="1300">
                <a:solidFill>
                  <a:schemeClr val="dk1"/>
                </a:solidFill>
              </a:rPr>
              <a:t>’,  insights into what is really happening to an idea from research/policy in practice. This presents opportunities to adapt, modify and improve policy in practice in real-time in the light of incrementally accrued evidence, derived from the direct experiences of sector practitioners, including more subtle and less easily measured aspects of the (lived) impact of an idea from research or a policy in practice</a:t>
            </a:r>
            <a:endParaRPr sz="1300">
              <a:solidFill>
                <a:schemeClr val="dk1"/>
              </a:solidFill>
            </a:endParaRPr>
          </a:p>
          <a:p>
            <a:pPr indent="-311150" lvl="0" marL="457200" rtl="0" algn="l">
              <a:lnSpc>
                <a:spcPct val="115000"/>
              </a:lnSpc>
              <a:spcBef>
                <a:spcPts val="420"/>
              </a:spcBef>
              <a:spcAft>
                <a:spcPts val="0"/>
              </a:spcAft>
              <a:buSzPts val="1300"/>
              <a:buChar char="•"/>
            </a:pPr>
            <a:r>
              <a:rPr lang="en-GB" sz="1300">
                <a:solidFill>
                  <a:schemeClr val="dk1"/>
                </a:solidFill>
              </a:rPr>
              <a:t>Research conducted in the </a:t>
            </a:r>
            <a:r>
              <a:rPr lang="en-GB" sz="1300">
                <a:solidFill>
                  <a:srgbClr val="0070C0"/>
                </a:solidFill>
              </a:rPr>
              <a:t>PRP is distinct from much ‘rear view mirror’ sector intelligence generated by RCTs, meta-analyses and other forms of ‘big research’ which present retrospective perspectives of the large-scale outcomes and more easily measured aspects of the impact of a policy, after the event and from the outside</a:t>
            </a:r>
            <a:endParaRPr sz="1300">
              <a:solidFill>
                <a:srgbClr val="0070C0"/>
              </a:solidFill>
            </a:endParaRPr>
          </a:p>
          <a:p>
            <a:pPr indent="0" lvl="0" marL="38100" rtl="0" algn="l">
              <a:lnSpc>
                <a:spcPct val="115000"/>
              </a:lnSpc>
              <a:spcBef>
                <a:spcPts val="420"/>
              </a:spcBef>
              <a:spcAft>
                <a:spcPts val="0"/>
              </a:spcAft>
              <a:buSzPts val="2800"/>
              <a:buNone/>
            </a:pPr>
            <a:r>
              <a:t/>
            </a:r>
            <a:endParaRPr sz="1300"/>
          </a:p>
        </p:txBody>
      </p:sp>
      <p:sp>
        <p:nvSpPr>
          <p:cNvPr id="161" name="Google Shape;161;g204696423c6_0_532"/>
          <p:cNvSpPr txBox="1"/>
          <p:nvPr>
            <p:ph type="title"/>
          </p:nvPr>
        </p:nvSpPr>
        <p:spPr>
          <a:xfrm>
            <a:off x="2423200" y="205974"/>
            <a:ext cx="6535800" cy="135285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t>What Happens to Research When the Researched Become the Researchers?: Evidence from the PRP </a:t>
            </a:r>
            <a:r>
              <a:rPr b="1" lang="en-GB" sz="1800">
                <a:solidFill>
                  <a:srgbClr val="0070C0"/>
                </a:solidFill>
              </a:rPr>
              <a:t>…Offers Policy Professionals a History of the Present , Intelligence in the Here and Now – Not in the Rear View Mirror/After the Fact </a:t>
            </a:r>
            <a:endParaRPr b="1"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04696423c6_0_544"/>
          <p:cNvSpPr txBox="1"/>
          <p:nvPr>
            <p:ph idx="1" type="body"/>
          </p:nvPr>
        </p:nvSpPr>
        <p:spPr>
          <a:xfrm>
            <a:off x="127325" y="1197864"/>
            <a:ext cx="8886000" cy="3884561"/>
          </a:xfrm>
          <a:prstGeom prst="rect">
            <a:avLst/>
          </a:prstGeom>
          <a:noFill/>
          <a:ln>
            <a:noFill/>
          </a:ln>
        </p:spPr>
        <p:txBody>
          <a:bodyPr anchorCtr="0" anchor="t" bIns="45700" lIns="91425" spcFirstLastPara="1" rIns="91425" wrap="square" tIns="45700">
            <a:noAutofit/>
          </a:bodyPr>
          <a:lstStyle/>
          <a:p>
            <a:pPr indent="-209550" lvl="0" marL="342900" rtl="0" algn="l">
              <a:lnSpc>
                <a:spcPct val="115000"/>
              </a:lnSpc>
              <a:spcBef>
                <a:spcPts val="420"/>
              </a:spcBef>
              <a:spcAft>
                <a:spcPts val="0"/>
              </a:spcAft>
              <a:buClr>
                <a:schemeClr val="dk1"/>
              </a:buClr>
              <a:buSzPts val="1300"/>
              <a:buChar char="•"/>
            </a:pPr>
            <a:r>
              <a:rPr lang="en-GB" sz="1300">
                <a:solidFill>
                  <a:schemeClr val="dk1"/>
                </a:solidFill>
              </a:rPr>
              <a:t>This is not to say that the PRP and ‘big research’ conducted through RCTs should be viewed in binary or oppositional terms or that one should be elevated or valued above the other. </a:t>
            </a:r>
            <a:r>
              <a:rPr lang="en-GB" sz="1300">
                <a:solidFill>
                  <a:srgbClr val="0070C0"/>
                </a:solidFill>
              </a:rPr>
              <a:t>The PRP offers a new model of partnership  in which practitioner research can contribute to/supplement ‘big’ research in the form of RCTs in a complementary and mutually enriching relationship capable of improving and informing both forms of research in education. </a:t>
            </a:r>
            <a:endParaRPr sz="1300">
              <a:solidFill>
                <a:srgbClr val="0070C0"/>
              </a:solidFill>
            </a:endParaRPr>
          </a:p>
          <a:p>
            <a:pPr indent="-311150" lvl="0" marL="457200" rtl="0" algn="l">
              <a:lnSpc>
                <a:spcPct val="115000"/>
              </a:lnSpc>
              <a:spcBef>
                <a:spcPts val="420"/>
              </a:spcBef>
              <a:spcAft>
                <a:spcPts val="0"/>
              </a:spcAft>
              <a:buSzPts val="1300"/>
              <a:buChar char="•"/>
            </a:pPr>
            <a:r>
              <a:rPr lang="en-GB" sz="1300">
                <a:solidFill>
                  <a:srgbClr val="0070C0"/>
                </a:solidFill>
              </a:rPr>
              <a:t>In this way, the PRP offers opportunities to develop a new,  more inclusive and democratic architecture for a  hybrid model of policy-research-practice relations, a new policy science capable of  harnessing synergies derived from both forms of educational research opening up opportunities for hypothesis-testing on a smaller scale </a:t>
            </a:r>
            <a:r>
              <a:rPr i="1" lang="en-GB" sz="1300">
                <a:solidFill>
                  <a:srgbClr val="0070C0"/>
                </a:solidFill>
              </a:rPr>
              <a:t>before/after</a:t>
            </a:r>
            <a:r>
              <a:rPr lang="en-GB" sz="1300">
                <a:solidFill>
                  <a:srgbClr val="0070C0"/>
                </a:solidFill>
              </a:rPr>
              <a:t> hypothesis-testing on a larger scale though RCTs etc. </a:t>
            </a:r>
            <a:endParaRPr sz="1300">
              <a:solidFill>
                <a:srgbClr val="0070C0"/>
              </a:solidFill>
            </a:endParaRPr>
          </a:p>
          <a:p>
            <a:pPr indent="-311150" lvl="0" marL="457200" rtl="0" algn="l">
              <a:lnSpc>
                <a:spcPct val="115000"/>
              </a:lnSpc>
              <a:spcBef>
                <a:spcPts val="420"/>
              </a:spcBef>
              <a:spcAft>
                <a:spcPts val="0"/>
              </a:spcAft>
              <a:buSzPts val="1300"/>
              <a:buChar char="•"/>
            </a:pPr>
            <a:r>
              <a:rPr lang="en-GB" sz="1300">
                <a:solidFill>
                  <a:schemeClr val="dk1"/>
                </a:solidFill>
              </a:rPr>
              <a:t>An aim of the PRP is to challenge ideas about what counts as systematic research in education in the FAVTE sector, regarding how research is conducted, who gets to conduct it and who can legitimately talk about the experiences of ‘the researched’.  The central question here is  what happens to educational research when ‘the researched’ become the researchers? </a:t>
            </a:r>
            <a:endParaRPr sz="1300">
              <a:solidFill>
                <a:schemeClr val="dk1"/>
              </a:solidFill>
            </a:endParaRPr>
          </a:p>
          <a:p>
            <a:pPr indent="-311150" lvl="0" marL="457200" rtl="0" algn="l">
              <a:lnSpc>
                <a:spcPct val="115000"/>
              </a:lnSpc>
              <a:spcBef>
                <a:spcPts val="420"/>
              </a:spcBef>
              <a:spcAft>
                <a:spcPts val="0"/>
              </a:spcAft>
              <a:buSzPts val="1300"/>
              <a:buChar char="•"/>
            </a:pPr>
            <a:r>
              <a:rPr lang="en-GB" sz="1300">
                <a:solidFill>
                  <a:schemeClr val="dk1"/>
                </a:solidFill>
              </a:rPr>
              <a:t>The PRP takes research to be an educative process, where the first objective is to illuminate and explore educational problems and enduring educational issues encountered by teachers in their everyday practice and to pursue potential solutions through practitioner-research </a:t>
            </a:r>
            <a:endParaRPr sz="1300">
              <a:solidFill>
                <a:schemeClr val="dk1"/>
              </a:solidFill>
            </a:endParaRPr>
          </a:p>
          <a:p>
            <a:pPr indent="0" lvl="0" marL="38100" rtl="0" algn="l">
              <a:lnSpc>
                <a:spcPct val="115000"/>
              </a:lnSpc>
              <a:spcBef>
                <a:spcPts val="420"/>
              </a:spcBef>
              <a:spcAft>
                <a:spcPts val="0"/>
              </a:spcAft>
              <a:buSzPts val="2800"/>
              <a:buNone/>
            </a:pPr>
            <a:r>
              <a:t/>
            </a:r>
            <a:endParaRPr sz="1300"/>
          </a:p>
        </p:txBody>
      </p:sp>
      <p:sp>
        <p:nvSpPr>
          <p:cNvPr id="167" name="Google Shape;167;g204696423c6_0_544"/>
          <p:cNvSpPr txBox="1"/>
          <p:nvPr>
            <p:ph type="title"/>
          </p:nvPr>
        </p:nvSpPr>
        <p:spPr>
          <a:xfrm>
            <a:off x="2423200" y="205975"/>
            <a:ext cx="6535800" cy="106547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600"/>
              <a:t>What Happens to Research When the Researched Become the Researchers?: Evidence from the PRP</a:t>
            </a:r>
            <a:r>
              <a:rPr b="1" lang="en-GB" sz="1600">
                <a:solidFill>
                  <a:srgbClr val="0070C0"/>
                </a:solidFill>
              </a:rPr>
              <a:t>…A More Inclusive and Democratic Research Architecture and a Hybrid Model of Research-Policy-Practice Relations </a:t>
            </a:r>
            <a:endParaRPr b="1" sz="160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04696423c6_0_556"/>
          <p:cNvSpPr txBox="1"/>
          <p:nvPr>
            <p:ph idx="2" type="body"/>
          </p:nvPr>
        </p:nvSpPr>
        <p:spPr>
          <a:xfrm>
            <a:off x="406700" y="1907177"/>
            <a:ext cx="8586600" cy="3092998"/>
          </a:xfrm>
          <a:prstGeom prst="rect">
            <a:avLst/>
          </a:prstGeom>
          <a:noFill/>
          <a:ln>
            <a:noFill/>
          </a:ln>
        </p:spPr>
        <p:txBody>
          <a:bodyPr anchorCtr="0" anchor="t" bIns="45700" lIns="91425" spcFirstLastPara="1" rIns="91425" wrap="square" tIns="45700">
            <a:noAutofit/>
          </a:bodyPr>
          <a:lstStyle/>
          <a:p>
            <a:pPr indent="-311150" lvl="0" marL="457200" rtl="0" algn="l">
              <a:spcBef>
                <a:spcPts val="0"/>
              </a:spcBef>
              <a:spcAft>
                <a:spcPts val="0"/>
              </a:spcAft>
              <a:buSzPts val="1300"/>
              <a:buChar char="•"/>
            </a:pPr>
            <a:r>
              <a:rPr lang="en-GB" sz="1500">
                <a:solidFill>
                  <a:srgbClr val="0070C0"/>
                </a:solidFill>
              </a:rPr>
              <a:t>In the top down model  practitioner research and the people who conduct it are subordinated, undervalued, overlooked and largely excluded from the educational research community.</a:t>
            </a:r>
            <a:endParaRPr sz="1500">
              <a:solidFill>
                <a:srgbClr val="0070C0"/>
              </a:solidFill>
            </a:endParaRPr>
          </a:p>
          <a:p>
            <a:pPr indent="-311150" lvl="0" marL="457200" rtl="0" algn="l">
              <a:lnSpc>
                <a:spcPct val="115000"/>
              </a:lnSpc>
              <a:spcBef>
                <a:spcPts val="420"/>
              </a:spcBef>
              <a:spcAft>
                <a:spcPts val="0"/>
              </a:spcAft>
              <a:buSzPts val="1300"/>
              <a:buChar char="•"/>
            </a:pPr>
            <a:r>
              <a:rPr lang="en-GB" sz="1500">
                <a:solidFill>
                  <a:srgbClr val="0070C0"/>
                </a:solidFill>
              </a:rPr>
              <a:t>The PRP is challenging unhelpful binary debates and discourses surrounding the importance and value of practitioner-research </a:t>
            </a:r>
            <a:r>
              <a:rPr i="1" lang="en-GB" sz="1500">
                <a:solidFill>
                  <a:srgbClr val="0070C0"/>
                </a:solidFill>
              </a:rPr>
              <a:t>versus </a:t>
            </a:r>
            <a:r>
              <a:rPr lang="en-GB" sz="1500">
                <a:solidFill>
                  <a:srgbClr val="0070C0"/>
                </a:solidFill>
              </a:rPr>
              <a:t>‘big research’ increasing knowledge and improving educational policy-research-practice relations in education in the process.</a:t>
            </a:r>
            <a:endParaRPr sz="1500">
              <a:solidFill>
                <a:srgbClr val="0070C0"/>
              </a:solidFill>
            </a:endParaRPr>
          </a:p>
          <a:p>
            <a:pPr indent="-311150" lvl="0" marL="457200" rtl="0" algn="l">
              <a:lnSpc>
                <a:spcPct val="115000"/>
              </a:lnSpc>
              <a:spcBef>
                <a:spcPts val="0"/>
              </a:spcBef>
              <a:spcAft>
                <a:spcPts val="0"/>
              </a:spcAft>
              <a:buClr>
                <a:schemeClr val="dk1"/>
              </a:buClr>
              <a:buSzPts val="1300"/>
              <a:buChar char="•"/>
            </a:pPr>
            <a:r>
              <a:rPr lang="en-GB" sz="1500">
                <a:solidFill>
                  <a:schemeClr val="dk1"/>
                </a:solidFill>
              </a:rPr>
              <a:t>A further objective of the PRP is to contest previously uncritically accepted relays of power and dominant relations of  authority which elevate ‘big’ research (RCTs, meta analyses and other forms of research) which conduct research </a:t>
            </a:r>
            <a:r>
              <a:rPr i="1" lang="en-GB" sz="1500">
                <a:solidFill>
                  <a:schemeClr val="dk1"/>
                </a:solidFill>
              </a:rPr>
              <a:t>on </a:t>
            </a:r>
            <a:r>
              <a:rPr lang="en-GB" sz="1500">
                <a:solidFill>
                  <a:schemeClr val="dk1"/>
                </a:solidFill>
              </a:rPr>
              <a:t>education from the top-down and from the outside-in), and elevate its worth to be above that of practitioner-research, considering it to be superior to and more useful. </a:t>
            </a:r>
            <a:endParaRPr sz="1500"/>
          </a:p>
          <a:p>
            <a:pPr indent="-311150" lvl="0" marL="457200" rtl="0" algn="l">
              <a:lnSpc>
                <a:spcPct val="115000"/>
              </a:lnSpc>
              <a:spcBef>
                <a:spcPts val="0"/>
              </a:spcBef>
              <a:spcAft>
                <a:spcPts val="0"/>
              </a:spcAft>
              <a:buClr>
                <a:schemeClr val="dk1"/>
              </a:buClr>
              <a:buSzPts val="1300"/>
              <a:buChar char="•"/>
            </a:pPr>
            <a:r>
              <a:t/>
            </a:r>
            <a:endParaRPr sz="1500">
              <a:solidFill>
                <a:srgbClr val="0070C0"/>
              </a:solidFill>
            </a:endParaRPr>
          </a:p>
        </p:txBody>
      </p:sp>
      <p:sp>
        <p:nvSpPr>
          <p:cNvPr id="173" name="Google Shape;173;g204696423c6_0_556"/>
          <p:cNvSpPr txBox="1"/>
          <p:nvPr>
            <p:ph type="title"/>
          </p:nvPr>
        </p:nvSpPr>
        <p:spPr>
          <a:xfrm>
            <a:off x="2309988" y="275643"/>
            <a:ext cx="6535800" cy="150961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GB" sz="1800"/>
              <a:t>What Happens to Research When the Researched Become the Researchers?: Evidence from the PRP </a:t>
            </a:r>
            <a:r>
              <a:rPr lang="en-GB" sz="1800">
                <a:solidFill>
                  <a:srgbClr val="0070C0"/>
                </a:solidFill>
              </a:rPr>
              <a:t>…</a:t>
            </a:r>
            <a:r>
              <a:rPr b="1" lang="en-GB" sz="1800">
                <a:solidFill>
                  <a:srgbClr val="0070C0"/>
                </a:solidFill>
              </a:rPr>
              <a:t>Challenging Binary Framings and Hierarchies of ‘Big’ Research </a:t>
            </a:r>
            <a:r>
              <a:rPr b="1" i="1" lang="en-GB" sz="1800">
                <a:solidFill>
                  <a:srgbClr val="0070C0"/>
                </a:solidFill>
              </a:rPr>
              <a:t>Versus</a:t>
            </a:r>
            <a:r>
              <a:rPr b="1" lang="en-GB" sz="1800">
                <a:solidFill>
                  <a:srgbClr val="0070C0"/>
                </a:solidFill>
              </a:rPr>
              <a:t>  Practitioner Research  </a:t>
            </a:r>
            <a:endParaRPr b="1"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04696423c6_0_568"/>
          <p:cNvSpPr txBox="1"/>
          <p:nvPr>
            <p:ph idx="1" type="body"/>
          </p:nvPr>
        </p:nvSpPr>
        <p:spPr>
          <a:xfrm>
            <a:off x="180924" y="1353575"/>
            <a:ext cx="8778075" cy="3639000"/>
          </a:xfrm>
          <a:prstGeom prst="rect">
            <a:avLst/>
          </a:prstGeom>
          <a:noFill/>
          <a:ln>
            <a:noFill/>
          </a:ln>
        </p:spPr>
        <p:txBody>
          <a:bodyPr anchorCtr="0" anchor="t" bIns="45700" lIns="91425" spcFirstLastPara="1" rIns="91425" wrap="square" tIns="45700">
            <a:noAutofit/>
          </a:bodyPr>
          <a:lstStyle/>
          <a:p>
            <a:pPr indent="-196850" lvl="0" marL="342900" rtl="0" algn="l">
              <a:lnSpc>
                <a:spcPct val="115000"/>
              </a:lnSpc>
              <a:spcBef>
                <a:spcPts val="420"/>
              </a:spcBef>
              <a:spcAft>
                <a:spcPts val="0"/>
              </a:spcAft>
              <a:buClr>
                <a:schemeClr val="dk1"/>
              </a:buClr>
              <a:buSzPts val="1100"/>
              <a:buChar char="•"/>
            </a:pPr>
            <a:r>
              <a:rPr lang="en-GB" sz="1800">
                <a:solidFill>
                  <a:schemeClr val="dk1"/>
                </a:solidFill>
              </a:rPr>
              <a:t>Through the PRP, </a:t>
            </a:r>
            <a:r>
              <a:rPr lang="en-GB" sz="1800">
                <a:solidFill>
                  <a:srgbClr val="0070C0"/>
                </a:solidFill>
              </a:rPr>
              <a:t>highly experienced and more mature teachers and education leaders across the FAVTE sector in England now have access to intensive training and internship in educational research, scholarship and academic writing.</a:t>
            </a:r>
            <a:r>
              <a:rPr lang="en-GB" sz="1800">
                <a:solidFill>
                  <a:schemeClr val="dk1"/>
                </a:solidFill>
              </a:rPr>
              <a:t>  </a:t>
            </a:r>
            <a:endParaRPr sz="1800"/>
          </a:p>
          <a:p>
            <a:pPr indent="-196850" lvl="0" marL="342900" rtl="0" algn="l">
              <a:lnSpc>
                <a:spcPct val="115000"/>
              </a:lnSpc>
              <a:spcBef>
                <a:spcPts val="420"/>
              </a:spcBef>
              <a:spcAft>
                <a:spcPts val="0"/>
              </a:spcAft>
              <a:buClr>
                <a:schemeClr val="dk1"/>
              </a:buClr>
              <a:buSzPts val="1100"/>
              <a:buChar char="•"/>
            </a:pPr>
            <a:r>
              <a:rPr lang="en-GB" sz="1800">
                <a:solidFill>
                  <a:schemeClr val="dk1"/>
                </a:solidFill>
              </a:rPr>
              <a:t>This is beginning to contribute to greater inclusion and to use a phrase currently in </a:t>
            </a:r>
            <a:r>
              <a:rPr lang="en-GB" sz="1800">
                <a:solidFill>
                  <a:srgbClr val="0070C0"/>
                </a:solidFill>
              </a:rPr>
              <a:t>vogue a ‘levelling up’ of the current demography of the educational research community in which more mature teacher-researchers from lower socio-economic groups who were previously excluded and under-represented in the educational research community and in the academy,  can now participate in and contribute to research, theory and knowledge development, the improvement of educational practice in education and in doing so strengthen social justice</a:t>
            </a:r>
            <a:endParaRPr sz="1800">
              <a:solidFill>
                <a:srgbClr val="0070C0"/>
              </a:solidFill>
            </a:endParaRPr>
          </a:p>
        </p:txBody>
      </p:sp>
      <p:sp>
        <p:nvSpPr>
          <p:cNvPr id="179" name="Google Shape;179;g204696423c6_0_568"/>
          <p:cNvSpPr txBox="1"/>
          <p:nvPr>
            <p:ph type="title"/>
          </p:nvPr>
        </p:nvSpPr>
        <p:spPr>
          <a:xfrm>
            <a:off x="2351314" y="205974"/>
            <a:ext cx="6607686" cy="107418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t>What Happens to Research When the Researched Become the Researchers?: Evidence from the PRP </a:t>
            </a:r>
            <a:r>
              <a:rPr lang="en-GB" sz="1800">
                <a:solidFill>
                  <a:srgbClr val="0070C0"/>
                </a:solidFill>
              </a:rPr>
              <a:t>…</a:t>
            </a:r>
            <a:r>
              <a:rPr b="1" lang="en-GB" sz="1800">
                <a:solidFill>
                  <a:srgbClr val="0070C0"/>
                </a:solidFill>
              </a:rPr>
              <a:t>Levelling Up Who Gets to Join the Community of Educational Research and Scholarship </a:t>
            </a:r>
            <a:endParaRPr b="1"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g20f506e0127_0_0"/>
          <p:cNvPicPr preferRelativeResize="0"/>
          <p:nvPr/>
        </p:nvPicPr>
        <p:blipFill>
          <a:blip r:embed="rId3">
            <a:alphaModFix/>
          </a:blip>
          <a:stretch>
            <a:fillRect/>
          </a:stretch>
        </p:blipFill>
        <p:spPr>
          <a:xfrm>
            <a:off x="4212818" y="1232413"/>
            <a:ext cx="4675583" cy="3018800"/>
          </a:xfrm>
          <a:prstGeom prst="rect">
            <a:avLst/>
          </a:prstGeom>
          <a:noFill/>
          <a:ln>
            <a:noFill/>
          </a:ln>
        </p:spPr>
      </p:pic>
      <p:pic>
        <p:nvPicPr>
          <p:cNvPr id="59" name="Google Shape;59;g20f506e0127_0_0"/>
          <p:cNvPicPr preferRelativeResize="0"/>
          <p:nvPr/>
        </p:nvPicPr>
        <p:blipFill>
          <a:blip r:embed="rId4">
            <a:alphaModFix/>
          </a:blip>
          <a:stretch>
            <a:fillRect/>
          </a:stretch>
        </p:blipFill>
        <p:spPr>
          <a:xfrm>
            <a:off x="270100" y="1232413"/>
            <a:ext cx="3970752" cy="3018800"/>
          </a:xfrm>
          <a:prstGeom prst="rect">
            <a:avLst/>
          </a:prstGeom>
          <a:noFill/>
          <a:ln>
            <a:noFill/>
          </a:ln>
        </p:spPr>
      </p:pic>
      <p:sp>
        <p:nvSpPr>
          <p:cNvPr id="60" name="Google Shape;60;g20f506e0127_0_0"/>
          <p:cNvSpPr txBox="1"/>
          <p:nvPr/>
        </p:nvSpPr>
        <p:spPr>
          <a:xfrm>
            <a:off x="311250" y="4353149"/>
            <a:ext cx="3929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A sign for the city of sunderland and it’s neighbourhood… Washington!</a:t>
            </a:r>
            <a:endParaRPr/>
          </a:p>
        </p:txBody>
      </p:sp>
      <p:sp>
        <p:nvSpPr>
          <p:cNvPr id="61" name="Google Shape;61;g20f506e0127_0_0"/>
          <p:cNvSpPr txBox="1"/>
          <p:nvPr/>
        </p:nvSpPr>
        <p:spPr>
          <a:xfrm>
            <a:off x="4855700" y="4353148"/>
            <a:ext cx="3929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Washington Hall, George Washington’s ancestral  family home </a:t>
            </a:r>
            <a:endParaRPr/>
          </a:p>
        </p:txBody>
      </p:sp>
      <p:sp>
        <p:nvSpPr>
          <p:cNvPr id="62" name="Google Shape;62;g20f506e0127_0_0"/>
          <p:cNvSpPr txBox="1"/>
          <p:nvPr/>
        </p:nvSpPr>
        <p:spPr>
          <a:xfrm>
            <a:off x="2251975" y="260225"/>
            <a:ext cx="6566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Sunderland University : A lot closer than you think…!</a:t>
            </a:r>
            <a:endParaRPr b="1"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04696423c6_0_578"/>
          <p:cNvSpPr txBox="1"/>
          <p:nvPr>
            <p:ph idx="1" type="body"/>
          </p:nvPr>
        </p:nvSpPr>
        <p:spPr>
          <a:xfrm>
            <a:off x="138896" y="1645919"/>
            <a:ext cx="8854500" cy="3412231"/>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420"/>
              </a:spcBef>
              <a:spcAft>
                <a:spcPts val="0"/>
              </a:spcAft>
              <a:buSzPts val="1600"/>
              <a:buChar char="•"/>
            </a:pPr>
            <a:r>
              <a:rPr lang="en-GB" sz="1600">
                <a:solidFill>
                  <a:schemeClr val="dk1"/>
                </a:solidFill>
              </a:rPr>
              <a:t>The PRP is </a:t>
            </a:r>
            <a:r>
              <a:rPr lang="en-GB" sz="1600">
                <a:solidFill>
                  <a:srgbClr val="0070C0"/>
                </a:solidFill>
              </a:rPr>
              <a:t>uncovering gaps in research which have not come to light in larger scale research studies of practice in the sector previously conducted by external researchers</a:t>
            </a:r>
            <a:r>
              <a:rPr lang="en-GB" sz="1600">
                <a:solidFill>
                  <a:schemeClr val="dk1"/>
                </a:solidFill>
              </a:rPr>
              <a:t>. For example,  in relation to failures and shortcomings of current approaches to formative assessment; joint curriculum planning in the teaching of GCSE Mathematics and English for students who have ‘failed’ these examinations while at school</a:t>
            </a:r>
            <a:endParaRPr sz="2000"/>
          </a:p>
          <a:p>
            <a:pPr indent="-330200" lvl="0" marL="457200" rtl="0" algn="l">
              <a:lnSpc>
                <a:spcPct val="115000"/>
              </a:lnSpc>
              <a:spcBef>
                <a:spcPts val="0"/>
              </a:spcBef>
              <a:spcAft>
                <a:spcPts val="0"/>
              </a:spcAft>
              <a:buSzPts val="1600"/>
              <a:buChar char="•"/>
            </a:pPr>
            <a:r>
              <a:rPr lang="en-GB" sz="1600">
                <a:solidFill>
                  <a:schemeClr val="dk1"/>
                </a:solidFill>
              </a:rPr>
              <a:t> Research from the PRP is also revealing </a:t>
            </a:r>
            <a:r>
              <a:rPr lang="en-GB" sz="1600">
                <a:solidFill>
                  <a:srgbClr val="0070C0"/>
                </a:solidFill>
              </a:rPr>
              <a:t>the limitations of binary notions of curriculum planning which involve  either ‘embedding’ GCSE Mathematics and English in vocational curricula </a:t>
            </a:r>
            <a:r>
              <a:rPr b="1" lang="en-GB" sz="1600">
                <a:solidFill>
                  <a:srgbClr val="0070C0"/>
                </a:solidFill>
              </a:rPr>
              <a:t>or</a:t>
            </a:r>
            <a:r>
              <a:rPr lang="en-GB" sz="1600">
                <a:solidFill>
                  <a:srgbClr val="0070C0"/>
                </a:solidFill>
              </a:rPr>
              <a:t> teaching them as discrete subjects in FAVTE contexts</a:t>
            </a:r>
            <a:endParaRPr sz="2000">
              <a:solidFill>
                <a:srgbClr val="0070C0"/>
              </a:solidFill>
            </a:endParaRPr>
          </a:p>
          <a:p>
            <a:pPr indent="-330200" lvl="0" marL="457200" rtl="0" algn="l">
              <a:lnSpc>
                <a:spcPct val="115000"/>
              </a:lnSpc>
              <a:spcBef>
                <a:spcPts val="0"/>
              </a:spcBef>
              <a:spcAft>
                <a:spcPts val="0"/>
              </a:spcAft>
              <a:buClr>
                <a:srgbClr val="0070C0"/>
              </a:buClr>
              <a:buSzPts val="1600"/>
              <a:buChar char="•"/>
            </a:pPr>
            <a:r>
              <a:rPr lang="en-GB" sz="1600">
                <a:solidFill>
                  <a:srgbClr val="0070C0"/>
                </a:solidFill>
              </a:rPr>
              <a:t>The same body of work is also bringing to light issues in assessment theory and practice and in collaborative curriculum planning in T Level contexts </a:t>
            </a:r>
            <a:endParaRPr sz="2000">
              <a:solidFill>
                <a:srgbClr val="0070C0"/>
              </a:solidFill>
            </a:endParaRPr>
          </a:p>
        </p:txBody>
      </p:sp>
      <p:sp>
        <p:nvSpPr>
          <p:cNvPr id="185" name="Google Shape;185;g204696423c6_0_578"/>
          <p:cNvSpPr txBox="1"/>
          <p:nvPr>
            <p:ph type="title"/>
          </p:nvPr>
        </p:nvSpPr>
        <p:spPr>
          <a:xfrm>
            <a:off x="2457596" y="380147"/>
            <a:ext cx="6535800" cy="126577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t>What Happens to Research When the Researched Become the Researchers?: Evidence from the PRP </a:t>
            </a:r>
            <a:r>
              <a:rPr b="1" lang="en-GB" sz="1800">
                <a:solidFill>
                  <a:srgbClr val="0070C0"/>
                </a:solidFill>
              </a:rPr>
              <a:t>… uncovering gaps in research which have not come to light in larger scale research studies </a:t>
            </a:r>
            <a:endParaRPr b="1" sz="180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04696423c6_0_583"/>
          <p:cNvSpPr txBox="1"/>
          <p:nvPr>
            <p:ph idx="1" type="body"/>
          </p:nvPr>
        </p:nvSpPr>
        <p:spPr>
          <a:xfrm>
            <a:off x="146200" y="1280160"/>
            <a:ext cx="8730300" cy="3639165"/>
          </a:xfrm>
          <a:prstGeom prst="rect">
            <a:avLst/>
          </a:prstGeom>
          <a:noFill/>
          <a:ln>
            <a:noFill/>
          </a:ln>
        </p:spPr>
        <p:txBody>
          <a:bodyPr anchorCtr="0" anchor="t" bIns="45700" lIns="91425" spcFirstLastPara="1" rIns="91425" wrap="square" tIns="45700">
            <a:noAutofit/>
          </a:bodyPr>
          <a:lstStyle/>
          <a:p>
            <a:pPr indent="-209550" lvl="0" marL="342900" rtl="0" algn="l">
              <a:lnSpc>
                <a:spcPct val="115000"/>
              </a:lnSpc>
              <a:spcBef>
                <a:spcPts val="420"/>
              </a:spcBef>
              <a:spcAft>
                <a:spcPts val="0"/>
              </a:spcAft>
              <a:buClr>
                <a:schemeClr val="dk1"/>
              </a:buClr>
              <a:buSzPts val="1300"/>
              <a:buChar char="•"/>
            </a:pPr>
            <a:r>
              <a:rPr lang="en-GB" sz="1200">
                <a:solidFill>
                  <a:schemeClr val="dk1"/>
                </a:solidFill>
              </a:rPr>
              <a:t>The PRP is also bringing to light previously overlooked or hidden aspects of how policy is being implemented in practice. </a:t>
            </a:r>
            <a:r>
              <a:rPr lang="en-GB" sz="1200">
                <a:solidFill>
                  <a:srgbClr val="0070C0"/>
                </a:solidFill>
              </a:rPr>
              <a:t>These can be found in how historical divisions of labour and outdated infrastructures for the assessment NVQs (placement officers, vocational assessors, college based assessors etc., </a:t>
            </a:r>
            <a:r>
              <a:rPr lang="en-GB" sz="1200">
                <a:solidFill>
                  <a:schemeClr val="dk1"/>
                </a:solidFill>
              </a:rPr>
              <a:t>) are not fit for purpose. The same studies are showing that this  is particularly important  in relation to current issues surrounding the ongoing implementation of T Levels </a:t>
            </a:r>
            <a:endParaRPr sz="1200">
              <a:solidFill>
                <a:schemeClr val="dk1"/>
              </a:solidFill>
            </a:endParaRPr>
          </a:p>
          <a:p>
            <a:pPr indent="-311150" lvl="0" marL="457200" rtl="0" algn="l">
              <a:lnSpc>
                <a:spcPct val="115000"/>
              </a:lnSpc>
              <a:spcBef>
                <a:spcPts val="420"/>
              </a:spcBef>
              <a:spcAft>
                <a:spcPts val="0"/>
              </a:spcAft>
              <a:buSzPts val="1300"/>
              <a:buChar char="•"/>
            </a:pPr>
            <a:r>
              <a:rPr lang="en-GB" sz="1200">
                <a:solidFill>
                  <a:schemeClr val="dk1"/>
                </a:solidFill>
              </a:rPr>
              <a:t>Another gap in research brought to light by PRP research is located </a:t>
            </a:r>
            <a:r>
              <a:rPr lang="en-GB" sz="1200">
                <a:solidFill>
                  <a:srgbClr val="0070C0"/>
                </a:solidFill>
              </a:rPr>
              <a:t>in the field of </a:t>
            </a:r>
            <a:r>
              <a:rPr i="1" lang="en-GB" sz="1200">
                <a:solidFill>
                  <a:srgbClr val="0070C0"/>
                </a:solidFill>
              </a:rPr>
              <a:t>Assessment for Learning</a:t>
            </a:r>
            <a:r>
              <a:rPr lang="en-GB" sz="1200">
                <a:solidFill>
                  <a:srgbClr val="0070C0"/>
                </a:solidFill>
              </a:rPr>
              <a:t> (AfL). </a:t>
            </a:r>
            <a:endParaRPr sz="1200">
              <a:solidFill>
                <a:srgbClr val="0070C0"/>
              </a:solidFill>
            </a:endParaRPr>
          </a:p>
          <a:p>
            <a:pPr indent="-311150" lvl="0" marL="457200" rtl="0" algn="l">
              <a:lnSpc>
                <a:spcPct val="115000"/>
              </a:lnSpc>
              <a:spcBef>
                <a:spcPts val="420"/>
              </a:spcBef>
              <a:spcAft>
                <a:spcPts val="0"/>
              </a:spcAft>
              <a:buSzPts val="1300"/>
              <a:buChar char="•"/>
            </a:pPr>
            <a:r>
              <a:rPr lang="en-GB" sz="1200">
                <a:solidFill>
                  <a:srgbClr val="0070C0"/>
                </a:solidFill>
              </a:rPr>
              <a:t>PRP studies are revealing how approaches to formative assessment in GCSE English resit classes, based solely upon  detailed written formative assessment are not encouraging active learning and thereby not having a positive impact upon achievement. </a:t>
            </a:r>
            <a:endParaRPr sz="1200">
              <a:solidFill>
                <a:srgbClr val="0070C0"/>
              </a:solidFill>
            </a:endParaRPr>
          </a:p>
          <a:p>
            <a:pPr indent="-311150" lvl="0" marL="457200" rtl="0" algn="l">
              <a:lnSpc>
                <a:spcPct val="115000"/>
              </a:lnSpc>
              <a:spcBef>
                <a:spcPts val="420"/>
              </a:spcBef>
              <a:spcAft>
                <a:spcPts val="0"/>
              </a:spcAft>
              <a:buSzPts val="1300"/>
              <a:buChar char="•"/>
            </a:pPr>
            <a:r>
              <a:rPr lang="en-GB" sz="1200">
                <a:solidFill>
                  <a:schemeClr val="dk1"/>
                </a:solidFill>
              </a:rPr>
              <a:t>Some of the most PRP impactful studies emanate from interventions which should have ‘worked’ but failed to ‘work’ in practice). Such studies serve to foreground not only pedagogical interventions from ‘big’ research which do not live up to their promises in practice, they also bring to light how and why well-researched pedagogical interventions which are supposed to work don’t, often because of issues and problems in their implementation.  </a:t>
            </a:r>
            <a:endParaRPr sz="1200">
              <a:solidFill>
                <a:schemeClr val="dk1"/>
              </a:solidFill>
            </a:endParaRPr>
          </a:p>
          <a:p>
            <a:pPr indent="-311150" lvl="0" marL="457200" rtl="0" algn="l">
              <a:lnSpc>
                <a:spcPct val="115000"/>
              </a:lnSpc>
              <a:spcBef>
                <a:spcPts val="420"/>
              </a:spcBef>
              <a:spcAft>
                <a:spcPts val="0"/>
              </a:spcAft>
              <a:buSzPts val="1300"/>
              <a:buChar char="•"/>
            </a:pPr>
            <a:r>
              <a:rPr lang="en-GB" sz="1200">
                <a:solidFill>
                  <a:srgbClr val="0070C0"/>
                </a:solidFill>
              </a:rPr>
              <a:t>PRP research is capable of catching the point at which an intervention supported by research evidence starts to/can go ‘wrong’ in practice as well as documenting what/how practitioners try to identify and respond to these problems in practice.</a:t>
            </a:r>
            <a:endParaRPr sz="1200">
              <a:solidFill>
                <a:srgbClr val="0070C0"/>
              </a:solidFill>
            </a:endParaRPr>
          </a:p>
        </p:txBody>
      </p:sp>
      <p:sp>
        <p:nvSpPr>
          <p:cNvPr id="191" name="Google Shape;191;g204696423c6_0_583"/>
          <p:cNvSpPr txBox="1"/>
          <p:nvPr>
            <p:ph type="title"/>
          </p:nvPr>
        </p:nvSpPr>
        <p:spPr>
          <a:xfrm>
            <a:off x="2423200" y="205975"/>
            <a:ext cx="65358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t>What Happens to Research When the Researched Become the Researchers?: Evidence from the PRP. </a:t>
            </a:r>
            <a:r>
              <a:rPr b="1" lang="en-GB" sz="1800">
                <a:solidFill>
                  <a:srgbClr val="0070C0"/>
                </a:solidFill>
              </a:rPr>
              <a:t>… uncovering gaps in research which have not come to light in larger scale research studies </a:t>
            </a:r>
            <a:endParaRPr b="1"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04696423c6_0_595"/>
          <p:cNvSpPr txBox="1"/>
          <p:nvPr>
            <p:ph idx="1" type="body"/>
          </p:nvPr>
        </p:nvSpPr>
        <p:spPr>
          <a:xfrm>
            <a:off x="457200" y="1480449"/>
            <a:ext cx="7876500" cy="3497700"/>
          </a:xfrm>
          <a:prstGeom prst="rect">
            <a:avLst/>
          </a:prstGeom>
          <a:noFill/>
          <a:ln>
            <a:noFill/>
          </a:ln>
        </p:spPr>
        <p:txBody>
          <a:bodyPr anchorCtr="0" anchor="t" bIns="45700" lIns="91425" spcFirstLastPara="1" rIns="91425" wrap="square" tIns="45700">
            <a:noAutofit/>
          </a:bodyPr>
          <a:lstStyle/>
          <a:p>
            <a:pPr indent="-241300" lvl="0" marL="342900" rtl="0" algn="l">
              <a:lnSpc>
                <a:spcPct val="115000"/>
              </a:lnSpc>
              <a:spcBef>
                <a:spcPts val="420"/>
              </a:spcBef>
              <a:spcAft>
                <a:spcPts val="0"/>
              </a:spcAft>
              <a:buClr>
                <a:schemeClr val="dk1"/>
              </a:buClr>
              <a:buSzPts val="1800"/>
              <a:buChar char="•"/>
            </a:pPr>
            <a:r>
              <a:rPr lang="en-GB" sz="1800">
                <a:solidFill>
                  <a:schemeClr val="dk1"/>
                </a:solidFill>
              </a:rPr>
              <a:t>T</a:t>
            </a:r>
            <a:r>
              <a:rPr lang="en-GB" sz="1800">
                <a:solidFill>
                  <a:schemeClr val="dk1"/>
                </a:solidFill>
              </a:rPr>
              <a:t>he PRP actively encourages all sector practitioners who engage in the programme to </a:t>
            </a:r>
            <a:r>
              <a:rPr lang="en-GB" sz="1800">
                <a:solidFill>
                  <a:srgbClr val="0070C0"/>
                </a:solidFill>
              </a:rPr>
              <a:t>recognise and value the importance of ‘failure’ in </a:t>
            </a:r>
            <a:r>
              <a:rPr lang="en-GB" sz="1800">
                <a:solidFill>
                  <a:schemeClr val="dk1"/>
                </a:solidFill>
              </a:rPr>
              <a:t>educational research </a:t>
            </a:r>
            <a:r>
              <a:rPr lang="en-GB" sz="1800">
                <a:solidFill>
                  <a:srgbClr val="0070C0"/>
                </a:solidFill>
              </a:rPr>
              <a:t>(what didn’t work) </a:t>
            </a:r>
            <a:r>
              <a:rPr lang="en-GB" sz="1800">
                <a:solidFill>
                  <a:schemeClr val="dk1"/>
                </a:solidFill>
              </a:rPr>
              <a:t>and to discern and have the confidence and courage to report what we can learn from well-intended research, educational reform, pedagogic interventions and strategies which ‘fail to land in practice’. </a:t>
            </a:r>
            <a:endParaRPr sz="1800">
              <a:solidFill>
                <a:schemeClr val="dk1"/>
              </a:solidFill>
            </a:endParaRPr>
          </a:p>
          <a:p>
            <a:pPr indent="-241300" lvl="0" marL="342900" rtl="0" algn="l">
              <a:lnSpc>
                <a:spcPct val="115000"/>
              </a:lnSpc>
              <a:spcBef>
                <a:spcPts val="420"/>
              </a:spcBef>
              <a:spcAft>
                <a:spcPts val="0"/>
              </a:spcAft>
              <a:buClr>
                <a:schemeClr val="dk1"/>
              </a:buClr>
              <a:buSzPts val="1800"/>
              <a:buChar char="•"/>
            </a:pPr>
            <a:r>
              <a:rPr lang="en-GB" sz="1800">
                <a:solidFill>
                  <a:schemeClr val="dk1"/>
                </a:solidFill>
              </a:rPr>
              <a:t>Hopefully by increasing the research capacity of the FAVTE sector in England the PRP will make a contribution toward making good Education’s as yet unfulfilled promise of the right to high quality education for every child, young person and adult in a more equitable world.</a:t>
            </a:r>
            <a:endParaRPr sz="1800">
              <a:solidFill>
                <a:schemeClr val="dk1"/>
              </a:solidFill>
            </a:endParaRPr>
          </a:p>
          <a:p>
            <a:pPr indent="0" lvl="0" marL="457200" rtl="0" algn="l">
              <a:spcBef>
                <a:spcPts val="420"/>
              </a:spcBef>
              <a:spcAft>
                <a:spcPts val="0"/>
              </a:spcAft>
              <a:buNone/>
            </a:pPr>
            <a:r>
              <a:t/>
            </a:r>
            <a:endParaRPr/>
          </a:p>
          <a:p>
            <a:pPr indent="0" lvl="0" marL="457200" rtl="0" algn="l">
              <a:lnSpc>
                <a:spcPct val="115000"/>
              </a:lnSpc>
              <a:spcBef>
                <a:spcPts val="420"/>
              </a:spcBef>
              <a:spcAft>
                <a:spcPts val="0"/>
              </a:spcAft>
              <a:buNone/>
            </a:pPr>
            <a:r>
              <a:t/>
            </a:r>
            <a:endParaRPr sz="2400">
              <a:solidFill>
                <a:schemeClr val="dk1"/>
              </a:solidFill>
            </a:endParaRPr>
          </a:p>
          <a:p>
            <a:pPr indent="-127000" lvl="0" marL="342900" rtl="0" algn="l">
              <a:lnSpc>
                <a:spcPct val="115000"/>
              </a:lnSpc>
              <a:spcBef>
                <a:spcPts val="420"/>
              </a:spcBef>
              <a:spcAft>
                <a:spcPts val="0"/>
              </a:spcAft>
              <a:buClr>
                <a:schemeClr val="dk1"/>
              </a:buClr>
              <a:buSzPts val="2800"/>
              <a:buNone/>
            </a:pPr>
            <a:r>
              <a:t/>
            </a:r>
            <a:endParaRPr/>
          </a:p>
        </p:txBody>
      </p:sp>
      <p:sp>
        <p:nvSpPr>
          <p:cNvPr id="197" name="Google Shape;197;g204696423c6_0_595"/>
          <p:cNvSpPr txBox="1"/>
          <p:nvPr>
            <p:ph type="title"/>
          </p:nvPr>
        </p:nvSpPr>
        <p:spPr>
          <a:xfrm>
            <a:off x="2423200" y="205975"/>
            <a:ext cx="65358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t>What Happens to Research When the Researched Become the Researchers?: Evidence from the PRP</a:t>
            </a:r>
            <a:r>
              <a:rPr b="1" lang="en-GB" sz="1800">
                <a:solidFill>
                  <a:srgbClr val="0070C0"/>
                </a:solidFill>
              </a:rPr>
              <a:t>…</a:t>
            </a:r>
            <a:r>
              <a:rPr b="1" lang="en-GB" sz="1800"/>
              <a:t> </a:t>
            </a:r>
            <a:r>
              <a:rPr b="1" lang="en-GB" sz="1800">
                <a:solidFill>
                  <a:srgbClr val="0070C0"/>
                </a:solidFill>
              </a:rPr>
              <a:t>recognise and value the importance of ‘failure’ in educational research (what didn’t work) </a:t>
            </a:r>
            <a:endParaRPr b="1" sz="1800">
              <a:solidFill>
                <a:srgbClr val="0070C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0ff389d934_0_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Thank You </a:t>
            </a:r>
            <a:endParaRPr/>
          </a:p>
        </p:txBody>
      </p:sp>
      <p:sp>
        <p:nvSpPr>
          <p:cNvPr id="203" name="Google Shape;203;g20ff389d934_0_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IPFREC Conference 2023 Announcement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g20f506e0127_0_54"/>
          <p:cNvPicPr preferRelativeResize="0"/>
          <p:nvPr/>
        </p:nvPicPr>
        <p:blipFill>
          <a:blip r:embed="rId3">
            <a:alphaModFix/>
          </a:blip>
          <a:stretch>
            <a:fillRect/>
          </a:stretch>
        </p:blipFill>
        <p:spPr>
          <a:xfrm>
            <a:off x="0" y="0"/>
            <a:ext cx="9144003" cy="5143501"/>
          </a:xfrm>
          <a:prstGeom prst="rect">
            <a:avLst/>
          </a:prstGeom>
          <a:noFill/>
          <a:ln>
            <a:noFill/>
          </a:ln>
        </p:spPr>
      </p:pic>
      <p:sp>
        <p:nvSpPr>
          <p:cNvPr id="209" name="Google Shape;209;g20f506e0127_0_54"/>
          <p:cNvSpPr txBox="1"/>
          <p:nvPr/>
        </p:nvSpPr>
        <p:spPr>
          <a:xfrm>
            <a:off x="377400" y="129400"/>
            <a:ext cx="8249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rPr>
              <a:t>2nd International Practice Focused Research in Education Conference (IPFREC) 2023</a:t>
            </a:r>
            <a:endParaRPr b="1">
              <a:solidFill>
                <a:schemeClr val="lt1"/>
              </a:solidFill>
            </a:endParaRPr>
          </a:p>
        </p:txBody>
      </p:sp>
      <p:sp>
        <p:nvSpPr>
          <p:cNvPr id="210" name="Google Shape;210;g20f506e0127_0_54"/>
          <p:cNvSpPr txBox="1"/>
          <p:nvPr/>
        </p:nvSpPr>
        <p:spPr>
          <a:xfrm>
            <a:off x="447450" y="529600"/>
            <a:ext cx="8249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rPr>
              <a:t>Conference Theme: Research in Practice, in Further Adult and Vocational Education</a:t>
            </a:r>
            <a:endParaRPr b="1">
              <a:solidFill>
                <a:schemeClr val="lt1"/>
              </a:solidFill>
            </a:endParaRPr>
          </a:p>
        </p:txBody>
      </p:sp>
      <p:sp>
        <p:nvSpPr>
          <p:cNvPr id="211" name="Google Shape;211;g20f506e0127_0_54"/>
          <p:cNvSpPr txBox="1"/>
          <p:nvPr/>
        </p:nvSpPr>
        <p:spPr>
          <a:xfrm>
            <a:off x="447450" y="929800"/>
            <a:ext cx="8249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rPr>
              <a:t>Monday 3rd - Thursday 6th July 2023</a:t>
            </a:r>
            <a:endParaRPr b="1">
              <a:solidFill>
                <a:schemeClr val="lt1"/>
              </a:solidFill>
            </a:endParaRPr>
          </a:p>
        </p:txBody>
      </p:sp>
      <p:sp>
        <p:nvSpPr>
          <p:cNvPr id="212" name="Google Shape;212;g20f506e0127_0_54"/>
          <p:cNvSpPr txBox="1"/>
          <p:nvPr/>
        </p:nvSpPr>
        <p:spPr>
          <a:xfrm>
            <a:off x="447450" y="1330000"/>
            <a:ext cx="8249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rPr>
              <a:t>St Peter’s Campus, Sunderland, SR6 0DD</a:t>
            </a:r>
            <a:endParaRPr b="1">
              <a:solidFill>
                <a:schemeClr val="lt1"/>
              </a:solidFill>
            </a:endParaRPr>
          </a:p>
        </p:txBody>
      </p:sp>
      <p:sp>
        <p:nvSpPr>
          <p:cNvPr id="213" name="Google Shape;213;g20f506e0127_0_54"/>
          <p:cNvSpPr txBox="1"/>
          <p:nvPr/>
        </p:nvSpPr>
        <p:spPr>
          <a:xfrm>
            <a:off x="447450" y="1730200"/>
            <a:ext cx="8249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rPr>
              <a:t>For enquiries please contact:</a:t>
            </a:r>
            <a:endParaRPr b="1">
              <a:solidFill>
                <a:schemeClr val="lt1"/>
              </a:solidFill>
            </a:endParaRPr>
          </a:p>
          <a:p>
            <a:pPr indent="0" lvl="0" marL="0" rtl="0" algn="ctr">
              <a:spcBef>
                <a:spcPts val="0"/>
              </a:spcBef>
              <a:spcAft>
                <a:spcPts val="0"/>
              </a:spcAft>
              <a:buNone/>
            </a:pPr>
            <a:r>
              <a:rPr b="1" lang="en-GB">
                <a:solidFill>
                  <a:schemeClr val="lt1"/>
                </a:solidFill>
              </a:rPr>
              <a:t>Daniel Gregson: daniel.gregson@sunderland.ac.uk</a:t>
            </a:r>
            <a:endParaRPr b="1">
              <a:solidFill>
                <a:schemeClr val="lt1"/>
              </a:solidFill>
            </a:endParaRPr>
          </a:p>
          <a:p>
            <a:pPr indent="0" lvl="0" marL="0" rtl="0" algn="ctr">
              <a:spcBef>
                <a:spcPts val="0"/>
              </a:spcBef>
              <a:spcAft>
                <a:spcPts val="0"/>
              </a:spcAft>
              <a:buNone/>
            </a:pPr>
            <a:r>
              <a:t/>
            </a:r>
            <a:endParaRPr b="1">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04696423c6_0_114"/>
          <p:cNvSpPr txBox="1"/>
          <p:nvPr>
            <p:ph type="title"/>
          </p:nvPr>
        </p:nvSpPr>
        <p:spPr>
          <a:xfrm>
            <a:off x="2924750" y="126358"/>
            <a:ext cx="3996600" cy="606600"/>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SzPts val="1400"/>
              <a:buNone/>
            </a:pPr>
            <a:r>
              <a:rPr b="1" lang="en-GB" sz="2950"/>
              <a:t>Key References</a:t>
            </a:r>
            <a:r>
              <a:rPr lang="en-GB" sz="2950">
                <a:solidFill>
                  <a:srgbClr val="0070C0"/>
                </a:solidFill>
              </a:rPr>
              <a:t> </a:t>
            </a:r>
            <a:endParaRPr sz="2950"/>
          </a:p>
        </p:txBody>
      </p:sp>
      <p:sp>
        <p:nvSpPr>
          <p:cNvPr id="219" name="Google Shape;219;g204696423c6_0_114"/>
          <p:cNvSpPr txBox="1"/>
          <p:nvPr>
            <p:ph idx="1" type="body"/>
          </p:nvPr>
        </p:nvSpPr>
        <p:spPr>
          <a:xfrm>
            <a:off x="304425" y="732958"/>
            <a:ext cx="8445900" cy="4274292"/>
          </a:xfrm>
          <a:prstGeom prst="rect">
            <a:avLst/>
          </a:prstGeom>
          <a:noFill/>
          <a:ln>
            <a:noFill/>
          </a:ln>
        </p:spPr>
        <p:txBody>
          <a:bodyPr anchorCtr="0" anchor="t" bIns="34275" lIns="68550" spcFirstLastPara="1" rIns="68550" wrap="square" tIns="34275">
            <a:noAutofit/>
          </a:bodyPr>
          <a:lstStyle/>
          <a:p>
            <a:pPr indent="0" lvl="0" marL="6350" rtl="0" algn="l">
              <a:lnSpc>
                <a:spcPct val="80000"/>
              </a:lnSpc>
              <a:spcBef>
                <a:spcPts val="0"/>
              </a:spcBef>
              <a:spcAft>
                <a:spcPts val="0"/>
              </a:spcAft>
              <a:buSzPts val="1700"/>
              <a:buNone/>
            </a:pPr>
            <a:r>
              <a:t/>
            </a:r>
            <a:endParaRPr sz="1200">
              <a:solidFill>
                <a:schemeClr val="dk1"/>
              </a:solidFill>
            </a:endParaRPr>
          </a:p>
          <a:p>
            <a:pPr indent="-250825" lvl="0" marL="257175" rtl="0" algn="l">
              <a:lnSpc>
                <a:spcPct val="80000"/>
              </a:lnSpc>
              <a:spcBef>
                <a:spcPts val="270"/>
              </a:spcBef>
              <a:spcAft>
                <a:spcPts val="0"/>
              </a:spcAft>
              <a:buSzPts val="1700"/>
              <a:buChar char="•"/>
            </a:pPr>
            <a:r>
              <a:rPr lang="en-GB" sz="1200">
                <a:solidFill>
                  <a:schemeClr val="dk1"/>
                </a:solidFill>
              </a:rPr>
              <a:t>Carr, W., (2005)  </a:t>
            </a:r>
            <a:r>
              <a:rPr i="1" lang="en-GB" sz="1200">
                <a:solidFill>
                  <a:schemeClr val="dk1"/>
                </a:solidFill>
              </a:rPr>
              <a:t>For Education: towards critical educational inquiry, </a:t>
            </a:r>
            <a:r>
              <a:rPr lang="en-GB" sz="1200">
                <a:solidFill>
                  <a:schemeClr val="dk1"/>
                </a:solidFill>
              </a:rPr>
              <a:t>Buckingham: Open University Press. </a:t>
            </a:r>
            <a:r>
              <a:rPr i="1" lang="en-GB" sz="1200">
                <a:solidFill>
                  <a:schemeClr val="dk1"/>
                </a:solidFill>
              </a:rPr>
              <a:t> </a:t>
            </a:r>
            <a:endParaRPr sz="1200">
              <a:solidFill>
                <a:schemeClr val="dk1"/>
              </a:solidFill>
            </a:endParaRPr>
          </a:p>
          <a:p>
            <a:pPr indent="-250825" lvl="0" marL="257175" rtl="0" algn="l">
              <a:lnSpc>
                <a:spcPct val="80000"/>
              </a:lnSpc>
              <a:spcBef>
                <a:spcPts val="270"/>
              </a:spcBef>
              <a:spcAft>
                <a:spcPts val="0"/>
              </a:spcAft>
              <a:buSzPts val="1700"/>
              <a:buChar char="•"/>
            </a:pPr>
            <a:r>
              <a:rPr lang="en-GB" sz="1200">
                <a:solidFill>
                  <a:schemeClr val="dk1"/>
                </a:solidFill>
              </a:rPr>
              <a:t>Coffield, F., (2017) ‘An Open Letter to the New Chief Inspector : Let’s Make Ofsted a Force for Good’. </a:t>
            </a:r>
            <a:r>
              <a:rPr i="1" lang="en-GB" sz="1200">
                <a:solidFill>
                  <a:schemeClr val="dk1"/>
                </a:solidFill>
              </a:rPr>
              <a:t>Times Eductational Supplement , </a:t>
            </a:r>
            <a:r>
              <a:rPr lang="en-GB" sz="1200">
                <a:solidFill>
                  <a:schemeClr val="dk1"/>
                </a:solidFill>
              </a:rPr>
              <a:t>21</a:t>
            </a:r>
            <a:r>
              <a:rPr baseline="30000" lang="en-GB" sz="1200">
                <a:solidFill>
                  <a:schemeClr val="dk1"/>
                </a:solidFill>
              </a:rPr>
              <a:t>st</a:t>
            </a:r>
            <a:r>
              <a:rPr lang="en-GB" sz="1200">
                <a:solidFill>
                  <a:schemeClr val="dk1"/>
                </a:solidFill>
              </a:rPr>
              <a:t> January 2017. </a:t>
            </a:r>
            <a:endParaRPr sz="1200">
              <a:solidFill>
                <a:schemeClr val="dk1"/>
              </a:solidFill>
            </a:endParaRPr>
          </a:p>
          <a:p>
            <a:pPr indent="-250825" lvl="0" marL="257175" rtl="0" algn="l">
              <a:lnSpc>
                <a:spcPct val="80000"/>
              </a:lnSpc>
              <a:spcBef>
                <a:spcPts val="270"/>
              </a:spcBef>
              <a:spcAft>
                <a:spcPts val="0"/>
              </a:spcAft>
              <a:buSzPts val="1700"/>
              <a:buChar char="•"/>
            </a:pPr>
            <a:r>
              <a:rPr lang="en-GB" sz="1200">
                <a:solidFill>
                  <a:schemeClr val="dk1"/>
                </a:solidFill>
              </a:rPr>
              <a:t>Dewey, J., (1910, 1933). </a:t>
            </a:r>
            <a:r>
              <a:rPr i="1" lang="en-GB" sz="1200">
                <a:solidFill>
                  <a:schemeClr val="dk1"/>
                </a:solidFill>
              </a:rPr>
              <a:t>How We Think</a:t>
            </a:r>
            <a:r>
              <a:rPr lang="en-GB" sz="1200">
                <a:solidFill>
                  <a:schemeClr val="dk1"/>
                </a:solidFill>
              </a:rPr>
              <a:t>: Boston: Heath.</a:t>
            </a:r>
            <a:endParaRPr sz="1200">
              <a:solidFill>
                <a:schemeClr val="dk1"/>
              </a:solidFill>
            </a:endParaRPr>
          </a:p>
          <a:p>
            <a:pPr indent="-250825" lvl="0" marL="257175" rtl="0" algn="l">
              <a:lnSpc>
                <a:spcPct val="80000"/>
              </a:lnSpc>
              <a:spcBef>
                <a:spcPts val="270"/>
              </a:spcBef>
              <a:spcAft>
                <a:spcPts val="0"/>
              </a:spcAft>
              <a:buSzPts val="1700"/>
              <a:buChar char="•"/>
            </a:pPr>
            <a:r>
              <a:rPr lang="en-GB" sz="1200">
                <a:solidFill>
                  <a:schemeClr val="dk1"/>
                </a:solidFill>
              </a:rPr>
              <a:t>Dewey, J., (1916) Democracy and Education, New York: Macmillan.</a:t>
            </a:r>
            <a:endParaRPr sz="1200">
              <a:solidFill>
                <a:schemeClr val="dk1"/>
              </a:solidFill>
            </a:endParaRPr>
          </a:p>
          <a:p>
            <a:pPr indent="-250825" lvl="0" marL="257175" rtl="0" algn="l">
              <a:lnSpc>
                <a:spcPct val="80000"/>
              </a:lnSpc>
              <a:spcBef>
                <a:spcPts val="270"/>
              </a:spcBef>
              <a:spcAft>
                <a:spcPts val="0"/>
              </a:spcAft>
              <a:buSzPts val="1700"/>
              <a:buChar char="•"/>
            </a:pPr>
            <a:r>
              <a:rPr lang="en-GB" sz="1200">
                <a:solidFill>
                  <a:schemeClr val="dk1"/>
                </a:solidFill>
              </a:rPr>
              <a:t>Dunne, J., (1997) </a:t>
            </a:r>
            <a:r>
              <a:rPr i="1" lang="en-GB" sz="1200">
                <a:solidFill>
                  <a:schemeClr val="dk1"/>
                </a:solidFill>
              </a:rPr>
              <a:t>Back to the Rough Ground, </a:t>
            </a:r>
            <a:r>
              <a:rPr lang="en-GB" sz="1200">
                <a:solidFill>
                  <a:schemeClr val="dk1"/>
                </a:solidFill>
              </a:rPr>
              <a:t>Notre Dame, Indiana: University of Notre Dame Press.</a:t>
            </a:r>
            <a:endParaRPr sz="1200">
              <a:solidFill>
                <a:schemeClr val="dk1"/>
              </a:solidFill>
            </a:endParaRPr>
          </a:p>
          <a:p>
            <a:pPr indent="-250825" lvl="0" marL="257175" rtl="0" algn="l">
              <a:lnSpc>
                <a:spcPct val="80000"/>
              </a:lnSpc>
              <a:spcBef>
                <a:spcPts val="270"/>
              </a:spcBef>
              <a:spcAft>
                <a:spcPts val="0"/>
              </a:spcAft>
              <a:buSzPts val="1700"/>
              <a:buChar char="•"/>
            </a:pPr>
            <a:r>
              <a:rPr lang="en-GB" sz="1200">
                <a:solidFill>
                  <a:schemeClr val="dk1"/>
                </a:solidFill>
              </a:rPr>
              <a:t>Dunne, J., (2005) ‘What’s the Use of Education?’, in Wilfred Carr (Ed) </a:t>
            </a:r>
            <a:r>
              <a:rPr i="1" lang="en-GB" sz="1200">
                <a:solidFill>
                  <a:schemeClr val="dk1"/>
                </a:solidFill>
              </a:rPr>
              <a:t>Philosophy of Education , </a:t>
            </a:r>
            <a:r>
              <a:rPr lang="en-GB" sz="1200">
                <a:solidFill>
                  <a:schemeClr val="dk1"/>
                </a:solidFill>
              </a:rPr>
              <a:t>Abingdon, Oxon: Routledge. .</a:t>
            </a:r>
            <a:endParaRPr sz="1200">
              <a:solidFill>
                <a:schemeClr val="dk1"/>
              </a:solidFill>
            </a:endParaRPr>
          </a:p>
          <a:p>
            <a:pPr indent="-250825" lvl="0" marL="257175" rtl="0" algn="l">
              <a:lnSpc>
                <a:spcPct val="80000"/>
              </a:lnSpc>
              <a:spcBef>
                <a:spcPts val="270"/>
              </a:spcBef>
              <a:spcAft>
                <a:spcPts val="0"/>
              </a:spcAft>
              <a:buSzPts val="1700"/>
              <a:buChar char="•"/>
            </a:pPr>
            <a:r>
              <a:rPr lang="en-GB" sz="1200">
                <a:solidFill>
                  <a:schemeClr val="dk1"/>
                </a:solidFill>
              </a:rPr>
              <a:t>Elliott, J., (2001) ‘Making Evidence-based Practice Educational’, </a:t>
            </a:r>
            <a:r>
              <a:rPr i="1" lang="en-GB" sz="1200">
                <a:solidFill>
                  <a:schemeClr val="dk1"/>
                </a:solidFill>
              </a:rPr>
              <a:t>British Educational Research Journal, </a:t>
            </a:r>
            <a:r>
              <a:rPr lang="en-GB" sz="1200">
                <a:solidFill>
                  <a:schemeClr val="dk1"/>
                </a:solidFill>
              </a:rPr>
              <a:t>Vol. 27, No.5, pp.555-574.</a:t>
            </a:r>
            <a:endParaRPr sz="1200">
              <a:solidFill>
                <a:schemeClr val="dk1"/>
              </a:solidFill>
            </a:endParaRPr>
          </a:p>
          <a:p>
            <a:pPr indent="-250825" lvl="0" marL="257175" rtl="0" algn="l">
              <a:lnSpc>
                <a:spcPct val="80000"/>
              </a:lnSpc>
              <a:spcBef>
                <a:spcPts val="270"/>
              </a:spcBef>
              <a:spcAft>
                <a:spcPts val="0"/>
              </a:spcAft>
              <a:buSzPts val="1700"/>
              <a:buChar char="•"/>
            </a:pPr>
            <a:r>
              <a:rPr lang="en-GB" sz="1200">
                <a:solidFill>
                  <a:schemeClr val="dk1"/>
                </a:solidFill>
              </a:rPr>
              <a:t>Goldacre, B., (2010) </a:t>
            </a:r>
            <a:r>
              <a:rPr i="1" lang="en-GB" sz="1200">
                <a:solidFill>
                  <a:schemeClr val="dk1"/>
                </a:solidFill>
              </a:rPr>
              <a:t>Bad Science, </a:t>
            </a:r>
            <a:r>
              <a:rPr lang="en-GB" sz="1200">
                <a:solidFill>
                  <a:schemeClr val="dk1"/>
                </a:solidFill>
              </a:rPr>
              <a:t>Farrar, New York: Faber and Faber.</a:t>
            </a:r>
            <a:endParaRPr sz="1200">
              <a:solidFill>
                <a:schemeClr val="dk1"/>
              </a:solidFill>
            </a:endParaRPr>
          </a:p>
          <a:p>
            <a:pPr indent="-250825" lvl="0" marL="257175" rtl="0" algn="l">
              <a:lnSpc>
                <a:spcPct val="80000"/>
              </a:lnSpc>
              <a:spcBef>
                <a:spcPts val="270"/>
              </a:spcBef>
              <a:spcAft>
                <a:spcPts val="0"/>
              </a:spcAft>
              <a:buSzPts val="1700"/>
              <a:buChar char="•"/>
            </a:pPr>
            <a:r>
              <a:rPr lang="en-GB" sz="1200">
                <a:solidFill>
                  <a:schemeClr val="dk1"/>
                </a:solidFill>
                <a:highlight>
                  <a:srgbClr val="FFFFFF"/>
                </a:highlight>
              </a:rPr>
              <a:t>Gregson, D., Gregson, M. and Spedding, T., 2019, ‘Top-down and outside-in: Breaking boundaries between research, theory and practice in education’. </a:t>
            </a:r>
            <a:r>
              <a:rPr i="1" lang="en-GB" sz="1200">
                <a:solidFill>
                  <a:schemeClr val="dk1"/>
                </a:solidFill>
              </a:rPr>
              <a:t>Journal of Management Policy and Practice</a:t>
            </a:r>
            <a:r>
              <a:rPr lang="en-GB" sz="1200">
                <a:solidFill>
                  <a:schemeClr val="dk1"/>
                </a:solidFill>
                <a:highlight>
                  <a:srgbClr val="FFFFFF"/>
                </a:highlight>
              </a:rPr>
              <a:t>, </a:t>
            </a:r>
            <a:r>
              <a:rPr i="1" lang="en-GB" sz="1200">
                <a:solidFill>
                  <a:schemeClr val="dk1"/>
                </a:solidFill>
              </a:rPr>
              <a:t>20</a:t>
            </a:r>
            <a:r>
              <a:rPr lang="en-GB" sz="1200">
                <a:solidFill>
                  <a:schemeClr val="dk1"/>
                </a:solidFill>
                <a:highlight>
                  <a:srgbClr val="FFFFFF"/>
                </a:highlight>
              </a:rPr>
              <a:t>(3), pp.36-52.</a:t>
            </a:r>
            <a:endParaRPr/>
          </a:p>
          <a:p>
            <a:pPr indent="-250825" lvl="0" marL="257175" rtl="0" algn="l">
              <a:lnSpc>
                <a:spcPct val="115000"/>
              </a:lnSpc>
              <a:spcBef>
                <a:spcPts val="270"/>
              </a:spcBef>
              <a:spcAft>
                <a:spcPts val="0"/>
              </a:spcAft>
              <a:buSzPts val="1700"/>
              <a:buChar char="•"/>
            </a:pPr>
            <a:r>
              <a:rPr lang="en-GB" sz="1200">
                <a:solidFill>
                  <a:schemeClr val="dk1"/>
                </a:solidFill>
                <a:highlight>
                  <a:srgbClr val="FFFFFF"/>
                </a:highlight>
              </a:rPr>
              <a:t>Gregson, M., and Spedding, T., (Eds). (2020) </a:t>
            </a:r>
            <a:r>
              <a:rPr i="1" lang="en-GB" sz="1200">
                <a:solidFill>
                  <a:schemeClr val="dk1"/>
                </a:solidFill>
                <a:highlight>
                  <a:srgbClr val="FFFFFF"/>
                </a:highlight>
              </a:rPr>
              <a:t>Practice Focused Research in Further, Adult and Vocational Education: Shifting horizons of educational practice, theory and research. London: Palgrave-Macmillan</a:t>
            </a:r>
            <a:endParaRPr sz="1200">
              <a:solidFill>
                <a:schemeClr val="dk1"/>
              </a:solidFill>
              <a:highlight>
                <a:srgbClr val="FFFFFF"/>
              </a:highlight>
            </a:endParaRPr>
          </a:p>
          <a:p>
            <a:pPr indent="-250825" lvl="0" marL="257175" rtl="0" algn="l">
              <a:lnSpc>
                <a:spcPct val="115000"/>
              </a:lnSpc>
              <a:spcBef>
                <a:spcPts val="270"/>
              </a:spcBef>
              <a:spcAft>
                <a:spcPts val="0"/>
              </a:spcAft>
              <a:buSzPts val="1700"/>
              <a:buChar char="•"/>
            </a:pPr>
            <a:r>
              <a:rPr lang="en-GB" sz="1200">
                <a:solidFill>
                  <a:schemeClr val="dk1"/>
                </a:solidFill>
                <a:highlight>
                  <a:srgbClr val="FFFFFF"/>
                </a:highlight>
              </a:rPr>
              <a:t>Gregson, M., (2020) ‘In Practice’ , </a:t>
            </a:r>
            <a:r>
              <a:rPr i="1" lang="en-GB" sz="1200">
                <a:solidFill>
                  <a:schemeClr val="dk1"/>
                </a:solidFill>
                <a:highlight>
                  <a:srgbClr val="FFFFFF"/>
                </a:highlight>
              </a:rPr>
              <a:t>Journal of Education Sciences</a:t>
            </a:r>
            <a:r>
              <a:rPr lang="en-GB" sz="1200">
                <a:solidFill>
                  <a:schemeClr val="dk1"/>
                </a:solidFill>
                <a:highlight>
                  <a:srgbClr val="FFFFFF"/>
                </a:highlight>
              </a:rPr>
              <a:t>, Vol. 10 (4) 93</a:t>
            </a:r>
            <a:endParaRPr i="1" sz="1200">
              <a:solidFill>
                <a:schemeClr val="dk1"/>
              </a:solidFill>
              <a:highlight>
                <a:srgbClr val="FFFFFF"/>
              </a:highlight>
            </a:endParaRPr>
          </a:p>
          <a:p>
            <a:pPr indent="-250825" lvl="0" marL="257175" rtl="0" algn="l">
              <a:lnSpc>
                <a:spcPct val="115000"/>
              </a:lnSpc>
              <a:spcBef>
                <a:spcPts val="270"/>
              </a:spcBef>
              <a:spcAft>
                <a:spcPts val="0"/>
              </a:spcAft>
              <a:buSzPts val="1700"/>
              <a:buChar char="•"/>
            </a:pPr>
            <a:r>
              <a:rPr lang="en-GB" sz="1200">
                <a:solidFill>
                  <a:schemeClr val="dk1"/>
                </a:solidFill>
                <a:highlight>
                  <a:srgbClr val="FFFFFF"/>
                </a:highlight>
              </a:rPr>
              <a:t>Kemmis, S., (2005) in W., Carr (Ed) </a:t>
            </a:r>
            <a:r>
              <a:rPr i="1" lang="en-GB" sz="1200">
                <a:solidFill>
                  <a:schemeClr val="dk1"/>
                </a:solidFill>
                <a:highlight>
                  <a:srgbClr val="FFFFFF"/>
                </a:highlight>
              </a:rPr>
              <a:t>For Education: towards critical educational inquiry, </a:t>
            </a:r>
            <a:r>
              <a:rPr lang="en-GB" sz="1200">
                <a:solidFill>
                  <a:schemeClr val="dk1"/>
                </a:solidFill>
                <a:highlight>
                  <a:srgbClr val="FFFFFF"/>
                </a:highlight>
              </a:rPr>
              <a:t>Buckingham: Open University Press. </a:t>
            </a:r>
            <a:r>
              <a:rPr i="1" lang="en-GB" sz="1200">
                <a:solidFill>
                  <a:schemeClr val="dk1"/>
                </a:solidFill>
                <a:highlight>
                  <a:srgbClr val="FFFFFF"/>
                </a:highlight>
              </a:rPr>
              <a:t> </a:t>
            </a:r>
            <a:endParaRPr sz="1200">
              <a:solidFill>
                <a:schemeClr val="dk1"/>
              </a:solidFill>
              <a:highlight>
                <a:srgbClr val="FFFFFF"/>
              </a:highlight>
            </a:endParaRPr>
          </a:p>
          <a:p>
            <a:pPr indent="-250825" lvl="0" marL="257175" rtl="0" algn="l">
              <a:lnSpc>
                <a:spcPct val="115000"/>
              </a:lnSpc>
              <a:spcBef>
                <a:spcPts val="270"/>
              </a:spcBef>
              <a:spcAft>
                <a:spcPts val="0"/>
              </a:spcAft>
              <a:buSzPts val="1700"/>
              <a:buChar char="•"/>
            </a:pPr>
            <a:r>
              <a:rPr lang="en-GB" sz="1200">
                <a:solidFill>
                  <a:schemeClr val="dk1"/>
                </a:solidFill>
                <a:highlight>
                  <a:srgbClr val="FFFFFF"/>
                </a:highlight>
              </a:rPr>
              <a:t>Sarason, S., (1998) </a:t>
            </a:r>
            <a:r>
              <a:rPr i="1" lang="en-GB" sz="1200">
                <a:solidFill>
                  <a:schemeClr val="dk1"/>
                </a:solidFill>
                <a:highlight>
                  <a:srgbClr val="FFFFFF"/>
                </a:highlight>
              </a:rPr>
              <a:t>The Predictable Failure of Education Reform, </a:t>
            </a:r>
            <a:r>
              <a:rPr lang="en-GB" sz="1200">
                <a:solidFill>
                  <a:schemeClr val="dk1"/>
                </a:solidFill>
                <a:highlight>
                  <a:srgbClr val="FFFFFF"/>
                </a:highlight>
              </a:rPr>
              <a:t>, San Francisco: Jossey-Bass.</a:t>
            </a:r>
            <a:endParaRPr/>
          </a:p>
          <a:p>
            <a:pPr indent="-250825" lvl="0" marL="257175" rtl="0" algn="l">
              <a:lnSpc>
                <a:spcPct val="115000"/>
              </a:lnSpc>
              <a:spcBef>
                <a:spcPts val="270"/>
              </a:spcBef>
              <a:spcAft>
                <a:spcPts val="0"/>
              </a:spcAft>
              <a:buSzPts val="1700"/>
              <a:buChar char="•"/>
            </a:pPr>
            <a:r>
              <a:rPr lang="en-GB" sz="1200">
                <a:solidFill>
                  <a:schemeClr val="dk1"/>
                </a:solidFill>
                <a:highlight>
                  <a:srgbClr val="FFFFFF"/>
                </a:highlight>
              </a:rPr>
              <a:t>Sennett, R., (2008) </a:t>
            </a:r>
            <a:r>
              <a:rPr i="1" lang="en-GB" sz="1200">
                <a:solidFill>
                  <a:schemeClr val="dk1"/>
                </a:solidFill>
                <a:highlight>
                  <a:srgbClr val="FFFFFF"/>
                </a:highlight>
              </a:rPr>
              <a:t>The Craftsman, </a:t>
            </a:r>
            <a:r>
              <a:rPr lang="en-GB" sz="1200">
                <a:solidFill>
                  <a:schemeClr val="dk1"/>
                </a:solidFill>
                <a:highlight>
                  <a:srgbClr val="FFFFFF"/>
                </a:highlight>
              </a:rPr>
              <a:t>London: Penguin.</a:t>
            </a:r>
            <a:endParaRPr/>
          </a:p>
          <a:p>
            <a:pPr indent="-142875" lvl="0" marL="257175" rtl="0" algn="l">
              <a:lnSpc>
                <a:spcPct val="80000"/>
              </a:lnSpc>
              <a:spcBef>
                <a:spcPts val="270"/>
              </a:spcBef>
              <a:spcAft>
                <a:spcPts val="0"/>
              </a:spcAft>
              <a:buSzPts val="1700"/>
              <a:buNone/>
            </a:pPr>
            <a:r>
              <a:t/>
            </a:r>
            <a:endParaRPr sz="1400">
              <a:solidFill>
                <a:schemeClr val="dk1"/>
              </a:solidFill>
            </a:endParaRPr>
          </a:p>
          <a:p>
            <a:pPr indent="0" lvl="0" marL="0" rtl="0" algn="l">
              <a:lnSpc>
                <a:spcPct val="80000"/>
              </a:lnSpc>
              <a:spcBef>
                <a:spcPts val="120"/>
              </a:spcBef>
              <a:spcAft>
                <a:spcPts val="0"/>
              </a:spcAft>
              <a:buSzPts val="800"/>
              <a:buNone/>
            </a:pPr>
            <a:r>
              <a:t/>
            </a:r>
            <a:endParaRPr sz="125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204696423c6_0_10"/>
          <p:cNvSpPr txBox="1"/>
          <p:nvPr>
            <p:ph type="title"/>
          </p:nvPr>
        </p:nvSpPr>
        <p:spPr>
          <a:xfrm>
            <a:off x="2335525" y="205975"/>
            <a:ext cx="6626700" cy="636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GB" sz="1500"/>
              <a:t>Restarting Educational Change and Educational Policy from a Different Set of Organizing Principles  </a:t>
            </a:r>
            <a:endParaRPr sz="1500"/>
          </a:p>
        </p:txBody>
      </p:sp>
      <p:sp>
        <p:nvSpPr>
          <p:cNvPr id="68" name="Google Shape;68;g204696423c6_0_10"/>
          <p:cNvSpPr txBox="1"/>
          <p:nvPr>
            <p:ph idx="1" type="body"/>
          </p:nvPr>
        </p:nvSpPr>
        <p:spPr>
          <a:xfrm>
            <a:off x="107150" y="806100"/>
            <a:ext cx="8815500" cy="4337400"/>
          </a:xfrm>
          <a:prstGeom prst="rect">
            <a:avLst/>
          </a:prstGeom>
          <a:noFill/>
          <a:ln>
            <a:noFill/>
          </a:ln>
        </p:spPr>
        <p:txBody>
          <a:bodyPr anchorCtr="0" anchor="t" bIns="45700" lIns="91425" spcFirstLastPara="1" rIns="91425" wrap="square" tIns="45700">
            <a:noAutofit/>
          </a:bodyPr>
          <a:lstStyle/>
          <a:p>
            <a:pPr indent="-311150" lvl="0" marL="457200" rtl="0" algn="l">
              <a:spcBef>
                <a:spcPts val="270"/>
              </a:spcBef>
              <a:spcAft>
                <a:spcPts val="0"/>
              </a:spcAft>
              <a:buClr>
                <a:schemeClr val="dk1"/>
              </a:buClr>
              <a:buSzPts val="1300"/>
              <a:buChar char="•"/>
            </a:pPr>
            <a:r>
              <a:rPr lang="en-GB" sz="1300">
                <a:solidFill>
                  <a:schemeClr val="dk1"/>
                </a:solidFill>
              </a:rPr>
              <a:t>Taking </a:t>
            </a:r>
            <a:r>
              <a:rPr lang="en-GB" sz="1300">
                <a:solidFill>
                  <a:schemeClr val="dk1"/>
                </a:solidFill>
              </a:rPr>
              <a:t>the conference theme in responding to UNESCO’s (2022) rallying call to make good the unfulfilled promise of ensuring the right to high quality education for every child, young person and adult, as our starting point, we suggest that this will require us to restart education policy and models of educational change from a different set of organizing principles which protect, respect and share a concern for education as the pursuit of the common good. </a:t>
            </a:r>
            <a:endParaRPr sz="1300">
              <a:solidFill>
                <a:schemeClr val="dk1"/>
              </a:solidFill>
            </a:endParaRPr>
          </a:p>
          <a:p>
            <a:pPr indent="-311150" lvl="0" marL="457200" rtl="0" algn="l">
              <a:spcBef>
                <a:spcPts val="270"/>
              </a:spcBef>
              <a:spcAft>
                <a:spcPts val="0"/>
              </a:spcAft>
              <a:buSzPts val="1300"/>
              <a:buChar char="•"/>
            </a:pPr>
            <a:r>
              <a:rPr lang="en-GB" sz="1300">
                <a:solidFill>
                  <a:schemeClr val="dk1"/>
                </a:solidFill>
              </a:rPr>
              <a:t>Rethinking education policy and models of educational change will also need to be accompanied by a staged, but unequivocal shift away from the current policy architecture, values and norms which support the long-standing, top-down, technocratic model of educational change and improvement that has dominated the landscape for over 30 years.</a:t>
            </a:r>
            <a:r>
              <a:rPr lang="en-GB" sz="1300"/>
              <a:t> </a:t>
            </a:r>
            <a:endParaRPr sz="1300">
              <a:solidFill>
                <a:schemeClr val="dk1"/>
              </a:solidFill>
            </a:endParaRPr>
          </a:p>
          <a:p>
            <a:pPr indent="-311150" lvl="0" marL="457200" rtl="0" algn="l">
              <a:spcBef>
                <a:spcPts val="270"/>
              </a:spcBef>
              <a:spcAft>
                <a:spcPts val="0"/>
              </a:spcAft>
              <a:buSzPts val="1300"/>
              <a:buChar char="•"/>
            </a:pPr>
            <a:r>
              <a:rPr lang="en-GB" sz="1300">
                <a:solidFill>
                  <a:schemeClr val="dk1"/>
                </a:solidFill>
              </a:rPr>
              <a:t>In the first part of this presentation, we critically consider currently dominant top-down models of educational change and improvement and the epistemic </a:t>
            </a:r>
            <a:r>
              <a:rPr lang="en-GB" sz="1300">
                <a:solidFill>
                  <a:schemeClr val="dk1"/>
                </a:solidFill>
              </a:rPr>
              <a:t>assumptions upon which they are based. We then present the argument that top-down models of educational change do not work because … for epistemic reasons … they cannot. </a:t>
            </a:r>
            <a:endParaRPr sz="1300">
              <a:solidFill>
                <a:schemeClr val="dk1"/>
              </a:solidFill>
            </a:endParaRPr>
          </a:p>
          <a:p>
            <a:pPr indent="-311150" lvl="0" marL="457200" rtl="0" algn="l">
              <a:spcBef>
                <a:spcPts val="270"/>
              </a:spcBef>
              <a:spcAft>
                <a:spcPts val="0"/>
              </a:spcAft>
              <a:buSzPts val="1300"/>
              <a:buChar char="•"/>
            </a:pPr>
            <a:r>
              <a:rPr lang="en-GB" sz="1300">
                <a:solidFill>
                  <a:schemeClr val="dk1"/>
                </a:solidFill>
              </a:rPr>
              <a:t>In the </a:t>
            </a:r>
            <a:r>
              <a:rPr lang="en-GB" sz="1300">
                <a:solidFill>
                  <a:schemeClr val="dk1"/>
                </a:solidFill>
              </a:rPr>
              <a:t>second part of the presentation we offer (albeit on a small scale) some practical examples from the national Practitioner Research Programme (PRP) in England of what an alternative, more pragmatic and context-attuned model of educational change and improvement might look like in practice </a:t>
            </a:r>
            <a:endParaRPr sz="1300">
              <a:solidFill>
                <a:schemeClr val="dk1"/>
              </a:solidFill>
            </a:endParaRPr>
          </a:p>
          <a:p>
            <a:pPr indent="-311150" lvl="0" marL="457200" rtl="0" algn="l">
              <a:spcBef>
                <a:spcPts val="270"/>
              </a:spcBef>
              <a:spcAft>
                <a:spcPts val="0"/>
              </a:spcAft>
              <a:buSzPts val="1300"/>
              <a:buChar char="•"/>
            </a:pPr>
            <a:r>
              <a:rPr lang="en-GB" sz="1300">
                <a:solidFill>
                  <a:schemeClr val="dk1"/>
                </a:solidFill>
              </a:rPr>
              <a:t>We </a:t>
            </a:r>
            <a:r>
              <a:rPr lang="en-GB" sz="1300">
                <a:solidFill>
                  <a:schemeClr val="dk1"/>
                </a:solidFill>
              </a:rPr>
              <a:t>acknowledge</a:t>
            </a:r>
            <a:r>
              <a:rPr lang="en-GB" sz="1300">
                <a:solidFill>
                  <a:schemeClr val="dk1"/>
                </a:solidFill>
              </a:rPr>
              <a:t> that starting educational policy and models of change from</a:t>
            </a:r>
            <a:r>
              <a:rPr lang="en-GB" sz="1300">
                <a:solidFill>
                  <a:schemeClr val="dk1"/>
                </a:solidFill>
              </a:rPr>
              <a:t> more </a:t>
            </a:r>
            <a:r>
              <a:rPr lang="en-GB" sz="1300">
                <a:solidFill>
                  <a:schemeClr val="dk1"/>
                </a:solidFill>
              </a:rPr>
              <a:t>pragmatic and context-attuned principles </a:t>
            </a:r>
            <a:r>
              <a:rPr lang="en-GB" sz="1300">
                <a:solidFill>
                  <a:schemeClr val="dk1"/>
                </a:solidFill>
              </a:rPr>
              <a:t>will not be easy … but it will nevertheless be necessary…  if Education is to make good its promise. </a:t>
            </a:r>
            <a:endParaRPr sz="13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204696423c6_0_15"/>
          <p:cNvSpPr txBox="1"/>
          <p:nvPr>
            <p:ph type="title"/>
          </p:nvPr>
        </p:nvSpPr>
        <p:spPr>
          <a:xfrm>
            <a:off x="2791326" y="205979"/>
            <a:ext cx="5542548" cy="5560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GB" sz="2000"/>
              <a:t>Loosening the Grip of Model of Educational Change Grounded in a Clockwork Universe </a:t>
            </a:r>
            <a:endParaRPr sz="2000"/>
          </a:p>
        </p:txBody>
      </p:sp>
      <p:sp>
        <p:nvSpPr>
          <p:cNvPr id="74" name="Google Shape;74;g204696423c6_0_15"/>
          <p:cNvSpPr txBox="1"/>
          <p:nvPr>
            <p:ph idx="1" type="body"/>
          </p:nvPr>
        </p:nvSpPr>
        <p:spPr>
          <a:xfrm>
            <a:off x="194550" y="818148"/>
            <a:ext cx="8762100" cy="4138864"/>
          </a:xfrm>
          <a:prstGeom prst="rect">
            <a:avLst/>
          </a:prstGeom>
          <a:noFill/>
          <a:ln>
            <a:noFill/>
          </a:ln>
        </p:spPr>
        <p:txBody>
          <a:bodyPr anchorCtr="0" anchor="t" bIns="45700" lIns="91425" spcFirstLastPara="1" rIns="91425" wrap="square" tIns="45700">
            <a:noAutofit/>
          </a:bodyPr>
          <a:lstStyle/>
          <a:p>
            <a:pPr indent="-285750" lvl="0" marL="377825" rtl="0" algn="l">
              <a:lnSpc>
                <a:spcPct val="115000"/>
              </a:lnSpc>
              <a:spcBef>
                <a:spcPts val="270"/>
              </a:spcBef>
              <a:spcAft>
                <a:spcPts val="0"/>
              </a:spcAft>
              <a:buSzPts val="1700"/>
              <a:buChar char="•"/>
            </a:pPr>
            <a:r>
              <a:rPr lang="en-GB" sz="1600">
                <a:solidFill>
                  <a:schemeClr val="dk1"/>
                </a:solidFill>
              </a:rPr>
              <a:t>A consequence of the current model of educational change and improvement is that quality (what we take to mean by good education) is reduced to blunt measures of performance outputs imposed from the top-down, measured from the outside-in and presented to the public in the forms of competitive league tables. </a:t>
            </a:r>
            <a:endParaRPr sz="1600">
              <a:solidFill>
                <a:schemeClr val="dk1"/>
              </a:solidFill>
            </a:endParaRPr>
          </a:p>
          <a:p>
            <a:pPr indent="-250825" lvl="0" marL="342900" rtl="0" algn="l">
              <a:lnSpc>
                <a:spcPct val="115000"/>
              </a:lnSpc>
              <a:spcBef>
                <a:spcPts val="270"/>
              </a:spcBef>
              <a:spcAft>
                <a:spcPts val="0"/>
              </a:spcAft>
              <a:buSzPts val="1700"/>
              <a:buChar char="•"/>
            </a:pPr>
            <a:r>
              <a:rPr lang="en-GB" sz="1600">
                <a:solidFill>
                  <a:schemeClr val="dk1"/>
                </a:solidFill>
              </a:rPr>
              <a:t>Policy professionals, education leaders and teachers have become so caught in the grip of this model of educational change and improvement in a system which is preoccupied with technique  and where the discourse is framed by the clockwork and instrumental language of “recipes” and “blueprints” for “excellent” teaching  makes it difficult to see how the  the education system could operate in any way other than it currently does.  </a:t>
            </a:r>
            <a:endParaRPr sz="1600">
              <a:solidFill>
                <a:schemeClr val="dk1"/>
              </a:solidFill>
            </a:endParaRPr>
          </a:p>
          <a:p>
            <a:pPr indent="-250825" lvl="0" marL="342900" rtl="0" algn="l">
              <a:lnSpc>
                <a:spcPct val="115000"/>
              </a:lnSpc>
              <a:spcBef>
                <a:spcPts val="270"/>
              </a:spcBef>
              <a:spcAft>
                <a:spcPts val="0"/>
              </a:spcAft>
              <a:buSzPts val="1700"/>
              <a:buChar char="•"/>
            </a:pPr>
            <a:r>
              <a:rPr lang="en-GB" sz="1600">
                <a:solidFill>
                  <a:schemeClr val="dk1"/>
                </a:solidFill>
              </a:rPr>
              <a:t>What has become increasingly obvious over the past 30 years is that existing models of educational change and improvement have done little to help education to break the link between inequality and poverty or indeed done much to improve the quality of education. </a:t>
            </a:r>
            <a:endParaRPr/>
          </a:p>
          <a:p>
            <a:pPr indent="-250825" lvl="0" marL="342900" rtl="0" algn="l">
              <a:lnSpc>
                <a:spcPct val="115000"/>
              </a:lnSpc>
              <a:spcBef>
                <a:spcPts val="270"/>
              </a:spcBef>
              <a:spcAft>
                <a:spcPts val="0"/>
              </a:spcAft>
              <a:buSzPts val="1700"/>
              <a:buChar char="•"/>
            </a:pPr>
            <a:r>
              <a:rPr lang="en-GB" sz="1600">
                <a:solidFill>
                  <a:schemeClr val="dk1"/>
                </a:solidFill>
              </a:rPr>
              <a:t>If we accept that  we need to rethink existing models of educational change and improvement, then we need to begin the question of …where do we start?</a:t>
            </a:r>
            <a:endParaRPr/>
          </a:p>
          <a:p>
            <a:pPr indent="-142875" lvl="0" marL="342900" rtl="0" algn="l">
              <a:lnSpc>
                <a:spcPct val="115000"/>
              </a:lnSpc>
              <a:spcBef>
                <a:spcPts val="270"/>
              </a:spcBef>
              <a:spcAft>
                <a:spcPts val="0"/>
              </a:spcAft>
              <a:buSzPts val="1700"/>
              <a:buNone/>
            </a:pPr>
            <a:r>
              <a:t/>
            </a:r>
            <a:endParaRPr sz="1700">
              <a:solidFill>
                <a:schemeClr val="dk1"/>
              </a:solidFill>
            </a:endParaRPr>
          </a:p>
          <a:p>
            <a:pPr indent="0" lvl="0" marL="85725" rtl="0" algn="l">
              <a:lnSpc>
                <a:spcPct val="115000"/>
              </a:lnSpc>
              <a:spcBef>
                <a:spcPts val="270"/>
              </a:spcBef>
              <a:spcAft>
                <a:spcPts val="0"/>
              </a:spcAft>
              <a:buSzPts val="1800"/>
              <a:buNone/>
            </a:pPr>
            <a:br>
              <a:rPr lang="en-GB" sz="1700">
                <a:solidFill>
                  <a:schemeClr val="dk1"/>
                </a:solidFill>
              </a:rPr>
            </a:br>
            <a:br>
              <a:rPr lang="en-GB" sz="1700">
                <a:solidFill>
                  <a:schemeClr val="dk1"/>
                </a:solidFill>
              </a:rPr>
            </a:br>
            <a:br>
              <a:rPr lang="en-GB" sz="1700">
                <a:solidFill>
                  <a:schemeClr val="dk1"/>
                </a:solidFill>
              </a:rPr>
            </a:br>
            <a:endParaRPr sz="17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204696423c6_0_20"/>
          <p:cNvSpPr txBox="1"/>
          <p:nvPr>
            <p:ph type="title"/>
          </p:nvPr>
        </p:nvSpPr>
        <p:spPr>
          <a:xfrm>
            <a:off x="2316480" y="187690"/>
            <a:ext cx="6679474" cy="67184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GB" sz="2200"/>
              <a:t>If it was going to work it would have worked by now!</a:t>
            </a:r>
            <a:endParaRPr sz="2200"/>
          </a:p>
        </p:txBody>
      </p:sp>
      <p:sp>
        <p:nvSpPr>
          <p:cNvPr id="80" name="Google Shape;80;g204696423c6_0_20"/>
          <p:cNvSpPr txBox="1"/>
          <p:nvPr>
            <p:ph idx="1" type="body"/>
          </p:nvPr>
        </p:nvSpPr>
        <p:spPr>
          <a:xfrm>
            <a:off x="77925" y="859525"/>
            <a:ext cx="8833200" cy="4142400"/>
          </a:xfrm>
          <a:prstGeom prst="rect">
            <a:avLst/>
          </a:prstGeom>
          <a:noFill/>
          <a:ln>
            <a:noFill/>
          </a:ln>
        </p:spPr>
        <p:txBody>
          <a:bodyPr anchorCtr="0" anchor="t" bIns="45700" lIns="91425" spcFirstLastPara="1" rIns="91425" wrap="square" tIns="45700">
            <a:noAutofit/>
          </a:bodyPr>
          <a:lstStyle/>
          <a:p>
            <a:pPr indent="-257175" lvl="0" marL="342900" rtl="0" algn="l">
              <a:lnSpc>
                <a:spcPct val="115000"/>
              </a:lnSpc>
              <a:spcBef>
                <a:spcPts val="270"/>
              </a:spcBef>
              <a:spcAft>
                <a:spcPts val="0"/>
              </a:spcAft>
              <a:buSzPts val="1800"/>
              <a:buChar char="•"/>
            </a:pPr>
            <a:r>
              <a:rPr lang="en-GB" sz="1400">
                <a:solidFill>
                  <a:schemeClr val="dk1"/>
                </a:solidFill>
              </a:rPr>
              <a:t>The first point we want to make is that imposing educational change and improvement from the top-down does not and cannot work.Our second point is that </a:t>
            </a:r>
            <a:r>
              <a:rPr lang="en-GB" sz="1400">
                <a:solidFill>
                  <a:schemeClr val="dk1"/>
                </a:solidFill>
              </a:rPr>
              <a:t>currently dominant</a:t>
            </a:r>
            <a:r>
              <a:rPr lang="en-GB" sz="1400">
                <a:solidFill>
                  <a:schemeClr val="dk1"/>
                </a:solidFill>
              </a:rPr>
              <a:t> models of change and improvement cannot work because they are founded upon an incoherent, epistemic masquerade that is fundamentally premised on a </a:t>
            </a:r>
            <a:r>
              <a:rPr lang="en-GB" sz="1400">
                <a:solidFill>
                  <a:schemeClr val="dk1"/>
                </a:solidFill>
              </a:rPr>
              <a:t>misunderstanding</a:t>
            </a:r>
            <a:r>
              <a:rPr lang="en-GB" sz="1400">
                <a:solidFill>
                  <a:schemeClr val="dk1"/>
                </a:solidFill>
              </a:rPr>
              <a:t> of the nature of educational practice (or indeed any practice) and how practice improves </a:t>
            </a:r>
            <a:endParaRPr/>
          </a:p>
          <a:p>
            <a:pPr indent="-257175" lvl="0" marL="342900" rtl="0" algn="l">
              <a:lnSpc>
                <a:spcPct val="115000"/>
              </a:lnSpc>
              <a:spcBef>
                <a:spcPts val="270"/>
              </a:spcBef>
              <a:spcAft>
                <a:spcPts val="0"/>
              </a:spcAft>
              <a:buSzPts val="1800"/>
              <a:buChar char="•"/>
            </a:pPr>
            <a:r>
              <a:rPr lang="en-GB" sz="1400">
                <a:solidFill>
                  <a:schemeClr val="dk1"/>
                </a:solidFill>
              </a:rPr>
              <a:t>We draw upon </a:t>
            </a:r>
            <a:r>
              <a:rPr lang="en-GB" sz="1400">
                <a:solidFill>
                  <a:schemeClr val="dk1"/>
                </a:solidFill>
              </a:rPr>
              <a:t>the disciplines of philosophy, sociology and psychology through the </a:t>
            </a:r>
            <a:r>
              <a:rPr lang="en-GB" sz="1400">
                <a:solidFill>
                  <a:schemeClr val="dk1"/>
                </a:solidFill>
              </a:rPr>
              <a:t>works</a:t>
            </a:r>
            <a:r>
              <a:rPr lang="en-GB" sz="1400">
                <a:solidFill>
                  <a:schemeClr val="dk1"/>
                </a:solidFill>
              </a:rPr>
              <a:t> of, Dewey (1910, 1933), Sarason (1993), Elliott (2001) Carr (2005), Kemmis (2005), Sennett (2008) and Coffield (2017) among others, to suggest that a first step in this process of moving toward a more pragmatic, inclusive and democratic model of educational change,  is to base it upon what we already know about how we as human beings (students, educators, educational researchers, inspectors, policy professionals) and whole systems learn best ...namely in mutual collaboration and cooperation. </a:t>
            </a:r>
            <a:endParaRPr sz="1400">
              <a:solidFill>
                <a:schemeClr val="dk1"/>
              </a:solidFill>
            </a:endParaRPr>
          </a:p>
          <a:p>
            <a:pPr indent="-257175" lvl="0" marL="342900" rtl="0" algn="l">
              <a:lnSpc>
                <a:spcPct val="115000"/>
              </a:lnSpc>
              <a:spcBef>
                <a:spcPts val="270"/>
              </a:spcBef>
              <a:spcAft>
                <a:spcPts val="0"/>
              </a:spcAft>
              <a:buSzPts val="1800"/>
              <a:buChar char="•"/>
            </a:pPr>
            <a:r>
              <a:rPr lang="en-GB" sz="1400">
                <a:solidFill>
                  <a:schemeClr val="dk1"/>
                </a:solidFill>
              </a:rPr>
              <a:t>Coffield (2017) draws attention to the paradoxical expectation that a model of educational change and improvement that, creates a climate of fear, relies upon fabrications of reality and truth and assumes that teachers and educational leaders will somehow be inspired to improve what they do in the face of the threat of public humiliation  … will “work” in practice…  is quite absurd. </a:t>
            </a:r>
            <a:br>
              <a:rPr lang="en-GB" sz="1400">
                <a:solidFill>
                  <a:schemeClr val="dk1"/>
                </a:solidFill>
              </a:rPr>
            </a:br>
            <a:endParaRPr sz="1400">
              <a:solidFill>
                <a:schemeClr val="dk1"/>
              </a:solidFill>
            </a:endParaRPr>
          </a:p>
          <a:p>
            <a:pPr indent="0" lvl="0" marL="85725" rtl="0" algn="l">
              <a:lnSpc>
                <a:spcPct val="115000"/>
              </a:lnSpc>
              <a:spcBef>
                <a:spcPts val="270"/>
              </a:spcBef>
              <a:spcAft>
                <a:spcPts val="0"/>
              </a:spcAft>
              <a:buSzPts val="1800"/>
              <a:buNone/>
            </a:pPr>
            <a:br>
              <a:rPr lang="en-GB">
                <a:solidFill>
                  <a:schemeClr val="dk1"/>
                </a:solidFill>
              </a:rPr>
            </a:br>
            <a:br>
              <a:rPr lang="en-GB">
                <a:solidFill>
                  <a:schemeClr val="dk1"/>
                </a:solidFill>
              </a:rPr>
            </a:br>
            <a:br>
              <a:rPr lang="en-GB">
                <a:solidFill>
                  <a:schemeClr val="dk1"/>
                </a:solidFill>
              </a:rPr>
            </a:b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204696423c6_0_307"/>
          <p:cNvSpPr txBox="1"/>
          <p:nvPr>
            <p:ph type="title"/>
          </p:nvPr>
        </p:nvSpPr>
        <p:spPr>
          <a:xfrm>
            <a:off x="2616724" y="377850"/>
            <a:ext cx="5355000" cy="432000"/>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SzPts val="1400"/>
              <a:buNone/>
            </a:pPr>
            <a:r>
              <a:rPr b="1" lang="en-GB" sz="3000"/>
              <a:t>Inspection Failure  </a:t>
            </a:r>
            <a:endParaRPr/>
          </a:p>
        </p:txBody>
      </p:sp>
      <p:sp>
        <p:nvSpPr>
          <p:cNvPr id="87" name="Google Shape;87;g204696423c6_0_307"/>
          <p:cNvSpPr txBox="1"/>
          <p:nvPr>
            <p:ph idx="1" type="body"/>
          </p:nvPr>
        </p:nvSpPr>
        <p:spPr>
          <a:xfrm>
            <a:off x="324140" y="1036041"/>
            <a:ext cx="8820000" cy="3361800"/>
          </a:xfrm>
          <a:prstGeom prst="rect">
            <a:avLst/>
          </a:prstGeom>
          <a:noFill/>
          <a:ln>
            <a:noFill/>
          </a:ln>
        </p:spPr>
        <p:txBody>
          <a:bodyPr anchorCtr="0" anchor="t" bIns="34275" lIns="68550" spcFirstLastPara="1" rIns="68550" wrap="square" tIns="34275">
            <a:spAutoFit/>
          </a:bodyPr>
          <a:lstStyle/>
          <a:p>
            <a:pPr indent="0" lvl="0" marL="0" rtl="0" algn="l">
              <a:lnSpc>
                <a:spcPct val="115000"/>
              </a:lnSpc>
              <a:spcBef>
                <a:spcPts val="0"/>
              </a:spcBef>
              <a:spcAft>
                <a:spcPts val="0"/>
              </a:spcAft>
              <a:buSzPts val="2400"/>
              <a:buNone/>
            </a:pPr>
            <a:r>
              <a:rPr i="1" lang="en-GB" sz="1600">
                <a:solidFill>
                  <a:schemeClr val="dk1"/>
                </a:solidFill>
              </a:rPr>
              <a:t>Presently inspection fails in its primary objective because it promotes fear rather than improvement – tutors learn little more than how to concoct the most favourable outcome possible. Instead of engaging in genuine dialogue with inspectors, managers feel forced to manipulate data in an attempt to second guess … (educational inspectors’)... ever-changing demands. They become alienated from a process that is more akin to an incubus than a stimulus for change…No one with a statistical imagination can take seriously the accuracy claimed by observers who reduce the complexities  of classrooms or workshops to a number between one and four; or the myriad of tasks undertaken by an FE College to a single adjective. Such overweening pretension to exactitude should be discarded</a:t>
            </a:r>
            <a:r>
              <a:rPr i="1" lang="en-GB" sz="1900">
                <a:solidFill>
                  <a:schemeClr val="dk1"/>
                </a:solidFill>
              </a:rPr>
              <a:t>	</a:t>
            </a:r>
            <a:r>
              <a:rPr i="1" lang="en-GB" sz="1900"/>
              <a:t>	</a:t>
            </a:r>
            <a:endParaRPr i="1" sz="1900"/>
          </a:p>
          <a:p>
            <a:pPr indent="0" lvl="0" marL="0" rtl="0" algn="l">
              <a:lnSpc>
                <a:spcPct val="115000"/>
              </a:lnSpc>
              <a:spcBef>
                <a:spcPts val="420"/>
              </a:spcBef>
              <a:spcAft>
                <a:spcPts val="0"/>
              </a:spcAft>
              <a:buSzPts val="2400"/>
              <a:buNone/>
            </a:pPr>
            <a:r>
              <a:rPr i="1" lang="en-GB" sz="1900"/>
              <a:t>		          			</a:t>
            </a:r>
            <a:r>
              <a:rPr lang="en-GB" sz="1600"/>
              <a:t>Coffield, TES, February 2017</a:t>
            </a:r>
            <a:endParaRPr/>
          </a:p>
          <a:p>
            <a:pPr indent="0" lvl="0" marL="0" rtl="0" algn="l">
              <a:lnSpc>
                <a:spcPct val="115000"/>
              </a:lnSpc>
              <a:spcBef>
                <a:spcPts val="420"/>
              </a:spcBef>
              <a:spcAft>
                <a:spcPts val="0"/>
              </a:spcAft>
              <a:buSzPts val="2400"/>
              <a:buNone/>
            </a:pPr>
            <a:r>
              <a:t/>
            </a:r>
            <a:endParaRPr sz="1600">
              <a:latin typeface="Arial"/>
              <a:ea typeface="Arial"/>
              <a:cs typeface="Arial"/>
              <a:sym typeface="Arial"/>
            </a:endParaRPr>
          </a:p>
        </p:txBody>
      </p:sp>
      <p:pic>
        <p:nvPicPr>
          <p:cNvPr descr="Image result for Frank Coffield" id="88" name="Google Shape;88;g204696423c6_0_307"/>
          <p:cNvPicPr preferRelativeResize="0"/>
          <p:nvPr/>
        </p:nvPicPr>
        <p:blipFill rotWithShape="1">
          <a:blip r:embed="rId3">
            <a:alphaModFix/>
          </a:blip>
          <a:srcRect b="0" l="0" r="0" t="0"/>
          <a:stretch/>
        </p:blipFill>
        <p:spPr>
          <a:xfrm>
            <a:off x="6132500" y="3409501"/>
            <a:ext cx="2868324" cy="1369725"/>
          </a:xfrm>
          <a:prstGeom prst="rect">
            <a:avLst/>
          </a:prstGeom>
          <a:noFill/>
          <a:ln>
            <a:noFill/>
          </a:ln>
        </p:spPr>
      </p:pic>
      <p:sp>
        <p:nvSpPr>
          <p:cNvPr id="89" name="Google Shape;89;g204696423c6_0_307"/>
          <p:cNvSpPr txBox="1"/>
          <p:nvPr/>
        </p:nvSpPr>
        <p:spPr>
          <a:xfrm>
            <a:off x="6127400" y="4790375"/>
            <a:ext cx="28713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t>Professor Frank Coffield</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04696423c6_0_231"/>
          <p:cNvSpPr txBox="1"/>
          <p:nvPr>
            <p:ph idx="4294967295" type="ctrTitle"/>
          </p:nvPr>
        </p:nvSpPr>
        <p:spPr>
          <a:xfrm>
            <a:off x="322150" y="4367725"/>
            <a:ext cx="8663700" cy="490200"/>
          </a:xfrm>
          <a:prstGeom prst="rect">
            <a:avLst/>
          </a:prstGeom>
          <a:noFill/>
          <a:ln>
            <a:noFill/>
          </a:ln>
        </p:spPr>
        <p:txBody>
          <a:bodyPr anchorCtr="0" anchor="b" bIns="34275" lIns="68550" spcFirstLastPara="1" rIns="68550" wrap="square" tIns="34275">
            <a:noAutofit/>
          </a:bodyPr>
          <a:lstStyle/>
          <a:p>
            <a:pPr indent="0" lvl="0" marL="0" marR="0" rtl="0" algn="l">
              <a:lnSpc>
                <a:spcPct val="100000"/>
              </a:lnSpc>
              <a:spcBef>
                <a:spcPts val="0"/>
              </a:spcBef>
              <a:spcAft>
                <a:spcPts val="0"/>
              </a:spcAft>
              <a:buClr>
                <a:schemeClr val="dk1"/>
              </a:buClr>
              <a:buSzPts val="2800"/>
              <a:buFont typeface="Arial"/>
              <a:buNone/>
            </a:pPr>
            <a:r>
              <a:rPr b="0" i="1" lang="en-GB" sz="1300" u="none" cap="none" strike="noStrike">
                <a:solidFill>
                  <a:schemeClr val="dk1"/>
                </a:solidFill>
                <a:latin typeface="Arial"/>
                <a:ea typeface="Arial"/>
                <a:cs typeface="Arial"/>
                <a:sym typeface="Arial"/>
              </a:rPr>
              <a:t>Models of Educational Change and Improvement and the Predictable  Failure of Educational Reform : a retrospective review of educational reform in the USA since the 1970s </a:t>
            </a:r>
            <a:r>
              <a:rPr b="0" i="0" lang="en-GB" sz="1300" u="none" cap="none" strike="noStrike">
                <a:solidFill>
                  <a:schemeClr val="dk1"/>
                </a:solidFill>
                <a:latin typeface="Arial"/>
                <a:ea typeface="Arial"/>
                <a:cs typeface="Arial"/>
                <a:sym typeface="Arial"/>
              </a:rPr>
              <a:t>(Sarason, 1998)</a:t>
            </a:r>
            <a:endParaRPr b="0" i="0" sz="2300" u="none" cap="none" strike="noStrike">
              <a:solidFill>
                <a:schemeClr val="dk1"/>
              </a:solidFill>
              <a:latin typeface="Arial"/>
              <a:ea typeface="Arial"/>
              <a:cs typeface="Arial"/>
              <a:sym typeface="Arial"/>
            </a:endParaRPr>
          </a:p>
        </p:txBody>
      </p:sp>
      <p:sp>
        <p:nvSpPr>
          <p:cNvPr id="96" name="Google Shape;96;g204696423c6_0_231"/>
          <p:cNvSpPr txBox="1"/>
          <p:nvPr>
            <p:ph idx="4294967295" type="subTitle"/>
          </p:nvPr>
        </p:nvSpPr>
        <p:spPr>
          <a:xfrm>
            <a:off x="449050" y="895850"/>
            <a:ext cx="5159100" cy="31863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0"/>
              </a:spcBef>
              <a:spcAft>
                <a:spcPts val="0"/>
              </a:spcAft>
              <a:buClr>
                <a:schemeClr val="dk1"/>
              </a:buClr>
              <a:buSzPts val="2400"/>
              <a:buFont typeface="Arial"/>
              <a:buNone/>
            </a:pPr>
            <a:r>
              <a:t/>
            </a:r>
            <a:endParaRPr b="0" i="0" sz="1800" u="none" cap="none" strike="noStrike">
              <a:solidFill>
                <a:schemeClr val="dk1"/>
              </a:solidFill>
              <a:latin typeface="Arial"/>
              <a:ea typeface="Arial"/>
              <a:cs typeface="Arial"/>
              <a:sym typeface="Arial"/>
            </a:endParaRPr>
          </a:p>
          <a:p>
            <a:pPr indent="-557212" lvl="0" marL="557212" marR="0" rtl="0" algn="l">
              <a:lnSpc>
                <a:spcPct val="90000"/>
              </a:lnSpc>
              <a:spcBef>
                <a:spcPts val="480"/>
              </a:spcBef>
              <a:spcAft>
                <a:spcPts val="0"/>
              </a:spcAft>
              <a:buClr>
                <a:srgbClr val="7030A0"/>
              </a:buClr>
              <a:buSzPts val="3200"/>
              <a:buFont typeface="Arial"/>
              <a:buNone/>
            </a:pPr>
            <a:r>
              <a:rPr b="0" i="1" lang="en-GB" sz="2400" u="none" cap="none" strike="noStrike">
                <a:solidFill>
                  <a:srgbClr val="7030A0"/>
                </a:solidFill>
                <a:latin typeface="Arial"/>
                <a:ea typeface="Arial"/>
                <a:cs typeface="Arial"/>
                <a:sym typeface="Arial"/>
              </a:rPr>
              <a:t>	</a:t>
            </a:r>
            <a:r>
              <a:rPr b="0" i="1" lang="en-GB" sz="2100" u="none" cap="none" strike="noStrike">
                <a:solidFill>
                  <a:schemeClr val="dk1"/>
                </a:solidFill>
                <a:latin typeface="Arial"/>
                <a:ea typeface="Arial"/>
                <a:cs typeface="Arial"/>
                <a:sym typeface="Arial"/>
              </a:rPr>
              <a:t>Why …have our efforts – and they were many and expensive – met with intractability? Why should we expect that what we will now recommend will be any more effective than our past efforts?</a:t>
            </a:r>
            <a:endParaRPr b="0" i="0" sz="1800" u="none" cap="none" strike="noStrike">
              <a:solidFill>
                <a:schemeClr val="dk2"/>
              </a:solidFill>
              <a:latin typeface="Arial"/>
              <a:ea typeface="Arial"/>
              <a:cs typeface="Arial"/>
              <a:sym typeface="Arial"/>
            </a:endParaRPr>
          </a:p>
          <a:p>
            <a:pPr indent="-557212" lvl="0" marL="557212" marR="0" rtl="0" algn="l">
              <a:lnSpc>
                <a:spcPct val="90000"/>
              </a:lnSpc>
              <a:spcBef>
                <a:spcPts val="420"/>
              </a:spcBef>
              <a:spcAft>
                <a:spcPts val="0"/>
              </a:spcAft>
              <a:buClr>
                <a:schemeClr val="dk1"/>
              </a:buClr>
              <a:buSzPts val="2800"/>
              <a:buFont typeface="Arial"/>
              <a:buNone/>
            </a:pPr>
            <a:r>
              <a:rPr b="0" i="1" lang="en-GB" sz="2100" u="none" cap="none" strike="noStrike">
                <a:solidFill>
                  <a:schemeClr val="dk1"/>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557212" lvl="0" marL="557212" marR="0" rtl="0" algn="l">
              <a:lnSpc>
                <a:spcPct val="90000"/>
              </a:lnSpc>
              <a:spcBef>
                <a:spcPts val="420"/>
              </a:spcBef>
              <a:spcAft>
                <a:spcPts val="0"/>
              </a:spcAft>
              <a:buClr>
                <a:schemeClr val="dk1"/>
              </a:buClr>
              <a:buSzPts val="2800"/>
              <a:buFont typeface="Arial"/>
              <a:buNone/>
            </a:pPr>
            <a:r>
              <a:rPr b="0" i="1" lang="en-GB" sz="2100" u="none" cap="none" strike="noStrike">
                <a:solidFill>
                  <a:schemeClr val="dk1"/>
                </a:solidFill>
                <a:latin typeface="Arial"/>
                <a:ea typeface="Arial"/>
                <a:cs typeface="Arial"/>
                <a:sym typeface="Arial"/>
              </a:rPr>
              <a:t>									</a:t>
            </a:r>
            <a:r>
              <a:rPr b="0" i="0" lang="en-GB" sz="2100" u="none" cap="none" strike="noStrike">
                <a:solidFill>
                  <a:schemeClr val="dk1"/>
                </a:solidFill>
                <a:latin typeface="Arial"/>
                <a:ea typeface="Arial"/>
                <a:cs typeface="Arial"/>
                <a:sym typeface="Arial"/>
              </a:rPr>
              <a:t>Sarason,1998, p.3</a:t>
            </a:r>
            <a:endParaRPr b="0" i="0" sz="1800" u="none" cap="none" strike="noStrike">
              <a:solidFill>
                <a:schemeClr val="dk2"/>
              </a:solidFill>
              <a:latin typeface="Arial"/>
              <a:ea typeface="Arial"/>
              <a:cs typeface="Arial"/>
              <a:sym typeface="Arial"/>
            </a:endParaRPr>
          </a:p>
          <a:p>
            <a:pPr indent="-557212" lvl="0" marL="557212" marR="0" rtl="0" algn="l">
              <a:lnSpc>
                <a:spcPct val="90000"/>
              </a:lnSpc>
              <a:spcBef>
                <a:spcPts val="420"/>
              </a:spcBef>
              <a:spcAft>
                <a:spcPts val="0"/>
              </a:spcAft>
              <a:buClr>
                <a:schemeClr val="dk1"/>
              </a:buClr>
              <a:buSzPts val="2800"/>
              <a:buFont typeface="Arial"/>
              <a:buNone/>
            </a:pPr>
            <a:r>
              <a:t/>
            </a:r>
            <a:endParaRPr b="0" i="0" sz="2100" u="none" cap="none" strike="noStrike">
              <a:solidFill>
                <a:schemeClr val="dk1"/>
              </a:solidFill>
              <a:latin typeface="Arial"/>
              <a:ea typeface="Arial"/>
              <a:cs typeface="Arial"/>
              <a:sym typeface="Arial"/>
            </a:endParaRPr>
          </a:p>
        </p:txBody>
      </p:sp>
      <p:sp>
        <p:nvSpPr>
          <p:cNvPr id="97" name="Google Shape;97;g204696423c6_0_231"/>
          <p:cNvSpPr txBox="1"/>
          <p:nvPr>
            <p:ph idx="12" type="sldNum"/>
          </p:nvPr>
        </p:nvSpPr>
        <p:spPr>
          <a:xfrm>
            <a:off x="6057900" y="4767263"/>
            <a:ext cx="1600200" cy="273900"/>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descr="Image result for The predictable failure of Educational Reform" id="98" name="Google Shape;98;g204696423c6_0_231"/>
          <p:cNvPicPr preferRelativeResize="0"/>
          <p:nvPr/>
        </p:nvPicPr>
        <p:blipFill rotWithShape="1">
          <a:blip r:embed="rId3">
            <a:alphaModFix/>
          </a:blip>
          <a:srcRect b="0" l="0" r="0" t="0"/>
          <a:stretch/>
        </p:blipFill>
        <p:spPr>
          <a:xfrm>
            <a:off x="6112177" y="382773"/>
            <a:ext cx="2399525" cy="3793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04696423c6_0_238"/>
          <p:cNvSpPr txBox="1"/>
          <p:nvPr>
            <p:ph idx="4294967295" type="ctrTitle"/>
          </p:nvPr>
        </p:nvSpPr>
        <p:spPr>
          <a:xfrm>
            <a:off x="2649675" y="265925"/>
            <a:ext cx="5384700" cy="567000"/>
          </a:xfrm>
          <a:prstGeom prst="rect">
            <a:avLst/>
          </a:prstGeom>
          <a:noFill/>
          <a:ln>
            <a:noFill/>
          </a:ln>
        </p:spPr>
        <p:txBody>
          <a:bodyPr anchorCtr="0" anchor="b" bIns="34275" lIns="68550" spcFirstLastPara="1" rIns="68550" wrap="square" tIns="34275">
            <a:noAutofit/>
          </a:bodyPr>
          <a:lstStyle/>
          <a:p>
            <a:pPr indent="0" lvl="0" marL="0" marR="0" rtl="0" algn="ctr">
              <a:lnSpc>
                <a:spcPct val="100000"/>
              </a:lnSpc>
              <a:spcBef>
                <a:spcPts val="0"/>
              </a:spcBef>
              <a:spcAft>
                <a:spcPts val="0"/>
              </a:spcAft>
              <a:buClr>
                <a:schemeClr val="dk1"/>
              </a:buClr>
              <a:buSzPts val="2800"/>
              <a:buFont typeface="Arial"/>
              <a:buNone/>
            </a:pPr>
            <a:r>
              <a:rPr b="1" i="0" lang="en-GB" sz="1875" u="none" cap="none" strike="noStrike">
                <a:solidFill>
                  <a:schemeClr val="dk1"/>
                </a:solidFill>
                <a:latin typeface="Arial"/>
                <a:ea typeface="Arial"/>
                <a:cs typeface="Arial"/>
                <a:sym typeface="Arial"/>
              </a:rPr>
              <a:t>An Epistemic Masquerade : the Predictable Failure of Education Reform</a:t>
            </a:r>
            <a:endParaRPr b="1" i="0" sz="2775" u="none" cap="none" strike="noStrike">
              <a:solidFill>
                <a:schemeClr val="dk1"/>
              </a:solidFill>
              <a:latin typeface="Arial"/>
              <a:ea typeface="Arial"/>
              <a:cs typeface="Arial"/>
              <a:sym typeface="Arial"/>
            </a:endParaRPr>
          </a:p>
        </p:txBody>
      </p:sp>
      <p:sp>
        <p:nvSpPr>
          <p:cNvPr id="105" name="Google Shape;105;g204696423c6_0_238"/>
          <p:cNvSpPr txBox="1"/>
          <p:nvPr>
            <p:ph idx="4294967295" type="subTitle"/>
          </p:nvPr>
        </p:nvSpPr>
        <p:spPr>
          <a:xfrm>
            <a:off x="256475" y="1122200"/>
            <a:ext cx="8796900" cy="3833700"/>
          </a:xfrm>
          <a:prstGeom prst="rect">
            <a:avLst/>
          </a:prstGeom>
          <a:noFill/>
          <a:ln>
            <a:noFill/>
          </a:ln>
        </p:spPr>
        <p:txBody>
          <a:bodyPr anchorCtr="0" anchor="t" bIns="34275" lIns="68550" spcFirstLastPara="1" rIns="68550" wrap="square" tIns="34275">
            <a:noAutofit/>
          </a:bodyPr>
          <a:lstStyle/>
          <a:p>
            <a:pPr indent="-244475" lvl="0" marL="257175" marR="0" rtl="0" algn="l">
              <a:lnSpc>
                <a:spcPct val="90000"/>
              </a:lnSpc>
              <a:spcBef>
                <a:spcPts val="0"/>
              </a:spcBef>
              <a:spcAft>
                <a:spcPts val="0"/>
              </a:spcAft>
              <a:buClr>
                <a:schemeClr val="dk1"/>
              </a:buClr>
              <a:buSzPts val="1800"/>
              <a:buFont typeface="Arial"/>
              <a:buChar char="•"/>
            </a:pPr>
            <a:r>
              <a:rPr b="0" i="0" lang="en-GB" sz="1700" u="none" cap="none" strike="noStrike">
                <a:solidFill>
                  <a:schemeClr val="dk1"/>
                </a:solidFill>
                <a:latin typeface="Arial"/>
                <a:ea typeface="Arial"/>
                <a:cs typeface="Arial"/>
                <a:sym typeface="Arial"/>
              </a:rPr>
              <a:t>What </a:t>
            </a:r>
            <a:r>
              <a:rPr lang="en-GB" sz="1700">
                <a:solidFill>
                  <a:schemeClr val="dk1"/>
                </a:solidFill>
              </a:rPr>
              <a:t>Coffield and Sarason are asking </a:t>
            </a:r>
            <a:r>
              <a:rPr b="0" i="0" lang="en-GB" sz="1700" u="none" cap="none" strike="noStrike">
                <a:solidFill>
                  <a:schemeClr val="dk1"/>
                </a:solidFill>
                <a:latin typeface="Arial"/>
                <a:ea typeface="Arial"/>
                <a:cs typeface="Arial"/>
                <a:sym typeface="Arial"/>
              </a:rPr>
              <a:t>to note here, is that </a:t>
            </a:r>
            <a:r>
              <a:rPr lang="en-GB" sz="1700">
                <a:solidFill>
                  <a:schemeClr val="dk1"/>
                </a:solidFill>
              </a:rPr>
              <a:t>models</a:t>
            </a:r>
            <a:r>
              <a:rPr b="0" i="0" lang="en-GB" sz="1700" u="none" cap="none" strike="noStrike">
                <a:solidFill>
                  <a:schemeClr val="dk1"/>
                </a:solidFill>
                <a:latin typeface="Arial"/>
                <a:ea typeface="Arial"/>
                <a:cs typeface="Arial"/>
                <a:sym typeface="Arial"/>
              </a:rPr>
              <a:t> </a:t>
            </a:r>
            <a:r>
              <a:rPr lang="en-GB" sz="1700">
                <a:solidFill>
                  <a:schemeClr val="dk1"/>
                </a:solidFill>
              </a:rPr>
              <a:t>of </a:t>
            </a:r>
            <a:r>
              <a:rPr b="0" i="0" lang="en-GB" sz="1700" u="none" cap="none" strike="noStrike">
                <a:solidFill>
                  <a:schemeClr val="dk1"/>
                </a:solidFill>
                <a:latin typeface="Arial"/>
                <a:ea typeface="Arial"/>
                <a:cs typeface="Arial"/>
                <a:sym typeface="Arial"/>
              </a:rPr>
              <a:t>educational change and reform imposed from the ‘top-down’ and the ‘outside-in’, push people into power relations where they are required to act as if experience is not real.</a:t>
            </a:r>
            <a:endParaRPr b="0" i="0" sz="1700" u="none" cap="none" strike="noStrike">
              <a:solidFill>
                <a:schemeClr val="dk1"/>
              </a:solidFill>
              <a:latin typeface="Arial"/>
              <a:ea typeface="Arial"/>
              <a:cs typeface="Arial"/>
              <a:sym typeface="Arial"/>
            </a:endParaRPr>
          </a:p>
          <a:p>
            <a:pPr indent="-244475" lvl="0" marL="257175" marR="0" rtl="0" algn="l">
              <a:lnSpc>
                <a:spcPct val="90000"/>
              </a:lnSpc>
              <a:spcBef>
                <a:spcPts val="300"/>
              </a:spcBef>
              <a:spcAft>
                <a:spcPts val="0"/>
              </a:spcAft>
              <a:buClr>
                <a:schemeClr val="dk1"/>
              </a:buClr>
              <a:buSzPts val="1800"/>
              <a:buFont typeface="Arial"/>
              <a:buChar char="•"/>
            </a:pPr>
            <a:r>
              <a:rPr b="0" i="0" lang="en-GB" sz="1700" u="none" cap="none" strike="noStrike">
                <a:solidFill>
                  <a:schemeClr val="dk1"/>
                </a:solidFill>
                <a:latin typeface="Arial"/>
                <a:ea typeface="Arial"/>
                <a:cs typeface="Arial"/>
                <a:sym typeface="Arial"/>
              </a:rPr>
              <a:t>Fabrications of truth and reality are demanded by external evaluators and inspectors and supplied by teachers and education leaders on demand. </a:t>
            </a:r>
            <a:endParaRPr b="0" i="0" sz="1700" u="none" cap="none" strike="noStrike">
              <a:solidFill>
                <a:schemeClr val="dk1"/>
              </a:solidFill>
              <a:latin typeface="Arial"/>
              <a:ea typeface="Arial"/>
              <a:cs typeface="Arial"/>
              <a:sym typeface="Arial"/>
            </a:endParaRPr>
          </a:p>
          <a:p>
            <a:pPr indent="-244475" lvl="0" marL="257175" marR="0" rtl="0" algn="l">
              <a:lnSpc>
                <a:spcPct val="90000"/>
              </a:lnSpc>
              <a:spcBef>
                <a:spcPts val="300"/>
              </a:spcBef>
              <a:spcAft>
                <a:spcPts val="0"/>
              </a:spcAft>
              <a:buClr>
                <a:schemeClr val="dk1"/>
              </a:buClr>
              <a:buSzPts val="1800"/>
              <a:buFont typeface="Arial"/>
              <a:buChar char="•"/>
            </a:pPr>
            <a:r>
              <a:rPr b="0" i="0" lang="en-GB" sz="1700" u="none" cap="none" strike="noStrike">
                <a:solidFill>
                  <a:schemeClr val="dk1"/>
                </a:solidFill>
                <a:latin typeface="Arial"/>
                <a:ea typeface="Arial"/>
                <a:cs typeface="Arial"/>
                <a:sym typeface="Arial"/>
              </a:rPr>
              <a:t>An ‘epistemic masquerade begins’ (Elliott, 2001). </a:t>
            </a:r>
            <a:endParaRPr b="0" i="0" sz="1700" u="none" cap="none" strike="noStrike">
              <a:solidFill>
                <a:schemeClr val="dk1"/>
              </a:solidFill>
              <a:latin typeface="Arial"/>
              <a:ea typeface="Arial"/>
              <a:cs typeface="Arial"/>
              <a:sym typeface="Arial"/>
            </a:endParaRPr>
          </a:p>
          <a:p>
            <a:pPr indent="-244475" lvl="0" marL="257175" marR="0" rtl="0" algn="l">
              <a:lnSpc>
                <a:spcPct val="90000"/>
              </a:lnSpc>
              <a:spcBef>
                <a:spcPts val="300"/>
              </a:spcBef>
              <a:spcAft>
                <a:spcPts val="0"/>
              </a:spcAft>
              <a:buClr>
                <a:schemeClr val="dk1"/>
              </a:buClr>
              <a:buSzPts val="1800"/>
              <a:buFont typeface="Arial"/>
              <a:buChar char="•"/>
            </a:pPr>
            <a:r>
              <a:rPr b="0" i="0" lang="en-GB" sz="1700" u="none" cap="none" strike="noStrike">
                <a:solidFill>
                  <a:schemeClr val="dk1"/>
                </a:solidFill>
                <a:latin typeface="Arial"/>
                <a:ea typeface="Arial"/>
                <a:cs typeface="Arial"/>
                <a:sym typeface="Arial"/>
              </a:rPr>
              <a:t>Means masquerade as ends </a:t>
            </a:r>
            <a:r>
              <a:rPr lang="en-GB" sz="1700">
                <a:solidFill>
                  <a:schemeClr val="dk1"/>
                </a:solidFill>
              </a:rPr>
              <a:t>… while </a:t>
            </a:r>
            <a:r>
              <a:rPr b="0" i="0" lang="en-GB" sz="1700" u="none" cap="none" strike="noStrike">
                <a:solidFill>
                  <a:schemeClr val="dk1"/>
                </a:solidFill>
                <a:latin typeface="Arial"/>
                <a:ea typeface="Arial"/>
                <a:cs typeface="Arial"/>
                <a:sym typeface="Arial"/>
              </a:rPr>
              <a:t>real educational ends remain unmet. </a:t>
            </a:r>
            <a:endParaRPr b="0" i="0" sz="1700" u="none" cap="none" strike="noStrike">
              <a:solidFill>
                <a:schemeClr val="dk1"/>
              </a:solidFill>
              <a:latin typeface="Arial"/>
              <a:ea typeface="Arial"/>
              <a:cs typeface="Arial"/>
              <a:sym typeface="Arial"/>
            </a:endParaRPr>
          </a:p>
          <a:p>
            <a:pPr indent="-244475" lvl="0" marL="257175" marR="0" rtl="0" algn="l">
              <a:lnSpc>
                <a:spcPct val="90000"/>
              </a:lnSpc>
              <a:spcBef>
                <a:spcPts val="300"/>
              </a:spcBef>
              <a:spcAft>
                <a:spcPts val="0"/>
              </a:spcAft>
              <a:buClr>
                <a:schemeClr val="dk1"/>
              </a:buClr>
              <a:buSzPts val="1800"/>
              <a:buFont typeface="Arial"/>
              <a:buChar char="•"/>
            </a:pPr>
            <a:r>
              <a:rPr b="0" i="0" lang="en-GB" sz="1700" u="none" cap="none" strike="noStrike">
                <a:solidFill>
                  <a:schemeClr val="dk1"/>
                </a:solidFill>
                <a:latin typeface="Arial"/>
                <a:ea typeface="Arial"/>
                <a:cs typeface="Arial"/>
                <a:sym typeface="Arial"/>
              </a:rPr>
              <a:t>The financial, educational and human costs of this partial transaction are high.</a:t>
            </a:r>
            <a:endParaRPr b="0" i="0" sz="1700" u="none" cap="none" strike="noStrike">
              <a:solidFill>
                <a:schemeClr val="dk1"/>
              </a:solidFill>
              <a:latin typeface="Arial"/>
              <a:ea typeface="Arial"/>
              <a:cs typeface="Arial"/>
              <a:sym typeface="Arial"/>
            </a:endParaRPr>
          </a:p>
          <a:p>
            <a:pPr indent="-244475" lvl="0" marL="257175" marR="0" rtl="0" algn="l">
              <a:lnSpc>
                <a:spcPct val="90000"/>
              </a:lnSpc>
              <a:spcBef>
                <a:spcPts val="300"/>
              </a:spcBef>
              <a:spcAft>
                <a:spcPts val="0"/>
              </a:spcAft>
              <a:buClr>
                <a:schemeClr val="dk1"/>
              </a:buClr>
              <a:buSzPts val="1800"/>
              <a:buFont typeface="Arial"/>
              <a:buChar char="•"/>
            </a:pPr>
            <a:r>
              <a:rPr b="0" i="0" lang="en-GB" sz="1700" u="none" cap="none" strike="noStrike">
                <a:solidFill>
                  <a:schemeClr val="dk1"/>
                </a:solidFill>
                <a:latin typeface="Arial"/>
                <a:ea typeface="Arial"/>
                <a:cs typeface="Arial"/>
                <a:sym typeface="Arial"/>
              </a:rPr>
              <a:t>Nothing really changes because it cannot - power relations will not allow it.  </a:t>
            </a:r>
            <a:endParaRPr b="0" i="0" sz="1700" u="none" cap="none" strike="noStrike">
              <a:solidFill>
                <a:schemeClr val="dk1"/>
              </a:solidFill>
              <a:latin typeface="Arial"/>
              <a:ea typeface="Arial"/>
              <a:cs typeface="Arial"/>
              <a:sym typeface="Arial"/>
            </a:endParaRPr>
          </a:p>
          <a:p>
            <a:pPr indent="-244475" lvl="0" marL="257175" marR="0" rtl="0" algn="l">
              <a:lnSpc>
                <a:spcPct val="90000"/>
              </a:lnSpc>
              <a:spcBef>
                <a:spcPts val="300"/>
              </a:spcBef>
              <a:spcAft>
                <a:spcPts val="0"/>
              </a:spcAft>
              <a:buClr>
                <a:schemeClr val="dk1"/>
              </a:buClr>
              <a:buSzPts val="1800"/>
              <a:buFont typeface="Arial"/>
              <a:buChar char="•"/>
            </a:pPr>
            <a:r>
              <a:rPr b="0" i="0" lang="en-GB" sz="1700" u="none" cap="none" strike="noStrike">
                <a:solidFill>
                  <a:schemeClr val="dk1"/>
                </a:solidFill>
                <a:latin typeface="Arial"/>
                <a:ea typeface="Arial"/>
                <a:cs typeface="Arial"/>
                <a:sym typeface="Arial"/>
              </a:rPr>
              <a:t>The conditions of the transaction are not there to allow truth and reality to ‘appear’, because this might cast doubt upon how ‘rational’ the epistemic foundations of  a ‘top-down-outside-in</a:t>
            </a:r>
            <a:r>
              <a:rPr lang="en-GB" sz="1700">
                <a:solidFill>
                  <a:schemeClr val="dk1"/>
                </a:solidFill>
              </a:rPr>
              <a:t>’ </a:t>
            </a:r>
            <a:r>
              <a:rPr b="0" i="0" lang="en-GB" sz="1700" u="none" cap="none" strike="noStrike">
                <a:solidFill>
                  <a:schemeClr val="dk1"/>
                </a:solidFill>
                <a:latin typeface="Arial"/>
                <a:ea typeface="Arial"/>
                <a:cs typeface="Arial"/>
                <a:sym typeface="Arial"/>
              </a:rPr>
              <a:t>model of change and improvement really </a:t>
            </a:r>
            <a:r>
              <a:rPr lang="en-GB" sz="1700">
                <a:solidFill>
                  <a:schemeClr val="dk1"/>
                </a:solidFill>
              </a:rPr>
              <a:t>is.</a:t>
            </a:r>
            <a:endParaRPr sz="1700">
              <a:solidFill>
                <a:schemeClr val="dk1"/>
              </a:solidFill>
            </a:endParaRPr>
          </a:p>
          <a:p>
            <a:pPr indent="-244475" lvl="0" marL="257175" marR="0" rtl="0" algn="l">
              <a:lnSpc>
                <a:spcPct val="90000"/>
              </a:lnSpc>
              <a:spcBef>
                <a:spcPts val="300"/>
              </a:spcBef>
              <a:spcAft>
                <a:spcPts val="0"/>
              </a:spcAft>
              <a:buClr>
                <a:schemeClr val="dk1"/>
              </a:buClr>
              <a:buSzPts val="1800"/>
              <a:buFont typeface="Arial"/>
              <a:buChar char="•"/>
            </a:pPr>
            <a:r>
              <a:rPr b="0" i="0" lang="en-GB" sz="1700" u="none" cap="none" strike="noStrike">
                <a:solidFill>
                  <a:schemeClr val="dk1"/>
                </a:solidFill>
                <a:latin typeface="Arial"/>
                <a:ea typeface="Arial"/>
                <a:cs typeface="Arial"/>
                <a:sym typeface="Arial"/>
              </a:rPr>
              <a:t> </a:t>
            </a:r>
            <a:r>
              <a:rPr lang="en-GB" sz="1700">
                <a:solidFill>
                  <a:schemeClr val="dk1"/>
                </a:solidFill>
              </a:rPr>
              <a:t>And s</a:t>
            </a:r>
            <a:r>
              <a:rPr b="0" i="0" lang="en-GB" sz="1700" u="none" cap="none" strike="noStrike">
                <a:solidFill>
                  <a:schemeClr val="dk1"/>
                </a:solidFill>
                <a:latin typeface="Arial"/>
                <a:ea typeface="Arial"/>
                <a:cs typeface="Arial"/>
                <a:sym typeface="Arial"/>
              </a:rPr>
              <a:t>o as </a:t>
            </a:r>
            <a:r>
              <a:rPr lang="en-GB" sz="1700">
                <a:solidFill>
                  <a:schemeClr val="dk1"/>
                </a:solidFill>
              </a:rPr>
              <a:t>Sarason (1998) reminds us </a:t>
            </a:r>
            <a:r>
              <a:rPr b="0" i="0" lang="en-GB" sz="1700" u="none" cap="none" strike="noStrike">
                <a:solidFill>
                  <a:schemeClr val="dk1"/>
                </a:solidFill>
                <a:latin typeface="Arial"/>
                <a:ea typeface="Arial"/>
                <a:cs typeface="Arial"/>
                <a:sym typeface="Arial"/>
              </a:rPr>
              <a:t>educational change and reform</a:t>
            </a:r>
            <a:r>
              <a:rPr lang="en-GB" sz="1700">
                <a:solidFill>
                  <a:schemeClr val="dk1"/>
                </a:solidFill>
              </a:rPr>
              <a:t> </a:t>
            </a:r>
            <a:r>
              <a:rPr b="0" i="0" lang="en-GB" sz="1700" u="none" cap="none" strike="noStrike">
                <a:solidFill>
                  <a:schemeClr val="dk1"/>
                </a:solidFill>
                <a:latin typeface="Arial"/>
                <a:ea typeface="Arial"/>
                <a:cs typeface="Arial"/>
                <a:sym typeface="Arial"/>
              </a:rPr>
              <a:t>become locked into ‘predictable failure’.</a:t>
            </a:r>
            <a:endParaRPr b="0" i="0" sz="1700" u="none" cap="none" strike="noStrike">
              <a:solidFill>
                <a:schemeClr val="dk1"/>
              </a:solidFill>
              <a:latin typeface="Arial"/>
              <a:ea typeface="Arial"/>
              <a:cs typeface="Arial"/>
              <a:sym typeface="Arial"/>
            </a:endParaRPr>
          </a:p>
          <a:p>
            <a:pPr indent="-161925" lvl="0" marL="257175" marR="0" rtl="0" algn="l">
              <a:lnSpc>
                <a:spcPct val="90000"/>
              </a:lnSpc>
              <a:spcBef>
                <a:spcPts val="300"/>
              </a:spcBef>
              <a:spcAft>
                <a:spcPts val="0"/>
              </a:spcAft>
              <a:buClr>
                <a:schemeClr val="dk1"/>
              </a:buClr>
              <a:buSzPts val="2000"/>
              <a:buFont typeface="Arial"/>
              <a:buNone/>
            </a:pPr>
            <a:r>
              <a:t/>
            </a:r>
            <a:endParaRPr b="0" i="0" sz="1700" u="none" cap="none" strike="noStrike">
              <a:solidFill>
                <a:schemeClr val="dk1"/>
              </a:solidFill>
              <a:latin typeface="Arial"/>
              <a:ea typeface="Arial"/>
              <a:cs typeface="Arial"/>
              <a:sym typeface="Arial"/>
            </a:endParaRPr>
          </a:p>
          <a:p>
            <a:pPr indent="-161925" lvl="0" marL="257175" marR="0" rtl="0" algn="l">
              <a:lnSpc>
                <a:spcPct val="90000"/>
              </a:lnSpc>
              <a:spcBef>
                <a:spcPts val="300"/>
              </a:spcBef>
              <a:spcAft>
                <a:spcPts val="0"/>
              </a:spcAft>
              <a:buClr>
                <a:schemeClr val="dk1"/>
              </a:buClr>
              <a:buSzPts val="2000"/>
              <a:buFont typeface="Arial"/>
              <a:buNone/>
            </a:pPr>
            <a:r>
              <a:t/>
            </a:r>
            <a:endParaRPr b="0" i="0" sz="1300" u="none" cap="none" strike="noStrike">
              <a:solidFill>
                <a:schemeClr val="folHlink"/>
              </a:solidFill>
              <a:latin typeface="Arial"/>
              <a:ea typeface="Arial"/>
              <a:cs typeface="Arial"/>
              <a:sym typeface="Arial"/>
            </a:endParaRPr>
          </a:p>
        </p:txBody>
      </p:sp>
      <p:sp>
        <p:nvSpPr>
          <p:cNvPr id="106" name="Google Shape;106;g204696423c6_0_238"/>
          <p:cNvSpPr txBox="1"/>
          <p:nvPr>
            <p:ph idx="12" type="sldNum"/>
          </p:nvPr>
        </p:nvSpPr>
        <p:spPr>
          <a:xfrm>
            <a:off x="6057900" y="4767263"/>
            <a:ext cx="1600200" cy="273900"/>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04696423c6_0_328"/>
          <p:cNvSpPr txBox="1"/>
          <p:nvPr>
            <p:ph type="title"/>
          </p:nvPr>
        </p:nvSpPr>
        <p:spPr>
          <a:xfrm>
            <a:off x="2364750" y="451075"/>
            <a:ext cx="6480600" cy="413400"/>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SzPts val="1400"/>
              <a:buNone/>
            </a:pPr>
            <a:r>
              <a:rPr b="1" lang="en-GB" sz="1850"/>
              <a:t>An Older and More Coherent Understanding of Practice</a:t>
            </a:r>
            <a:r>
              <a:rPr b="1" lang="en-GB" sz="2350"/>
              <a:t> </a:t>
            </a:r>
            <a:r>
              <a:rPr b="1" lang="en-GB" sz="2950"/>
              <a:t> </a:t>
            </a:r>
            <a:endParaRPr b="1" sz="2950"/>
          </a:p>
          <a:p>
            <a:pPr indent="0" lvl="0" marL="0" rtl="0" algn="ctr">
              <a:lnSpc>
                <a:spcPct val="100000"/>
              </a:lnSpc>
              <a:spcBef>
                <a:spcPts val="0"/>
              </a:spcBef>
              <a:spcAft>
                <a:spcPts val="0"/>
              </a:spcAft>
              <a:buSzPts val="1400"/>
              <a:buNone/>
            </a:pPr>
            <a:r>
              <a:t/>
            </a:r>
            <a:endParaRPr b="1" sz="2600"/>
          </a:p>
        </p:txBody>
      </p:sp>
      <p:sp>
        <p:nvSpPr>
          <p:cNvPr id="113" name="Google Shape;113;g204696423c6_0_328"/>
          <p:cNvSpPr txBox="1"/>
          <p:nvPr>
            <p:ph idx="1" type="body"/>
          </p:nvPr>
        </p:nvSpPr>
        <p:spPr>
          <a:xfrm>
            <a:off x="597550" y="893775"/>
            <a:ext cx="5376300" cy="3789600"/>
          </a:xfrm>
          <a:prstGeom prst="rect">
            <a:avLst/>
          </a:prstGeom>
          <a:noFill/>
          <a:ln>
            <a:noFill/>
          </a:ln>
        </p:spPr>
        <p:txBody>
          <a:bodyPr anchorCtr="0" anchor="t" bIns="34275" lIns="68550" spcFirstLastPara="1" rIns="68550" wrap="square" tIns="34275">
            <a:noAutofit/>
          </a:bodyPr>
          <a:lstStyle/>
          <a:p>
            <a:pPr indent="0" lvl="0" marL="0" rtl="0" algn="l">
              <a:lnSpc>
                <a:spcPct val="115000"/>
              </a:lnSpc>
              <a:spcBef>
                <a:spcPts val="0"/>
              </a:spcBef>
              <a:spcAft>
                <a:spcPts val="0"/>
              </a:spcAft>
              <a:buSzPts val="2800"/>
              <a:buNone/>
            </a:pPr>
            <a:r>
              <a:rPr lang="en-GB" sz="1600">
                <a:solidFill>
                  <a:schemeClr val="dk1"/>
                </a:solidFill>
              </a:rPr>
              <a:t>A Practice i</a:t>
            </a:r>
            <a:r>
              <a:rPr i="1" lang="en-GB" sz="1600">
                <a:solidFill>
                  <a:schemeClr val="dk1"/>
                </a:solidFill>
              </a:rPr>
              <a:t>s, </a:t>
            </a:r>
            <a:endParaRPr i="1" sz="1600">
              <a:solidFill>
                <a:schemeClr val="dk1"/>
              </a:solidFill>
            </a:endParaRPr>
          </a:p>
          <a:p>
            <a:pPr indent="0" lvl="0" marL="0" rtl="0" algn="l">
              <a:lnSpc>
                <a:spcPct val="115000"/>
              </a:lnSpc>
              <a:spcBef>
                <a:spcPts val="0"/>
              </a:spcBef>
              <a:spcAft>
                <a:spcPts val="0"/>
              </a:spcAft>
              <a:buSzPts val="2800"/>
              <a:buNone/>
            </a:pPr>
            <a:r>
              <a:rPr i="1" lang="en-GB" sz="1600">
                <a:solidFill>
                  <a:schemeClr val="dk1"/>
                </a:solidFill>
              </a:rPr>
              <a:t>“ a</a:t>
            </a:r>
            <a:r>
              <a:rPr i="1" lang="en-GB" sz="1600">
                <a:solidFill>
                  <a:schemeClr val="dk1"/>
                </a:solidFill>
              </a:rPr>
              <a:t> coherent and invariably quite complex set of activities and tasks that has evolved cooperatively and cumulatively over time. It is alive in the community who are its insiders (i.e. its genuine practitioners) and it stays alive only so long as they sustain a commitment to creatively develop and extend it – sometimes by shifts which may at the time seem dramatic or even subversive. </a:t>
            </a:r>
            <a:endParaRPr i="1" sz="1600">
              <a:solidFill>
                <a:schemeClr val="dk1"/>
              </a:solidFill>
            </a:endParaRPr>
          </a:p>
          <a:p>
            <a:pPr indent="0" lvl="0" marL="0" rtl="0" algn="l">
              <a:lnSpc>
                <a:spcPct val="115000"/>
              </a:lnSpc>
              <a:spcBef>
                <a:spcPts val="0"/>
              </a:spcBef>
              <a:spcAft>
                <a:spcPts val="0"/>
              </a:spcAft>
              <a:buSzPts val="2400"/>
              <a:buNone/>
            </a:pPr>
            <a:r>
              <a:rPr i="1" lang="en-GB" sz="1600">
                <a:solidFill>
                  <a:schemeClr val="dk1"/>
                </a:solidFill>
              </a:rPr>
              <a:t>Central to any such practice are standards of excellence, themselves subject to development and redefinition, which demand responsiveness from those who are, or are trying to become practitioners”</a:t>
            </a:r>
            <a:r>
              <a:rPr lang="en-GB" sz="1600">
                <a:solidFill>
                  <a:schemeClr val="dk1"/>
                </a:solidFill>
              </a:rPr>
              <a:t>						</a:t>
            </a:r>
            <a:endParaRPr sz="1600">
              <a:solidFill>
                <a:schemeClr val="dk1"/>
              </a:solidFill>
            </a:endParaRPr>
          </a:p>
          <a:p>
            <a:pPr indent="457200" lvl="0" marL="2286000" rtl="0" algn="l">
              <a:lnSpc>
                <a:spcPct val="115000"/>
              </a:lnSpc>
              <a:spcBef>
                <a:spcPts val="0"/>
              </a:spcBef>
              <a:spcAft>
                <a:spcPts val="0"/>
              </a:spcAft>
              <a:buSzPts val="2400"/>
              <a:buNone/>
            </a:pPr>
            <a:r>
              <a:rPr lang="en-GB" sz="1600">
                <a:solidFill>
                  <a:schemeClr val="dk1"/>
                </a:solidFill>
              </a:rPr>
              <a:t>Dunne 2005, pp. 152-153. </a:t>
            </a:r>
            <a:endParaRPr sz="1600">
              <a:solidFill>
                <a:schemeClr val="dk1"/>
              </a:solidFill>
            </a:endParaRPr>
          </a:p>
          <a:p>
            <a:pPr indent="0" lvl="0" marL="0" rtl="0" algn="l">
              <a:lnSpc>
                <a:spcPct val="115000"/>
              </a:lnSpc>
              <a:spcBef>
                <a:spcPts val="420"/>
              </a:spcBef>
              <a:spcAft>
                <a:spcPts val="0"/>
              </a:spcAft>
              <a:buSzPts val="2800"/>
              <a:buNone/>
            </a:pPr>
            <a:r>
              <a:t/>
            </a:r>
            <a:endParaRPr sz="1800"/>
          </a:p>
        </p:txBody>
      </p:sp>
      <p:sp>
        <p:nvSpPr>
          <p:cNvPr id="114" name="Google Shape;114;g204696423c6_0_328"/>
          <p:cNvSpPr txBox="1"/>
          <p:nvPr>
            <p:ph idx="12" type="sldNum"/>
          </p:nvPr>
        </p:nvSpPr>
        <p:spPr>
          <a:xfrm>
            <a:off x="6057900" y="4767263"/>
            <a:ext cx="1600200" cy="273900"/>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115" name="Google Shape;115;g204696423c6_0_328"/>
          <p:cNvPicPr preferRelativeResize="0"/>
          <p:nvPr/>
        </p:nvPicPr>
        <p:blipFill rotWithShape="1">
          <a:blip r:embed="rId3">
            <a:alphaModFix/>
          </a:blip>
          <a:srcRect b="0" l="0" r="0" t="0"/>
          <a:stretch/>
        </p:blipFill>
        <p:spPr>
          <a:xfrm>
            <a:off x="6159300" y="1039900"/>
            <a:ext cx="2556775" cy="35948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Patricia Spedding</dc:creator>
</cp:coreProperties>
</file>