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58" r:id="rId3"/>
    <p:sldId id="270" r:id="rId4"/>
    <p:sldId id="261" r:id="rId5"/>
    <p:sldId id="269" r:id="rId6"/>
    <p:sldId id="274" r:id="rId7"/>
    <p:sldId id="264" r:id="rId8"/>
    <p:sldId id="276" r:id="rId9"/>
    <p:sldId id="279" r:id="rId10"/>
    <p:sldId id="262" r:id="rId11"/>
    <p:sldId id="28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48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2" autoAdjust="0"/>
    <p:restoredTop sz="94660"/>
  </p:normalViewPr>
  <p:slideViewPr>
    <p:cSldViewPr snapToGrid="0">
      <p:cViewPr varScale="1">
        <p:scale>
          <a:sx n="67" d="100"/>
          <a:sy n="67" d="100"/>
        </p:scale>
        <p:origin x="6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gela Wilcock (Staff)" userId="dd1b6e7a-d430-4951-9dbf-5dae9c207bbe" providerId="ADAL" clId="{AA4F0CE0-E480-408C-9BBE-38F19C05BB9D}"/>
    <pc:docChg chg="custSel modSld">
      <pc:chgData name="Angela Wilcock (Staff)" userId="dd1b6e7a-d430-4951-9dbf-5dae9c207bbe" providerId="ADAL" clId="{AA4F0CE0-E480-408C-9BBE-38F19C05BB9D}" dt="2023-06-11T18:18:03.937" v="1204" actId="14100"/>
      <pc:docMkLst>
        <pc:docMk/>
      </pc:docMkLst>
      <pc:sldChg chg="modSp mod">
        <pc:chgData name="Angela Wilcock (Staff)" userId="dd1b6e7a-d430-4951-9dbf-5dae9c207bbe" providerId="ADAL" clId="{AA4F0CE0-E480-408C-9BBE-38F19C05BB9D}" dt="2023-06-11T18:18:03.937" v="1204" actId="14100"/>
        <pc:sldMkLst>
          <pc:docMk/>
          <pc:sldMk cId="1982797190" sldId="258"/>
        </pc:sldMkLst>
        <pc:spChg chg="mod">
          <ac:chgData name="Angela Wilcock (Staff)" userId="dd1b6e7a-d430-4951-9dbf-5dae9c207bbe" providerId="ADAL" clId="{AA4F0CE0-E480-408C-9BBE-38F19C05BB9D}" dt="2023-06-11T18:18:03.937" v="1204" actId="14100"/>
          <ac:spMkLst>
            <pc:docMk/>
            <pc:sldMk cId="1982797190" sldId="258"/>
            <ac:spMk id="5" creationId="{2157BDCD-DA90-4685-1C57-7A590E6CACC0}"/>
          </ac:spMkLst>
        </pc:spChg>
      </pc:sldChg>
      <pc:sldChg chg="modSp mod">
        <pc:chgData name="Angela Wilcock (Staff)" userId="dd1b6e7a-d430-4951-9dbf-5dae9c207bbe" providerId="ADAL" clId="{AA4F0CE0-E480-408C-9BBE-38F19C05BB9D}" dt="2023-06-11T18:17:24.819" v="1181" actId="6549"/>
        <pc:sldMkLst>
          <pc:docMk/>
          <pc:sldMk cId="35631960" sldId="262"/>
        </pc:sldMkLst>
        <pc:spChg chg="mod">
          <ac:chgData name="Angela Wilcock (Staff)" userId="dd1b6e7a-d430-4951-9dbf-5dae9c207bbe" providerId="ADAL" clId="{AA4F0CE0-E480-408C-9BBE-38F19C05BB9D}" dt="2023-06-11T18:17:24.819" v="1181" actId="6549"/>
          <ac:spMkLst>
            <pc:docMk/>
            <pc:sldMk cId="35631960" sldId="262"/>
            <ac:spMk id="3" creationId="{6C4AEF04-7E10-1541-3522-041A0664CE81}"/>
          </ac:spMkLst>
        </pc:spChg>
      </pc:sldChg>
      <pc:sldChg chg="modSp mod">
        <pc:chgData name="Angela Wilcock (Staff)" userId="dd1b6e7a-d430-4951-9dbf-5dae9c207bbe" providerId="ADAL" clId="{AA4F0CE0-E480-408C-9BBE-38F19C05BB9D}" dt="2023-06-11T18:05:21.300" v="619" actId="20577"/>
        <pc:sldMkLst>
          <pc:docMk/>
          <pc:sldMk cId="3125456421" sldId="264"/>
        </pc:sldMkLst>
        <pc:spChg chg="mod">
          <ac:chgData name="Angela Wilcock (Staff)" userId="dd1b6e7a-d430-4951-9dbf-5dae9c207bbe" providerId="ADAL" clId="{AA4F0CE0-E480-408C-9BBE-38F19C05BB9D}" dt="2023-06-11T17:48:18.701" v="251" actId="20577"/>
          <ac:spMkLst>
            <pc:docMk/>
            <pc:sldMk cId="3125456421" sldId="264"/>
            <ac:spMk id="2" creationId="{E6B9C96C-2773-BE41-29D2-FF05FEC34AB4}"/>
          </ac:spMkLst>
        </pc:spChg>
        <pc:spChg chg="mod">
          <ac:chgData name="Angela Wilcock (Staff)" userId="dd1b6e7a-d430-4951-9dbf-5dae9c207bbe" providerId="ADAL" clId="{AA4F0CE0-E480-408C-9BBE-38F19C05BB9D}" dt="2023-06-11T18:05:21.300" v="619" actId="20577"/>
          <ac:spMkLst>
            <pc:docMk/>
            <pc:sldMk cId="3125456421" sldId="264"/>
            <ac:spMk id="3" creationId="{3B9F585E-61D3-90C2-B191-A07F15BA2153}"/>
          </ac:spMkLst>
        </pc:spChg>
      </pc:sldChg>
      <pc:sldChg chg="modSp mod">
        <pc:chgData name="Angela Wilcock (Staff)" userId="dd1b6e7a-d430-4951-9dbf-5dae9c207bbe" providerId="ADAL" clId="{AA4F0CE0-E480-408C-9BBE-38F19C05BB9D}" dt="2023-06-11T17:47:46.292" v="234" actId="113"/>
        <pc:sldMkLst>
          <pc:docMk/>
          <pc:sldMk cId="1622684209" sldId="274"/>
        </pc:sldMkLst>
        <pc:spChg chg="mod">
          <ac:chgData name="Angela Wilcock (Staff)" userId="dd1b6e7a-d430-4951-9dbf-5dae9c207bbe" providerId="ADAL" clId="{AA4F0CE0-E480-408C-9BBE-38F19C05BB9D}" dt="2023-06-11T17:47:46.292" v="234" actId="113"/>
          <ac:spMkLst>
            <pc:docMk/>
            <pc:sldMk cId="1622684209" sldId="274"/>
            <ac:spMk id="5" creationId="{1C7FBCFA-7FF1-1FBC-961B-0FA7A4FDCEAE}"/>
          </ac:spMkLst>
        </pc:spChg>
      </pc:sldChg>
      <pc:sldChg chg="modSp mod">
        <pc:chgData name="Angela Wilcock (Staff)" userId="dd1b6e7a-d430-4951-9dbf-5dae9c207bbe" providerId="ADAL" clId="{AA4F0CE0-E480-408C-9BBE-38F19C05BB9D}" dt="2023-06-11T18:09:34.480" v="700" actId="20577"/>
        <pc:sldMkLst>
          <pc:docMk/>
          <pc:sldMk cId="2914971248" sldId="276"/>
        </pc:sldMkLst>
        <pc:spChg chg="mod">
          <ac:chgData name="Angela Wilcock (Staff)" userId="dd1b6e7a-d430-4951-9dbf-5dae9c207bbe" providerId="ADAL" clId="{AA4F0CE0-E480-408C-9BBE-38F19C05BB9D}" dt="2023-06-11T18:09:34.480" v="700" actId="20577"/>
          <ac:spMkLst>
            <pc:docMk/>
            <pc:sldMk cId="2914971248" sldId="276"/>
            <ac:spMk id="39" creationId="{2157BDCD-DA90-4685-1C57-7A590E6CACC0}"/>
          </ac:spMkLst>
        </pc:spChg>
      </pc:sldChg>
      <pc:sldChg chg="addSp delSp modSp mod">
        <pc:chgData name="Angela Wilcock (Staff)" userId="dd1b6e7a-d430-4951-9dbf-5dae9c207bbe" providerId="ADAL" clId="{AA4F0CE0-E480-408C-9BBE-38F19C05BB9D}" dt="2023-06-11T18:14:54.347" v="1044" actId="14"/>
        <pc:sldMkLst>
          <pc:docMk/>
          <pc:sldMk cId="3639073300" sldId="279"/>
        </pc:sldMkLst>
        <pc:spChg chg="mod">
          <ac:chgData name="Angela Wilcock (Staff)" userId="dd1b6e7a-d430-4951-9dbf-5dae9c207bbe" providerId="ADAL" clId="{AA4F0CE0-E480-408C-9BBE-38F19C05BB9D}" dt="2023-06-11T18:14:04.638" v="1034" actId="26606"/>
          <ac:spMkLst>
            <pc:docMk/>
            <pc:sldMk cId="3639073300" sldId="279"/>
            <ac:spMk id="4" creationId="{82816909-BA1F-78E7-79A1-8CC1D1B4FEEC}"/>
          </ac:spMkLst>
        </pc:spChg>
        <pc:spChg chg="mod">
          <ac:chgData name="Angela Wilcock (Staff)" userId="dd1b6e7a-d430-4951-9dbf-5dae9c207bbe" providerId="ADAL" clId="{AA4F0CE0-E480-408C-9BBE-38F19C05BB9D}" dt="2023-06-11T18:14:54.347" v="1044" actId="14"/>
          <ac:spMkLst>
            <pc:docMk/>
            <pc:sldMk cId="3639073300" sldId="279"/>
            <ac:spMk id="5" creationId="{2157BDCD-DA90-4685-1C57-7A590E6CACC0}"/>
          </ac:spMkLst>
        </pc:spChg>
        <pc:spChg chg="del">
          <ac:chgData name="Angela Wilcock (Staff)" userId="dd1b6e7a-d430-4951-9dbf-5dae9c207bbe" providerId="ADAL" clId="{AA4F0CE0-E480-408C-9BBE-38F19C05BB9D}" dt="2023-06-11T18:14:04.638" v="1034" actId="26606"/>
          <ac:spMkLst>
            <pc:docMk/>
            <pc:sldMk cId="3639073300" sldId="279"/>
            <ac:spMk id="1052" creationId="{2B97F24A-32CE-4C1C-A50D-3016B394DCFB}"/>
          </ac:spMkLst>
        </pc:spChg>
        <pc:spChg chg="del">
          <ac:chgData name="Angela Wilcock (Staff)" userId="dd1b6e7a-d430-4951-9dbf-5dae9c207bbe" providerId="ADAL" clId="{AA4F0CE0-E480-408C-9BBE-38F19C05BB9D}" dt="2023-06-11T18:14:04.638" v="1034" actId="26606"/>
          <ac:spMkLst>
            <pc:docMk/>
            <pc:sldMk cId="3639073300" sldId="279"/>
            <ac:spMk id="1054" creationId="{3CE8AF5E-D374-4CF1-90CC-35CF73B81C3E}"/>
          </ac:spMkLst>
        </pc:spChg>
        <pc:spChg chg="add">
          <ac:chgData name="Angela Wilcock (Staff)" userId="dd1b6e7a-d430-4951-9dbf-5dae9c207bbe" providerId="ADAL" clId="{AA4F0CE0-E480-408C-9BBE-38F19C05BB9D}" dt="2023-06-11T18:14:04.638" v="1034" actId="26606"/>
          <ac:spMkLst>
            <pc:docMk/>
            <pc:sldMk cId="3639073300" sldId="279"/>
            <ac:spMk id="1061" creationId="{45D37F4E-DDB4-456B-97E0-9937730A039F}"/>
          </ac:spMkLst>
        </pc:spChg>
        <pc:spChg chg="add">
          <ac:chgData name="Angela Wilcock (Staff)" userId="dd1b6e7a-d430-4951-9dbf-5dae9c207bbe" providerId="ADAL" clId="{AA4F0CE0-E480-408C-9BBE-38F19C05BB9D}" dt="2023-06-11T18:14:04.638" v="1034" actId="26606"/>
          <ac:spMkLst>
            <pc:docMk/>
            <pc:sldMk cId="3639073300" sldId="279"/>
            <ac:spMk id="1063" creationId="{3CE8AF5E-D374-4CF1-90CC-35CF73B81C3E}"/>
          </ac:spMkLst>
        </pc:spChg>
        <pc:picChg chg="mod">
          <ac:chgData name="Angela Wilcock (Staff)" userId="dd1b6e7a-d430-4951-9dbf-5dae9c207bbe" providerId="ADAL" clId="{AA4F0CE0-E480-408C-9BBE-38F19C05BB9D}" dt="2023-06-11T18:14:04.638" v="1034" actId="26606"/>
          <ac:picMkLst>
            <pc:docMk/>
            <pc:sldMk cId="3639073300" sldId="279"/>
            <ac:picMk id="1028" creationId="{A9ACFEE9-0303-0012-7027-D300DC42CB98}"/>
          </ac:picMkLst>
        </pc:picChg>
        <pc:inkChg chg="del">
          <ac:chgData name="Angela Wilcock (Staff)" userId="dd1b6e7a-d430-4951-9dbf-5dae9c207bbe" providerId="ADAL" clId="{AA4F0CE0-E480-408C-9BBE-38F19C05BB9D}" dt="2023-06-11T18:14:04.638" v="1034" actId="26606"/>
          <ac:inkMkLst>
            <pc:docMk/>
            <pc:sldMk cId="3639073300" sldId="279"/>
            <ac:inkMk id="1056" creationId="{070477C5-0410-4E4F-97A1-F84C2465C187}"/>
          </ac:inkMkLst>
        </pc:ink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21T16:52:48.774"/>
    </inkml:context>
    <inkml:brush xml:id="br0">
      <inkml:brushProperty name="width" value="0.1" units="cm"/>
      <inkml:brushProperty name="height" value="0.1" units="cm"/>
      <inkml:brushProperty name="color" value="#FFFFFF"/>
    </inkml:brush>
  </inkml:definitions>
  <inkml:trace contextRef="#ctx0" brushRef="#br0">1 0 128,'0'6'0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6/11/2023</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4871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6/11/2023</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46979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6/11/2023</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71958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6/11/2023</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51700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6/11/2023</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57235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6/11/2023</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57475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6/11/2023</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52703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6/11/2023</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36365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6/11/2023</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95824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6/11/2023</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4334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6/11/2023</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8315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6/11/2023</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3699595423"/>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pixabay.com/en/question-mark-consider-think-2318030/" TargetMode="External"/><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libreshot.com/photo-of-thai-girls-in-traditional-clothing/"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publicdomainpictures.net/view-image.php?image=163623&amp;picture=united-kingdom-union-jack-flag" TargetMode="External"/><Relationship Id="rId2" Type="http://schemas.openxmlformats.org/officeDocument/2006/relationships/image" Target="../media/image5.jpg"/><Relationship Id="rId1" Type="http://schemas.openxmlformats.org/officeDocument/2006/relationships/slideLayout" Target="../slideLayouts/slideLayout2.xml"/><Relationship Id="rId5" Type="http://schemas.openxmlformats.org/officeDocument/2006/relationships/hyperlink" Target="https://www.mtctutorials.com/flags-png/world-country-flags-waving-animations-and-free-png-transparent-images/attachment/thailand-flag-png-by-mtc-tutorials/" TargetMode="Externa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3" descr="An abstract burst of blue and pink">
            <a:extLst>
              <a:ext uri="{FF2B5EF4-FFF2-40B4-BE49-F238E27FC236}">
                <a16:creationId xmlns:a16="http://schemas.microsoft.com/office/drawing/2014/main" id="{0731C948-AFBD-7BF5-57B7-BDC9CA1C6426}"/>
              </a:ext>
            </a:extLst>
          </p:cNvPr>
          <p:cNvPicPr>
            <a:picLocks noChangeAspect="1"/>
          </p:cNvPicPr>
          <p:nvPr/>
        </p:nvPicPr>
        <p:blipFill rotWithShape="1">
          <a:blip r:embed="rId2">
            <a:alphaModFix/>
          </a:blip>
          <a:srcRect l="25"/>
          <a:stretch/>
        </p:blipFill>
        <p:spPr>
          <a:xfrm>
            <a:off x="20" y="10"/>
            <a:ext cx="12188930" cy="6857990"/>
          </a:xfrm>
          <a:prstGeom prst="rect">
            <a:avLst/>
          </a:prstGeom>
        </p:spPr>
      </p:pic>
      <p:sp>
        <p:nvSpPr>
          <p:cNvPr id="40" name="Rectangle 39">
            <a:extLst>
              <a:ext uri="{FF2B5EF4-FFF2-40B4-BE49-F238E27FC236}">
                <a16:creationId xmlns:a16="http://schemas.microsoft.com/office/drawing/2014/main" id="{8F51725E-A483-43B2-A6F2-C44F502FE0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37549"/>
            <a:ext cx="12191999" cy="5058137"/>
          </a:xfrm>
          <a:prstGeom prst="rect">
            <a:avLst/>
          </a:prstGeom>
          <a:gradFill flip="none" rotWithShape="1">
            <a:gsLst>
              <a:gs pos="50000">
                <a:schemeClr val="tx1">
                  <a:alpha val="30000"/>
                </a:schemeClr>
              </a:gs>
              <a:gs pos="80000">
                <a:schemeClr val="tx1">
                  <a:alpha val="15000"/>
                </a:schemeClr>
              </a:gs>
              <a:gs pos="0">
                <a:schemeClr val="tx1">
                  <a:alpha val="0"/>
                </a:schemeClr>
              </a:gs>
              <a:gs pos="20000">
                <a:schemeClr val="tx1">
                  <a:alpha val="1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C7C38C-A43B-ACAD-606B-3D591174DDE0}"/>
              </a:ext>
            </a:extLst>
          </p:cNvPr>
          <p:cNvSpPr>
            <a:spLocks noGrp="1"/>
          </p:cNvSpPr>
          <p:nvPr>
            <p:ph type="ctrTitle"/>
          </p:nvPr>
        </p:nvSpPr>
        <p:spPr>
          <a:xfrm>
            <a:off x="1524000" y="1122363"/>
            <a:ext cx="9144000" cy="3063240"/>
          </a:xfrm>
        </p:spPr>
        <p:txBody>
          <a:bodyPr>
            <a:normAutofit/>
          </a:bodyPr>
          <a:lstStyle/>
          <a:p>
            <a:pPr algn="ctr">
              <a:lnSpc>
                <a:spcPct val="90000"/>
              </a:lnSpc>
            </a:pPr>
            <a:r>
              <a:rPr lang="en-US" sz="4000" dirty="0">
                <a:solidFill>
                  <a:schemeClr val="bg1"/>
                </a:solidFill>
              </a:rPr>
              <a:t>The Narrative Accounts of Thai Women Now Living in England Following Migratory Marriage</a:t>
            </a:r>
            <a:endParaRPr lang="en-GB" sz="4000" dirty="0">
              <a:solidFill>
                <a:schemeClr val="bg1"/>
              </a:solidFill>
            </a:endParaRPr>
          </a:p>
        </p:txBody>
      </p:sp>
      <p:sp>
        <p:nvSpPr>
          <p:cNvPr id="3" name="Subtitle 2">
            <a:extLst>
              <a:ext uri="{FF2B5EF4-FFF2-40B4-BE49-F238E27FC236}">
                <a16:creationId xmlns:a16="http://schemas.microsoft.com/office/drawing/2014/main" id="{9DDC68CE-7031-B56D-87C9-6CE600C4A2D9}"/>
              </a:ext>
            </a:extLst>
          </p:cNvPr>
          <p:cNvSpPr>
            <a:spLocks noGrp="1"/>
          </p:cNvSpPr>
          <p:nvPr>
            <p:ph type="subTitle" idx="1"/>
          </p:nvPr>
        </p:nvSpPr>
        <p:spPr>
          <a:xfrm>
            <a:off x="1527048" y="4599432"/>
            <a:ext cx="9144000" cy="1536192"/>
          </a:xfrm>
        </p:spPr>
        <p:txBody>
          <a:bodyPr>
            <a:normAutofit/>
          </a:bodyPr>
          <a:lstStyle/>
          <a:p>
            <a:pPr algn="ctr"/>
            <a:r>
              <a:rPr lang="en-US" sz="3200" dirty="0">
                <a:solidFill>
                  <a:schemeClr val="bg1"/>
                </a:solidFill>
              </a:rPr>
              <a:t>Dr Angie Wilcock</a:t>
            </a:r>
            <a:endParaRPr lang="en-GB" sz="3200" dirty="0">
              <a:solidFill>
                <a:schemeClr val="bg1"/>
              </a:solidFill>
            </a:endParaRPr>
          </a:p>
        </p:txBody>
      </p:sp>
      <p:sp>
        <p:nvSpPr>
          <p:cNvPr id="42" name="Rectangle 6">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2841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704B9-5A71-2536-3AB0-C3BA260E7EA6}"/>
              </a:ext>
            </a:extLst>
          </p:cNvPr>
          <p:cNvSpPr>
            <a:spLocks noGrp="1"/>
          </p:cNvSpPr>
          <p:nvPr>
            <p:ph type="title"/>
          </p:nvPr>
        </p:nvSpPr>
        <p:spPr/>
        <p:txBody>
          <a:bodyPr/>
          <a:lstStyle/>
          <a:p>
            <a:r>
              <a:rPr lang="en-US" dirty="0"/>
              <a:t>More To Be Done: Women’s Voices</a:t>
            </a:r>
            <a:endParaRPr lang="en-GB" dirty="0"/>
          </a:p>
        </p:txBody>
      </p:sp>
      <p:sp>
        <p:nvSpPr>
          <p:cNvPr id="3" name="Content Placeholder 2">
            <a:extLst>
              <a:ext uri="{FF2B5EF4-FFF2-40B4-BE49-F238E27FC236}">
                <a16:creationId xmlns:a16="http://schemas.microsoft.com/office/drawing/2014/main" id="{6C4AEF04-7E10-1541-3522-041A0664CE81}"/>
              </a:ext>
            </a:extLst>
          </p:cNvPr>
          <p:cNvSpPr>
            <a:spLocks noGrp="1"/>
          </p:cNvSpPr>
          <p:nvPr>
            <p:ph idx="1"/>
          </p:nvPr>
        </p:nvSpPr>
        <p:spPr>
          <a:xfrm>
            <a:off x="838200" y="1781176"/>
            <a:ext cx="10515600" cy="4867274"/>
          </a:xfrm>
        </p:spPr>
        <p:txBody>
          <a:bodyPr>
            <a:normAutofit fontScale="85000" lnSpcReduction="10000"/>
          </a:bodyPr>
          <a:lstStyle/>
          <a:p>
            <a:r>
              <a:rPr lang="en-US" sz="2400" b="0" i="1" u="none" strike="noStrike" baseline="0" dirty="0">
                <a:latin typeface="Arial" panose="020B0604020202020204" pitchFamily="34" charset="0"/>
                <a:cs typeface="Arial" panose="020B0604020202020204" pitchFamily="34" charset="0"/>
              </a:rPr>
              <a:t>‘I think educating husband might be also important because If people never relocate they don't understand what it is like to be in other culture’ [Po]. </a:t>
            </a:r>
          </a:p>
          <a:p>
            <a:r>
              <a:rPr lang="en-US" sz="2400" b="0" i="1" u="none" strike="noStrike" baseline="0" dirty="0">
                <a:latin typeface="Arial" panose="020B0604020202020204" pitchFamily="34" charset="0"/>
                <a:cs typeface="Arial" panose="020B0604020202020204" pitchFamily="34" charset="0"/>
              </a:rPr>
              <a:t>‘Support about English and support about the husband.  I'm surely 99% or 95% like Asian people take husband, they don't like know their family. It's so different here so I think it should be like support with the family like and to understand that culture [Beam]. </a:t>
            </a:r>
          </a:p>
          <a:p>
            <a:r>
              <a:rPr lang="en-US" sz="2400" b="0" i="1" u="none" strike="noStrike" baseline="0" dirty="0">
                <a:latin typeface="Arial" panose="020B0604020202020204" pitchFamily="34" charset="0"/>
                <a:cs typeface="Arial" panose="020B0604020202020204" pitchFamily="34" charset="0"/>
              </a:rPr>
              <a:t>‘Every six months when you first come over (government) to check that everything is okay. And I think that's an issue as like, you know my friend for her (domestic violence) yeah, over 20 years she had no support, help and that's what we need’  [Ellie]. </a:t>
            </a:r>
          </a:p>
          <a:p>
            <a:r>
              <a:rPr lang="en-GB" sz="2400" b="0" i="1" u="none" strike="noStrike" baseline="0" dirty="0">
                <a:latin typeface="Arial" panose="020B0604020202020204" pitchFamily="34" charset="0"/>
                <a:cs typeface="Arial" panose="020B0604020202020204" pitchFamily="34" charset="0"/>
              </a:rPr>
              <a:t>They (government/Thai </a:t>
            </a:r>
            <a:r>
              <a:rPr lang="en-GB" sz="2400" b="0" i="1" u="none" strike="noStrike" baseline="0" dirty="0" err="1">
                <a:latin typeface="Arial" panose="020B0604020202020204" pitchFamily="34" charset="0"/>
                <a:cs typeface="Arial" panose="020B0604020202020204" pitchFamily="34" charset="0"/>
              </a:rPr>
              <a:t>Embassay</a:t>
            </a:r>
            <a:r>
              <a:rPr lang="en-GB" sz="2400" b="0" i="1" u="none" strike="noStrike" baseline="0" dirty="0">
                <a:latin typeface="Arial" panose="020B0604020202020204" pitchFamily="34" charset="0"/>
                <a:cs typeface="Arial" panose="020B0604020202020204" pitchFamily="34" charset="0"/>
              </a:rPr>
              <a:t>) could set up official Facebook page with our basic rights, as we don’t know what they are and different to Thailand, have more rights with husband here’ [</a:t>
            </a:r>
            <a:r>
              <a:rPr lang="en-GB" sz="2400" b="0" i="1" u="none" strike="noStrike" baseline="0" dirty="0" err="1">
                <a:latin typeface="Arial" panose="020B0604020202020204" pitchFamily="34" charset="0"/>
                <a:cs typeface="Arial" panose="020B0604020202020204" pitchFamily="34" charset="0"/>
              </a:rPr>
              <a:t>Onin</a:t>
            </a:r>
            <a:r>
              <a:rPr lang="en-GB" sz="2400" b="0" i="1" u="none" strike="noStrike" baseline="0" dirty="0">
                <a:latin typeface="Arial" panose="020B0604020202020204" pitchFamily="34" charset="0"/>
                <a:cs typeface="Arial" panose="020B0604020202020204" pitchFamily="34" charset="0"/>
              </a:rPr>
              <a:t>].  </a:t>
            </a:r>
          </a:p>
          <a:p>
            <a:r>
              <a:rPr lang="en-GB" i="1" dirty="0">
                <a:latin typeface="Arial" panose="020B0604020202020204" pitchFamily="34" charset="0"/>
                <a:cs typeface="Arial" panose="020B0604020202020204" pitchFamily="34" charset="0"/>
              </a:rPr>
              <a:t>‘</a:t>
            </a:r>
            <a:r>
              <a:rPr lang="en-GB" sz="2400" i="1" dirty="0">
                <a:latin typeface="Arial" panose="020B0604020202020204" pitchFamily="34" charset="0"/>
                <a:cs typeface="Arial" panose="020B0604020202020204" pitchFamily="34" charset="0"/>
              </a:rPr>
              <a:t>I would love to go back to Thailand if I had a choice’ ... Also, some women do not know English as came before test, these women need help with English [Sue].</a:t>
            </a:r>
          </a:p>
          <a:p>
            <a:pPr marL="0" indent="0">
              <a:buNone/>
            </a:pPr>
            <a:endParaRPr lang="en-GB" sz="1800" b="0" i="0" u="none" strike="noStrike" baseline="0" dirty="0">
              <a:latin typeface="Calibri" panose="020F0502020204030204" pitchFamily="34" charset="0"/>
            </a:endParaRPr>
          </a:p>
          <a:p>
            <a:endParaRPr lang="en-GB" dirty="0"/>
          </a:p>
        </p:txBody>
      </p:sp>
    </p:spTree>
    <p:extLst>
      <p:ext uri="{BB962C8B-B14F-4D97-AF65-F5344CB8AC3E}">
        <p14:creationId xmlns:p14="http://schemas.microsoft.com/office/powerpoint/2010/main" val="35631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53" name="Rectangle 52">
            <a:extLst>
              <a:ext uri="{FF2B5EF4-FFF2-40B4-BE49-F238E27FC236}">
                <a16:creationId xmlns:a16="http://schemas.microsoft.com/office/drawing/2014/main" id="{C4879EFC-8E62-4E00-973C-C45EE9EC67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F522E382-5B24-69BA-CD9C-2C8E1FE006C8}"/>
              </a:ext>
            </a:extLst>
          </p:cNvPr>
          <p:cNvSpPr>
            <a:spLocks noGrp="1"/>
          </p:cNvSpPr>
          <p:nvPr>
            <p:ph type="title"/>
          </p:nvPr>
        </p:nvSpPr>
        <p:spPr>
          <a:xfrm>
            <a:off x="638881" y="759978"/>
            <a:ext cx="10909640" cy="1065836"/>
          </a:xfrm>
        </p:spPr>
        <p:txBody>
          <a:bodyPr vert="horz" lIns="91440" tIns="45720" rIns="91440" bIns="45720" rtlCol="0" anchor="ctr">
            <a:normAutofit/>
          </a:bodyPr>
          <a:lstStyle/>
          <a:p>
            <a:pPr algn="ctr"/>
            <a:r>
              <a:rPr lang="en-US" sz="6000" dirty="0"/>
              <a:t>Thank You, Discussion Time!</a:t>
            </a:r>
          </a:p>
        </p:txBody>
      </p:sp>
      <p:sp>
        <p:nvSpPr>
          <p:cNvPr id="55" name="Rectangle 6">
            <a:extLst>
              <a:ext uri="{FF2B5EF4-FFF2-40B4-BE49-F238E27FC236}">
                <a16:creationId xmlns:a16="http://schemas.microsoft.com/office/drawing/2014/main" id="{D6A9C53F-5F90-40A5-8C85-5412D39C8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50080" y="1850683"/>
            <a:ext cx="3291840" cy="27432"/>
          </a:xfrm>
          <a:custGeom>
            <a:avLst/>
            <a:gdLst>
              <a:gd name="connsiteX0" fmla="*/ 0 w 3291840"/>
              <a:gd name="connsiteY0" fmla="*/ 0 h 27432"/>
              <a:gd name="connsiteX1" fmla="*/ 625450 w 3291840"/>
              <a:gd name="connsiteY1" fmla="*/ 0 h 27432"/>
              <a:gd name="connsiteX2" fmla="*/ 1283818 w 3291840"/>
              <a:gd name="connsiteY2" fmla="*/ 0 h 27432"/>
              <a:gd name="connsiteX3" fmla="*/ 1975104 w 3291840"/>
              <a:gd name="connsiteY3" fmla="*/ 0 h 27432"/>
              <a:gd name="connsiteX4" fmla="*/ 2666390 w 3291840"/>
              <a:gd name="connsiteY4" fmla="*/ 0 h 27432"/>
              <a:gd name="connsiteX5" fmla="*/ 3291840 w 3291840"/>
              <a:gd name="connsiteY5" fmla="*/ 0 h 27432"/>
              <a:gd name="connsiteX6" fmla="*/ 3291840 w 3291840"/>
              <a:gd name="connsiteY6" fmla="*/ 27432 h 27432"/>
              <a:gd name="connsiteX7" fmla="*/ 2567635 w 3291840"/>
              <a:gd name="connsiteY7" fmla="*/ 27432 h 27432"/>
              <a:gd name="connsiteX8" fmla="*/ 1843430 w 3291840"/>
              <a:gd name="connsiteY8" fmla="*/ 27432 h 27432"/>
              <a:gd name="connsiteX9" fmla="*/ 1185062 w 3291840"/>
              <a:gd name="connsiteY9" fmla="*/ 27432 h 27432"/>
              <a:gd name="connsiteX10" fmla="*/ 0 w 3291840"/>
              <a:gd name="connsiteY10" fmla="*/ 27432 h 27432"/>
              <a:gd name="connsiteX11" fmla="*/ 0 w 3291840"/>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91840" h="27432" fill="none" extrusionOk="0">
                <a:moveTo>
                  <a:pt x="0" y="0"/>
                </a:moveTo>
                <a:cubicBezTo>
                  <a:pt x="173613" y="5552"/>
                  <a:pt x="489242" y="1770"/>
                  <a:pt x="625450" y="0"/>
                </a:cubicBezTo>
                <a:cubicBezTo>
                  <a:pt x="761658" y="-1770"/>
                  <a:pt x="1015131" y="32079"/>
                  <a:pt x="1283818" y="0"/>
                </a:cubicBezTo>
                <a:cubicBezTo>
                  <a:pt x="1552505" y="-32079"/>
                  <a:pt x="1752773" y="10771"/>
                  <a:pt x="1975104" y="0"/>
                </a:cubicBezTo>
                <a:cubicBezTo>
                  <a:pt x="2197435" y="-10771"/>
                  <a:pt x="2433070" y="21341"/>
                  <a:pt x="2666390" y="0"/>
                </a:cubicBezTo>
                <a:cubicBezTo>
                  <a:pt x="2899710" y="-21341"/>
                  <a:pt x="3028437" y="16612"/>
                  <a:pt x="3291840" y="0"/>
                </a:cubicBezTo>
                <a:cubicBezTo>
                  <a:pt x="3290674" y="7395"/>
                  <a:pt x="3291885" y="21864"/>
                  <a:pt x="3291840" y="27432"/>
                </a:cubicBezTo>
                <a:cubicBezTo>
                  <a:pt x="3043276" y="47012"/>
                  <a:pt x="2921041" y="-3764"/>
                  <a:pt x="2567635" y="27432"/>
                </a:cubicBezTo>
                <a:cubicBezTo>
                  <a:pt x="2214230" y="58628"/>
                  <a:pt x="2189623" y="-3875"/>
                  <a:pt x="1843430" y="27432"/>
                </a:cubicBezTo>
                <a:cubicBezTo>
                  <a:pt x="1497237" y="58739"/>
                  <a:pt x="1492584" y="38324"/>
                  <a:pt x="1185062" y="27432"/>
                </a:cubicBezTo>
                <a:cubicBezTo>
                  <a:pt x="877540" y="16540"/>
                  <a:pt x="313238" y="55587"/>
                  <a:pt x="0" y="27432"/>
                </a:cubicBezTo>
                <a:cubicBezTo>
                  <a:pt x="-503" y="20663"/>
                  <a:pt x="1168" y="5855"/>
                  <a:pt x="0" y="0"/>
                </a:cubicBezTo>
                <a:close/>
              </a:path>
              <a:path w="3291840" h="27432" stroke="0" extrusionOk="0">
                <a:moveTo>
                  <a:pt x="0" y="0"/>
                </a:moveTo>
                <a:cubicBezTo>
                  <a:pt x="281971" y="23935"/>
                  <a:pt x="485873" y="-14021"/>
                  <a:pt x="625450" y="0"/>
                </a:cubicBezTo>
                <a:cubicBezTo>
                  <a:pt x="765027" y="14021"/>
                  <a:pt x="1048900" y="27914"/>
                  <a:pt x="1185062" y="0"/>
                </a:cubicBezTo>
                <a:cubicBezTo>
                  <a:pt x="1321224" y="-27914"/>
                  <a:pt x="1648252" y="-3988"/>
                  <a:pt x="1909267" y="0"/>
                </a:cubicBezTo>
                <a:cubicBezTo>
                  <a:pt x="2170282" y="3988"/>
                  <a:pt x="2301957" y="25891"/>
                  <a:pt x="2534717" y="0"/>
                </a:cubicBezTo>
                <a:cubicBezTo>
                  <a:pt x="2767477" y="-25891"/>
                  <a:pt x="3078800" y="21500"/>
                  <a:pt x="3291840" y="0"/>
                </a:cubicBezTo>
                <a:cubicBezTo>
                  <a:pt x="3292033" y="12649"/>
                  <a:pt x="3290852" y="17989"/>
                  <a:pt x="3291840" y="27432"/>
                </a:cubicBezTo>
                <a:cubicBezTo>
                  <a:pt x="3120474" y="24858"/>
                  <a:pt x="2816568" y="13777"/>
                  <a:pt x="2633472" y="27432"/>
                </a:cubicBezTo>
                <a:cubicBezTo>
                  <a:pt x="2450376" y="41087"/>
                  <a:pt x="2160769" y="46494"/>
                  <a:pt x="1909267" y="27432"/>
                </a:cubicBezTo>
                <a:cubicBezTo>
                  <a:pt x="1657765" y="8370"/>
                  <a:pt x="1623992" y="18792"/>
                  <a:pt x="1349654" y="27432"/>
                </a:cubicBezTo>
                <a:cubicBezTo>
                  <a:pt x="1075316" y="36072"/>
                  <a:pt x="833426" y="43325"/>
                  <a:pt x="691286" y="27432"/>
                </a:cubicBezTo>
                <a:cubicBezTo>
                  <a:pt x="549146" y="11539"/>
                  <a:pt x="342011" y="33345"/>
                  <a:pt x="0" y="27432"/>
                </a:cubicBezTo>
                <a:cubicBezTo>
                  <a:pt x="1300" y="19678"/>
                  <a:pt x="-86" y="12044"/>
                  <a:pt x="0" y="0"/>
                </a:cubicBezTo>
                <a:close/>
              </a:path>
            </a:pathLst>
          </a:custGeom>
          <a:solidFill>
            <a:srgbClr val="08DCF8"/>
          </a:solidFill>
          <a:ln w="38100" cap="rnd">
            <a:solidFill>
              <a:srgbClr val="08DCF8"/>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a:extLst>
              <a:ext uri="{FF2B5EF4-FFF2-40B4-BE49-F238E27FC236}">
                <a16:creationId xmlns:a16="http://schemas.microsoft.com/office/drawing/2014/main" id="{E951FCF0-14EA-7A80-EB26-D07097ABE423}"/>
              </a:ext>
            </a:extLst>
          </p:cNvPr>
          <p:cNvPicPr>
            <a:picLocks noGrp="1" noChangeAspect="1"/>
          </p:cNvPicPr>
          <p:nvPr>
            <p:ph idx="1"/>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30120" r="-1" b="-1"/>
          <a:stretch/>
        </p:blipFill>
        <p:spPr>
          <a:xfrm>
            <a:off x="340093" y="2642616"/>
            <a:ext cx="5574309" cy="3895344"/>
          </a:xfrm>
          <a:prstGeom prst="rect">
            <a:avLst/>
          </a:prstGeom>
        </p:spPr>
      </p:pic>
      <p:pic>
        <p:nvPicPr>
          <p:cNvPr id="17" name="Picture 3" descr="An abstract burst of blue and pink">
            <a:extLst>
              <a:ext uri="{FF2B5EF4-FFF2-40B4-BE49-F238E27FC236}">
                <a16:creationId xmlns:a16="http://schemas.microsoft.com/office/drawing/2014/main" id="{0731C948-AFBD-7BF5-57B7-BDC9CA1C6426}"/>
              </a:ext>
            </a:extLst>
          </p:cNvPr>
          <p:cNvPicPr>
            <a:picLocks noChangeAspect="1"/>
          </p:cNvPicPr>
          <p:nvPr/>
        </p:nvPicPr>
        <p:blipFill rotWithShape="1">
          <a:blip r:embed="rId4"/>
          <a:srcRect l="10421" r="8828" b="-1"/>
          <a:stretch/>
        </p:blipFill>
        <p:spPr>
          <a:xfrm>
            <a:off x="6277600" y="2642616"/>
            <a:ext cx="5591996" cy="3895344"/>
          </a:xfrm>
          <a:prstGeom prst="rect">
            <a:avLst/>
          </a:prstGeom>
        </p:spPr>
      </p:pic>
    </p:spTree>
    <p:extLst>
      <p:ext uri="{BB962C8B-B14F-4D97-AF65-F5344CB8AC3E}">
        <p14:creationId xmlns:p14="http://schemas.microsoft.com/office/powerpoint/2010/main" val="3203471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2" name="Rectangle 1051">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82816909-BA1F-78E7-79A1-8CC1D1B4FEEC}"/>
              </a:ext>
            </a:extLst>
          </p:cNvPr>
          <p:cNvSpPr>
            <a:spLocks noGrp="1"/>
          </p:cNvSpPr>
          <p:nvPr>
            <p:ph type="title"/>
          </p:nvPr>
        </p:nvSpPr>
        <p:spPr>
          <a:xfrm>
            <a:off x="630936" y="639520"/>
            <a:ext cx="3429000" cy="1719072"/>
          </a:xfrm>
        </p:spPr>
        <p:txBody>
          <a:bodyPr anchor="b">
            <a:normAutofit/>
          </a:bodyPr>
          <a:lstStyle/>
          <a:p>
            <a:r>
              <a:rPr lang="en-US" sz="4100"/>
              <a:t>Introduction</a:t>
            </a:r>
            <a:endParaRPr lang="en-GB" sz="4100"/>
          </a:p>
        </p:txBody>
      </p:sp>
      <p:sp>
        <p:nvSpPr>
          <p:cNvPr id="1054"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9084" y="2532888"/>
            <a:ext cx="3291840" cy="18288"/>
          </a:xfrm>
          <a:custGeom>
            <a:avLst/>
            <a:gdLst>
              <a:gd name="connsiteX0" fmla="*/ 0 w 3291840"/>
              <a:gd name="connsiteY0" fmla="*/ 0 h 18288"/>
              <a:gd name="connsiteX1" fmla="*/ 625450 w 3291840"/>
              <a:gd name="connsiteY1" fmla="*/ 0 h 18288"/>
              <a:gd name="connsiteX2" fmla="*/ 1283818 w 3291840"/>
              <a:gd name="connsiteY2" fmla="*/ 0 h 18288"/>
              <a:gd name="connsiteX3" fmla="*/ 1975104 w 3291840"/>
              <a:gd name="connsiteY3" fmla="*/ 0 h 18288"/>
              <a:gd name="connsiteX4" fmla="*/ 2666390 w 3291840"/>
              <a:gd name="connsiteY4" fmla="*/ 0 h 18288"/>
              <a:gd name="connsiteX5" fmla="*/ 3291840 w 3291840"/>
              <a:gd name="connsiteY5" fmla="*/ 0 h 18288"/>
              <a:gd name="connsiteX6" fmla="*/ 3291840 w 3291840"/>
              <a:gd name="connsiteY6" fmla="*/ 18288 h 18288"/>
              <a:gd name="connsiteX7" fmla="*/ 2567635 w 3291840"/>
              <a:gd name="connsiteY7" fmla="*/ 18288 h 18288"/>
              <a:gd name="connsiteX8" fmla="*/ 1843430 w 3291840"/>
              <a:gd name="connsiteY8" fmla="*/ 18288 h 18288"/>
              <a:gd name="connsiteX9" fmla="*/ 1185062 w 3291840"/>
              <a:gd name="connsiteY9" fmla="*/ 18288 h 18288"/>
              <a:gd name="connsiteX10" fmla="*/ 0 w 3291840"/>
              <a:gd name="connsiteY10" fmla="*/ 18288 h 18288"/>
              <a:gd name="connsiteX11" fmla="*/ 0 w 3291840"/>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91840" h="18288" fill="none" extrusionOk="0">
                <a:moveTo>
                  <a:pt x="0" y="0"/>
                </a:moveTo>
                <a:cubicBezTo>
                  <a:pt x="173613" y="5552"/>
                  <a:pt x="489242" y="1770"/>
                  <a:pt x="625450" y="0"/>
                </a:cubicBezTo>
                <a:cubicBezTo>
                  <a:pt x="761658" y="-1770"/>
                  <a:pt x="1015131" y="32079"/>
                  <a:pt x="1283818" y="0"/>
                </a:cubicBezTo>
                <a:cubicBezTo>
                  <a:pt x="1552505" y="-32079"/>
                  <a:pt x="1752773" y="10771"/>
                  <a:pt x="1975104" y="0"/>
                </a:cubicBezTo>
                <a:cubicBezTo>
                  <a:pt x="2197435" y="-10771"/>
                  <a:pt x="2433070" y="21341"/>
                  <a:pt x="2666390" y="0"/>
                </a:cubicBezTo>
                <a:cubicBezTo>
                  <a:pt x="2899710" y="-21341"/>
                  <a:pt x="3028437" y="16612"/>
                  <a:pt x="3291840" y="0"/>
                </a:cubicBezTo>
                <a:cubicBezTo>
                  <a:pt x="3291131" y="8157"/>
                  <a:pt x="3291427" y="12125"/>
                  <a:pt x="3291840" y="18288"/>
                </a:cubicBezTo>
                <a:cubicBezTo>
                  <a:pt x="3043276" y="37868"/>
                  <a:pt x="2921041" y="-12908"/>
                  <a:pt x="2567635" y="18288"/>
                </a:cubicBezTo>
                <a:cubicBezTo>
                  <a:pt x="2214230" y="49484"/>
                  <a:pt x="2189623" y="-13019"/>
                  <a:pt x="1843430" y="18288"/>
                </a:cubicBezTo>
                <a:cubicBezTo>
                  <a:pt x="1497237" y="49595"/>
                  <a:pt x="1492584" y="29180"/>
                  <a:pt x="1185062" y="18288"/>
                </a:cubicBezTo>
                <a:cubicBezTo>
                  <a:pt x="877540" y="7396"/>
                  <a:pt x="313238" y="46443"/>
                  <a:pt x="0" y="18288"/>
                </a:cubicBezTo>
                <a:cubicBezTo>
                  <a:pt x="-46" y="12483"/>
                  <a:pt x="-203" y="6491"/>
                  <a:pt x="0" y="0"/>
                </a:cubicBezTo>
                <a:close/>
              </a:path>
              <a:path w="3291840" h="18288" stroke="0" extrusionOk="0">
                <a:moveTo>
                  <a:pt x="0" y="0"/>
                </a:moveTo>
                <a:cubicBezTo>
                  <a:pt x="281971" y="23935"/>
                  <a:pt x="485873" y="-14021"/>
                  <a:pt x="625450" y="0"/>
                </a:cubicBezTo>
                <a:cubicBezTo>
                  <a:pt x="765027" y="14021"/>
                  <a:pt x="1048900" y="27914"/>
                  <a:pt x="1185062" y="0"/>
                </a:cubicBezTo>
                <a:cubicBezTo>
                  <a:pt x="1321224" y="-27914"/>
                  <a:pt x="1648252" y="-3988"/>
                  <a:pt x="1909267" y="0"/>
                </a:cubicBezTo>
                <a:cubicBezTo>
                  <a:pt x="2170282" y="3988"/>
                  <a:pt x="2301957" y="25891"/>
                  <a:pt x="2534717" y="0"/>
                </a:cubicBezTo>
                <a:cubicBezTo>
                  <a:pt x="2767477" y="-25891"/>
                  <a:pt x="3078800" y="21500"/>
                  <a:pt x="3291840" y="0"/>
                </a:cubicBezTo>
                <a:cubicBezTo>
                  <a:pt x="3291576" y="4493"/>
                  <a:pt x="3292224" y="9472"/>
                  <a:pt x="3291840" y="18288"/>
                </a:cubicBezTo>
                <a:cubicBezTo>
                  <a:pt x="3120474" y="15714"/>
                  <a:pt x="2816568" y="4633"/>
                  <a:pt x="2633472" y="18288"/>
                </a:cubicBezTo>
                <a:cubicBezTo>
                  <a:pt x="2450376" y="31943"/>
                  <a:pt x="2160769" y="37350"/>
                  <a:pt x="1909267" y="18288"/>
                </a:cubicBezTo>
                <a:cubicBezTo>
                  <a:pt x="1657765" y="-774"/>
                  <a:pt x="1623992" y="9648"/>
                  <a:pt x="1349654" y="18288"/>
                </a:cubicBezTo>
                <a:cubicBezTo>
                  <a:pt x="1075316" y="26928"/>
                  <a:pt x="833426" y="34181"/>
                  <a:pt x="691286" y="18288"/>
                </a:cubicBezTo>
                <a:cubicBezTo>
                  <a:pt x="549146" y="2395"/>
                  <a:pt x="342011" y="24201"/>
                  <a:pt x="0" y="18288"/>
                </a:cubicBezTo>
                <a:cubicBezTo>
                  <a:pt x="843" y="9577"/>
                  <a:pt x="371" y="6900"/>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2157BDCD-DA90-4685-1C57-7A590E6CACC0}"/>
              </a:ext>
            </a:extLst>
          </p:cNvPr>
          <p:cNvSpPr>
            <a:spLocks noGrp="1"/>
          </p:cNvSpPr>
          <p:nvPr>
            <p:ph idx="1"/>
          </p:nvPr>
        </p:nvSpPr>
        <p:spPr>
          <a:xfrm>
            <a:off x="630936" y="2725471"/>
            <a:ext cx="4374496" cy="3742003"/>
          </a:xfrm>
        </p:spPr>
        <p:txBody>
          <a:bodyPr anchor="t">
            <a:normAutofit lnSpcReduction="10000"/>
          </a:bodyPr>
          <a:lstStyle/>
          <a:p>
            <a:r>
              <a:rPr lang="en-US" sz="3200" dirty="0"/>
              <a:t>The study,</a:t>
            </a:r>
          </a:p>
          <a:p>
            <a:r>
              <a:rPr lang="en-US" sz="3200" dirty="0"/>
              <a:t>Population </a:t>
            </a:r>
          </a:p>
          <a:p>
            <a:r>
              <a:rPr lang="en-US" sz="3200" dirty="0"/>
              <a:t>The labelling of the ‘Thai Bride’</a:t>
            </a:r>
          </a:p>
          <a:p>
            <a:r>
              <a:rPr lang="en-US" sz="3200" dirty="0"/>
              <a:t>Barriers – language, job opportunity, discrimination, isolation. </a:t>
            </a:r>
          </a:p>
          <a:p>
            <a:r>
              <a:rPr lang="en-US" sz="3200" dirty="0"/>
              <a:t>Discussion Time</a:t>
            </a:r>
          </a:p>
          <a:p>
            <a:endParaRPr lang="en-US" sz="2400" dirty="0"/>
          </a:p>
          <a:p>
            <a:endParaRPr lang="en-US" sz="2400" dirty="0"/>
          </a:p>
          <a:p>
            <a:endParaRPr lang="en-US" sz="2400" dirty="0"/>
          </a:p>
          <a:p>
            <a:endParaRPr lang="en-GB" sz="2400" dirty="0"/>
          </a:p>
        </p:txBody>
      </p:sp>
      <mc:AlternateContent xmlns:mc="http://schemas.openxmlformats.org/markup-compatibility/2006" xmlns:p14="http://schemas.microsoft.com/office/powerpoint/2010/main">
        <mc:Choice Requires="p14">
          <p:contentPart p14:bwMode="auto" r:id="rId2">
            <p14:nvContentPartPr>
              <p14:cNvPr id="1056" name="Ink 1055">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xmlns="">
          <p:pic>
            <p:nvPicPr>
              <p:cNvPr id="1056" name="Ink 1055">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3"/>
              <a:stretch>
                <a:fillRect/>
              </a:stretch>
            </p:blipFill>
            <p:spPr>
              <a:xfrm>
                <a:off x="5737403" y="1956150"/>
                <a:ext cx="36000" cy="32709"/>
              </a:xfrm>
              <a:prstGeom prst="rect">
                <a:avLst/>
              </a:prstGeom>
            </p:spPr>
          </p:pic>
        </mc:Fallback>
      </mc:AlternateContent>
      <p:pic>
        <p:nvPicPr>
          <p:cNvPr id="1028" name="Picture 4" descr="Thailand flag icon - Country flags">
            <a:extLst>
              <a:ext uri="{FF2B5EF4-FFF2-40B4-BE49-F238E27FC236}">
                <a16:creationId xmlns:a16="http://schemas.microsoft.com/office/drawing/2014/main" id="{A9ACFEE9-0303-0012-7027-D300DC42CB9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8720" r="9810" b="-1"/>
          <a:stretch/>
        </p:blipFill>
        <p:spPr bwMode="auto">
          <a:xfrm>
            <a:off x="5676901" y="640080"/>
            <a:ext cx="5843630" cy="5577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797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17000">
              <a:schemeClr val="bg1">
                <a:lumMod val="7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D25D5-0D0C-2EF4-3B14-691ECA8397BE}"/>
              </a:ext>
            </a:extLst>
          </p:cNvPr>
          <p:cNvSpPr>
            <a:spLocks noGrp="1"/>
          </p:cNvSpPr>
          <p:nvPr>
            <p:ph type="title"/>
          </p:nvPr>
        </p:nvSpPr>
        <p:spPr/>
        <p:txBody>
          <a:bodyPr/>
          <a:lstStyle/>
          <a:p>
            <a:r>
              <a:rPr lang="en-US" dirty="0"/>
              <a:t>The Study</a:t>
            </a:r>
            <a:endParaRPr lang="en-GB" dirty="0"/>
          </a:p>
        </p:txBody>
      </p:sp>
      <p:sp>
        <p:nvSpPr>
          <p:cNvPr id="3" name="Content Placeholder 2">
            <a:extLst>
              <a:ext uri="{FF2B5EF4-FFF2-40B4-BE49-F238E27FC236}">
                <a16:creationId xmlns:a16="http://schemas.microsoft.com/office/drawing/2014/main" id="{4018F5EA-5373-93FD-4BEC-DF6D65594B58}"/>
              </a:ext>
            </a:extLst>
          </p:cNvPr>
          <p:cNvSpPr>
            <a:spLocks noGrp="1"/>
          </p:cNvSpPr>
          <p:nvPr>
            <p:ph idx="1"/>
          </p:nvPr>
        </p:nvSpPr>
        <p:spPr>
          <a:xfrm>
            <a:off x="838199" y="1690689"/>
            <a:ext cx="11020425" cy="5167312"/>
          </a:xfrm>
        </p:spPr>
        <p:txBody>
          <a:bodyPr>
            <a:noAutofit/>
          </a:bodyPr>
          <a:lstStyle/>
          <a:p>
            <a:r>
              <a:rPr lang="en-GB" sz="2400" dirty="0">
                <a:ea typeface="Calibri" panose="020F0502020204030204" pitchFamily="34" charset="0"/>
              </a:rPr>
              <a:t>A q</a:t>
            </a:r>
            <a:r>
              <a:rPr lang="en-GB" sz="2400" dirty="0">
                <a:effectLst/>
                <a:ea typeface="Calibri" panose="020F0502020204030204" pitchFamily="34" charset="0"/>
              </a:rPr>
              <a:t>ualitative approach using semi-structured interviews, h</a:t>
            </a:r>
            <a:r>
              <a:rPr lang="en-GB" sz="2400" dirty="0"/>
              <a:t>ard to reach sample - </a:t>
            </a:r>
            <a:r>
              <a:rPr lang="en-GB" sz="2400" dirty="0">
                <a:effectLst/>
                <a:ea typeface="Calibri" panose="020F0502020204030204" pitchFamily="34" charset="0"/>
              </a:rPr>
              <a:t>snowball approach  - female Thai nationals living in England, employed via an advert on Thai community Facebook pages, LinkedIn, Twitter, Thai Online networks, local agencies and local businesses,</a:t>
            </a:r>
          </a:p>
          <a:p>
            <a:r>
              <a:rPr lang="en-GB" sz="2400" dirty="0">
                <a:ea typeface="Calibri" panose="020F0502020204030204" pitchFamily="34" charset="0"/>
              </a:rPr>
              <a:t>Thematic analysis - </a:t>
            </a:r>
            <a:r>
              <a:rPr lang="en-GB" sz="2400" dirty="0" err="1">
                <a:ea typeface="Calibri" panose="020F0502020204030204" pitchFamily="34" charset="0"/>
              </a:rPr>
              <a:t>Nvivo</a:t>
            </a:r>
            <a:r>
              <a:rPr lang="en-GB" sz="2400" dirty="0">
                <a:ea typeface="Calibri" panose="020F0502020204030204" pitchFamily="34" charset="0"/>
              </a:rPr>
              <a:t>, phase 2 - online survey being posted,.</a:t>
            </a:r>
          </a:p>
          <a:p>
            <a:r>
              <a:rPr lang="en-US" sz="2400" dirty="0"/>
              <a:t>10 Women participated , additional 4 dropped out – gatekeepers!</a:t>
            </a:r>
          </a:p>
          <a:p>
            <a:r>
              <a:rPr lang="en-US" sz="2400" dirty="0"/>
              <a:t>Age – 20s x 3, - 30s x 4 - 40s x 3</a:t>
            </a:r>
          </a:p>
          <a:p>
            <a:r>
              <a:rPr lang="en-US" sz="2400" dirty="0"/>
              <a:t>Years Married – 1 – 20yrs</a:t>
            </a:r>
          </a:p>
          <a:p>
            <a:r>
              <a:rPr lang="en-US" sz="2400" dirty="0"/>
              <a:t>Area of Thailand – Bangkok x 6 – Phuket x 2 – Isan x1 – Pattaya x 1 </a:t>
            </a:r>
          </a:p>
          <a:p>
            <a:r>
              <a:rPr lang="en-US" sz="2400" dirty="0"/>
              <a:t>Education – Degree x 5 – (MSc x 3) - Secondary College x 2 – None x 3</a:t>
            </a:r>
          </a:p>
          <a:p>
            <a:r>
              <a:rPr lang="en-US" sz="2400" dirty="0"/>
              <a:t>Profession – Accountant, Banking, Architect, HR, Tourism (Management), Nurse,  Masseurs. </a:t>
            </a:r>
          </a:p>
          <a:p>
            <a:r>
              <a:rPr lang="en-US" sz="2400" dirty="0"/>
              <a:t>Class – Middle x 4</a:t>
            </a:r>
          </a:p>
          <a:p>
            <a:endParaRPr lang="en-GB" sz="2400" dirty="0">
              <a:ea typeface="Calibri" panose="020F0502020204030204" pitchFamily="34" charset="0"/>
            </a:endParaRPr>
          </a:p>
          <a:p>
            <a:r>
              <a:rPr lang="en-GB" sz="2400" dirty="0"/>
              <a:t>.</a:t>
            </a:r>
          </a:p>
        </p:txBody>
      </p:sp>
    </p:spTree>
    <p:extLst>
      <p:ext uri="{BB962C8B-B14F-4D97-AF65-F5344CB8AC3E}">
        <p14:creationId xmlns:p14="http://schemas.microsoft.com/office/powerpoint/2010/main" val="3839353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36DE3-724F-A7E0-ABDF-B5921BF288D5}"/>
              </a:ext>
            </a:extLst>
          </p:cNvPr>
          <p:cNvSpPr>
            <a:spLocks noGrp="1"/>
          </p:cNvSpPr>
          <p:nvPr>
            <p:ph type="title"/>
          </p:nvPr>
        </p:nvSpPr>
        <p:spPr/>
        <p:txBody>
          <a:bodyPr/>
          <a:lstStyle/>
          <a:p>
            <a:r>
              <a:rPr lang="en-US" dirty="0"/>
              <a:t>Thai Population UK</a:t>
            </a:r>
            <a:endParaRPr lang="en-GB" dirty="0"/>
          </a:p>
        </p:txBody>
      </p:sp>
      <p:sp>
        <p:nvSpPr>
          <p:cNvPr id="3" name="Content Placeholder 2">
            <a:extLst>
              <a:ext uri="{FF2B5EF4-FFF2-40B4-BE49-F238E27FC236}">
                <a16:creationId xmlns:a16="http://schemas.microsoft.com/office/drawing/2014/main" id="{7C34248A-5168-DF29-0F20-3353FBFFDB87}"/>
              </a:ext>
            </a:extLst>
          </p:cNvPr>
          <p:cNvSpPr>
            <a:spLocks noGrp="1"/>
          </p:cNvSpPr>
          <p:nvPr>
            <p:ph idx="1"/>
          </p:nvPr>
        </p:nvSpPr>
        <p:spPr>
          <a:xfrm>
            <a:off x="838200" y="1885950"/>
            <a:ext cx="10515600" cy="4819649"/>
          </a:xfrm>
        </p:spPr>
        <p:txBody>
          <a:bodyPr>
            <a:normAutofit/>
          </a:bodyPr>
          <a:lstStyle/>
          <a:p>
            <a:r>
              <a:rPr lang="en-US" dirty="0"/>
              <a:t>Thai population in the UK in 2001 was 16,250 </a:t>
            </a:r>
          </a:p>
          <a:p>
            <a:r>
              <a:rPr lang="en-US" dirty="0"/>
              <a:t>In England and Wales ONS (2011) identified Thai born nationals:</a:t>
            </a:r>
          </a:p>
          <a:p>
            <a:pPr lvl="1"/>
            <a:r>
              <a:rPr lang="en-US" sz="2800" dirty="0"/>
              <a:t>41,350 (more than doubled),</a:t>
            </a:r>
          </a:p>
          <a:p>
            <a:pPr lvl="1"/>
            <a:r>
              <a:rPr lang="en-US" sz="2800" dirty="0"/>
              <a:t>72% of those said to be women (ONS, 2011).,</a:t>
            </a:r>
          </a:p>
          <a:p>
            <a:pPr lvl="1"/>
            <a:r>
              <a:rPr lang="en-US" sz="2800" dirty="0"/>
              <a:t>42,673 (ONS, 2021).</a:t>
            </a:r>
          </a:p>
          <a:p>
            <a:r>
              <a:rPr lang="en-GB" dirty="0">
                <a:solidFill>
                  <a:srgbClr val="222222"/>
                </a:solidFill>
                <a:effectLst/>
                <a:ea typeface="Calibri" panose="020F0502020204030204" pitchFamily="34" charset="0"/>
              </a:rPr>
              <a:t>The Home </a:t>
            </a:r>
            <a:r>
              <a:rPr lang="en-GB" dirty="0">
                <a:effectLst/>
                <a:ea typeface="Calibri" panose="020F0502020204030204" pitchFamily="34" charset="0"/>
              </a:rPr>
              <a:t>Office</a:t>
            </a:r>
            <a:r>
              <a:rPr lang="en-GB" dirty="0">
                <a:solidFill>
                  <a:srgbClr val="222222"/>
                </a:solidFill>
                <a:effectLst/>
                <a:ea typeface="Calibri" panose="020F0502020204030204" pitchFamily="34" charset="0"/>
              </a:rPr>
              <a:t> states that the vast majority of Thai people coming to the UK are given residence through migratory marriage (Simms, 2008; </a:t>
            </a:r>
            <a:r>
              <a:rPr lang="en-GB" dirty="0" err="1">
                <a:solidFill>
                  <a:srgbClr val="222222"/>
                </a:solidFill>
                <a:effectLst/>
                <a:ea typeface="Calibri" panose="020F0502020204030204" pitchFamily="34" charset="0"/>
              </a:rPr>
              <a:t>Charsley</a:t>
            </a:r>
            <a:r>
              <a:rPr lang="en-GB" dirty="0">
                <a:solidFill>
                  <a:srgbClr val="222222"/>
                </a:solidFill>
                <a:effectLst/>
                <a:ea typeface="Calibri" panose="020F0502020204030204" pitchFamily="34" charset="0"/>
              </a:rPr>
              <a:t> et al, 2011). </a:t>
            </a:r>
          </a:p>
          <a:p>
            <a:r>
              <a:rPr lang="en-GB" dirty="0">
                <a:solidFill>
                  <a:srgbClr val="222222"/>
                </a:solidFill>
                <a:effectLst/>
                <a:ea typeface="Calibri" panose="020F0502020204030204" pitchFamily="34" charset="0"/>
              </a:rPr>
              <a:t>There are now student populations with around 6880 .(2021) studying in the UK.  </a:t>
            </a:r>
          </a:p>
        </p:txBody>
      </p:sp>
    </p:spTree>
    <p:extLst>
      <p:ext uri="{BB962C8B-B14F-4D97-AF65-F5344CB8AC3E}">
        <p14:creationId xmlns:p14="http://schemas.microsoft.com/office/powerpoint/2010/main" val="1636601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17000">
              <a:schemeClr val="bg1">
                <a:lumMod val="7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D25D5-0D0C-2EF4-3B14-691ECA8397BE}"/>
              </a:ext>
            </a:extLst>
          </p:cNvPr>
          <p:cNvSpPr>
            <a:spLocks noGrp="1"/>
          </p:cNvSpPr>
          <p:nvPr>
            <p:ph type="title"/>
          </p:nvPr>
        </p:nvSpPr>
        <p:spPr/>
        <p:txBody>
          <a:bodyPr/>
          <a:lstStyle/>
          <a:p>
            <a:r>
              <a:rPr lang="en-US"/>
              <a:t>Backdrop</a:t>
            </a:r>
            <a:r>
              <a:rPr lang="en-US" dirty="0"/>
              <a:t>: Sex Tourism Industry</a:t>
            </a:r>
            <a:endParaRPr lang="en-GB" dirty="0"/>
          </a:p>
        </p:txBody>
      </p:sp>
      <p:sp>
        <p:nvSpPr>
          <p:cNvPr id="3" name="Content Placeholder 2">
            <a:extLst>
              <a:ext uri="{FF2B5EF4-FFF2-40B4-BE49-F238E27FC236}">
                <a16:creationId xmlns:a16="http://schemas.microsoft.com/office/drawing/2014/main" id="{4018F5EA-5373-93FD-4BEC-DF6D65594B58}"/>
              </a:ext>
            </a:extLst>
          </p:cNvPr>
          <p:cNvSpPr>
            <a:spLocks noGrp="1"/>
          </p:cNvSpPr>
          <p:nvPr>
            <p:ph idx="1"/>
          </p:nvPr>
        </p:nvSpPr>
        <p:spPr>
          <a:xfrm>
            <a:off x="838200" y="1914525"/>
            <a:ext cx="10515600" cy="4724399"/>
          </a:xfrm>
        </p:spPr>
        <p:txBody>
          <a:bodyPr>
            <a:normAutofit lnSpcReduction="10000"/>
          </a:bodyPr>
          <a:lstStyle/>
          <a:p>
            <a:r>
              <a:rPr lang="en-GB" dirty="0">
                <a:effectLst/>
                <a:ea typeface="Calibri" panose="020F0502020204030204" pitchFamily="34" charset="0"/>
              </a:rPr>
              <a:t>The sex industry, although it has a historical past within Asia became more apparent during the Vietnam war (see Esara, 2009), Thai Government sought to capitalise on it – contradictory as illegal.</a:t>
            </a:r>
          </a:p>
          <a:p>
            <a:r>
              <a:rPr lang="en-GB" dirty="0">
                <a:effectLst/>
                <a:ea typeface="Calibri" panose="020F0502020204030204" pitchFamily="34" charset="0"/>
              </a:rPr>
              <a:t>This has resulted in it becoming a growing sex tourism hotspot for western tourists (Cohen, 2003), </a:t>
            </a:r>
            <a:r>
              <a:rPr lang="en-US" sz="2800" dirty="0"/>
              <a:t>popular areas are Bangkok, Pattaya, Phuket, Chiang Mai, which is argued to exploit women for patriarchal leisure gain (Garrick, 2005). </a:t>
            </a:r>
          </a:p>
          <a:p>
            <a:r>
              <a:rPr lang="en-GB" dirty="0">
                <a:effectLst/>
                <a:ea typeface="Calibri" panose="020F0502020204030204" pitchFamily="34" charset="0"/>
              </a:rPr>
              <a:t>Early literature </a:t>
            </a:r>
            <a:r>
              <a:rPr lang="en-GB" dirty="0" err="1">
                <a:effectLst/>
                <a:ea typeface="Calibri" panose="020F0502020204030204" pitchFamily="34" charset="0"/>
              </a:rPr>
              <a:t>suggests.Thai</a:t>
            </a:r>
            <a:r>
              <a:rPr lang="en-GB" dirty="0">
                <a:effectLst/>
                <a:ea typeface="Calibri" panose="020F0502020204030204" pitchFamily="34" charset="0"/>
              </a:rPr>
              <a:t> sex workers began to quickly recognise Bangkok as a city of western men, which could result in economic support (Jeffery, 2002). </a:t>
            </a:r>
          </a:p>
          <a:p>
            <a:r>
              <a:rPr lang="en-GB" dirty="0">
                <a:effectLst/>
                <a:ea typeface="Calibri" panose="020F0502020204030204" pitchFamily="34" charset="0"/>
              </a:rPr>
              <a:t>For some this presented opportunity for marriage and a way out of the sex industry., as well as poverty. (Esara, 2009). </a:t>
            </a:r>
          </a:p>
          <a:p>
            <a:r>
              <a:rPr lang="en-GB" dirty="0">
                <a:ea typeface="Calibri" panose="020F0502020204030204" pitchFamily="34" charset="0"/>
              </a:rPr>
              <a:t>L</a:t>
            </a:r>
            <a:r>
              <a:rPr lang="en-GB" dirty="0">
                <a:effectLst/>
                <a:ea typeface="Calibri" panose="020F0502020204030204" pitchFamily="34" charset="0"/>
              </a:rPr>
              <a:t>ed to agencies setting up and capitalising on the marriage of Thai women to western men – marriage bureau's and media representation of the ‘Thai Bride’ (Esara, 2009; So, 2006).</a:t>
            </a:r>
            <a:endParaRPr lang="en-GB" dirty="0"/>
          </a:p>
          <a:p>
            <a:endParaRPr lang="en-GB" dirty="0"/>
          </a:p>
        </p:txBody>
      </p:sp>
    </p:spTree>
    <p:extLst>
      <p:ext uri="{BB962C8B-B14F-4D97-AF65-F5344CB8AC3E}">
        <p14:creationId xmlns:p14="http://schemas.microsoft.com/office/powerpoint/2010/main" val="550872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17000">
              <a:schemeClr val="bg1">
                <a:lumMod val="7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D25D5-0D0C-2EF4-3B14-691ECA8397BE}"/>
              </a:ext>
            </a:extLst>
          </p:cNvPr>
          <p:cNvSpPr>
            <a:spLocks noGrp="1"/>
          </p:cNvSpPr>
          <p:nvPr>
            <p:ph type="title"/>
          </p:nvPr>
        </p:nvSpPr>
        <p:spPr/>
        <p:txBody>
          <a:bodyPr>
            <a:normAutofit/>
          </a:bodyPr>
          <a:lstStyle/>
          <a:p>
            <a:r>
              <a:rPr lang="en-US" sz="3200" dirty="0"/>
              <a:t>Transition</a:t>
            </a:r>
            <a:endParaRPr lang="en-GB" sz="3200" dirty="0"/>
          </a:p>
        </p:txBody>
      </p:sp>
      <p:sp>
        <p:nvSpPr>
          <p:cNvPr id="5" name="Content Placeholder 4">
            <a:extLst>
              <a:ext uri="{FF2B5EF4-FFF2-40B4-BE49-F238E27FC236}">
                <a16:creationId xmlns:a16="http://schemas.microsoft.com/office/drawing/2014/main" id="{1C7FBCFA-7FF1-1FBC-961B-0FA7A4FDCEAE}"/>
              </a:ext>
            </a:extLst>
          </p:cNvPr>
          <p:cNvSpPr>
            <a:spLocks noGrp="1"/>
          </p:cNvSpPr>
          <p:nvPr>
            <p:ph idx="1"/>
          </p:nvPr>
        </p:nvSpPr>
        <p:spPr>
          <a:xfrm>
            <a:off x="409575" y="1790700"/>
            <a:ext cx="11125200" cy="5067300"/>
          </a:xfrm>
        </p:spPr>
        <p:txBody>
          <a:bodyPr>
            <a:normAutofit lnSpcReduction="10000"/>
          </a:bodyPr>
          <a:lstStyle/>
          <a:p>
            <a:r>
              <a:rPr lang="en-US" dirty="0"/>
              <a:t>Women met their husbands online or through tourism in Thailand, three through work or study both in UK and Thailand.</a:t>
            </a:r>
          </a:p>
          <a:p>
            <a:r>
              <a:rPr lang="en-US" dirty="0"/>
              <a:t>Families raised concerns about their daughter leaving Thailand, more so those who identify as middle-class e.g.,</a:t>
            </a:r>
          </a:p>
          <a:p>
            <a:pPr marL="457200" lvl="1" indent="0">
              <a:buNone/>
            </a:pPr>
            <a:r>
              <a:rPr lang="en-US" sz="2800" b="0" i="0" u="none" strike="noStrike" baseline="0" dirty="0">
                <a:latin typeface="Arial" panose="020B0604020202020204" pitchFamily="34" charset="0"/>
                <a:cs typeface="Arial" panose="020B0604020202020204" pitchFamily="34" charset="0"/>
              </a:rPr>
              <a:t>‘</a:t>
            </a:r>
            <a:r>
              <a:rPr lang="en-US" sz="2800" b="1" i="1" u="none" strike="noStrike" baseline="0" dirty="0">
                <a:latin typeface="The Hand" panose="03070502030502020204" pitchFamily="66" charset="0"/>
                <a:cs typeface="Arial" panose="020B0604020202020204" pitchFamily="34" charset="0"/>
              </a:rPr>
              <a:t>My mom said are you sure who is him blah blah blah especially when she knew we met online which she knows is dangerous and I said it is fine as I know I have worked abroad, and I can speak English’  [Mini].</a:t>
            </a:r>
          </a:p>
          <a:p>
            <a:r>
              <a:rPr lang="en-US" dirty="0"/>
              <a:t>Predominantly marriage was for a better life for economic reasons and education for children – intersectionality - class:.</a:t>
            </a:r>
          </a:p>
          <a:p>
            <a:pPr marL="457200" lvl="1" indent="0">
              <a:buNone/>
            </a:pPr>
            <a:r>
              <a:rPr lang="en-GB" sz="2800" dirty="0">
                <a:effectLst/>
                <a:ea typeface="Times New Roman" panose="02020603050405020304" pitchFamily="18" charset="0"/>
                <a:cs typeface="Arial" panose="020B0604020202020204" pitchFamily="34" charset="0"/>
              </a:rPr>
              <a:t>‘</a:t>
            </a:r>
            <a:r>
              <a:rPr lang="en-GB" b="1" i="1" dirty="0">
                <a:effectLst/>
                <a:ea typeface="Calibri" panose="020F0502020204030204" pitchFamily="34" charset="0"/>
                <a:cs typeface="Times New Roman" panose="02020603050405020304" pitchFamily="18" charset="0"/>
              </a:rPr>
              <a:t>I believe that university here better in the UK. and I want my son to have a good education better in than Thailand . In Thailand you have to pay a lot of money to go to  education. All my friends they have to pay a lot of money, you know, for their kids, to be educated so staying here, we get good education and it's free</a:t>
            </a:r>
            <a:r>
              <a:rPr lang="en-GB" b="1" i="1" dirty="0">
                <a:effectLst/>
                <a:ea typeface="Calibri" panose="020F0502020204030204" pitchFamily="34" charset="0"/>
                <a:cs typeface="Arial" panose="020B0604020202020204" pitchFamily="34" charset="0"/>
              </a:rPr>
              <a:t>‘ [Po].</a:t>
            </a:r>
          </a:p>
          <a:p>
            <a:pPr marL="457200" lvl="1" indent="0">
              <a:buNone/>
            </a:pPr>
            <a:r>
              <a:rPr lang="en-GB" sz="2800" b="1" i="1" dirty="0">
                <a:effectLst/>
                <a:ea typeface="Calibri" panose="020F0502020204030204" pitchFamily="34" charset="0"/>
                <a:cs typeface="Arial" panose="020B0604020202020204" pitchFamily="34" charset="0"/>
              </a:rPr>
              <a:t>I had to sacrifice my life (emotive), my job in Thailand for my husband and for my children to have a good education here and it is hard to fit in, you don't put your heart in it and then that becomes a problem’. [</a:t>
            </a:r>
            <a:r>
              <a:rPr lang="en-GB" sz="2800" b="1" i="1" dirty="0" err="1">
                <a:effectLst/>
                <a:ea typeface="Calibri" panose="020F0502020204030204" pitchFamily="34" charset="0"/>
                <a:cs typeface="Arial" panose="020B0604020202020204" pitchFamily="34" charset="0"/>
              </a:rPr>
              <a:t>Onin</a:t>
            </a:r>
            <a:r>
              <a:rPr lang="en-GB" sz="2800" b="1" i="1" dirty="0">
                <a:effectLst/>
                <a:ea typeface="Calibri" panose="020F0502020204030204" pitchFamily="34" charset="0"/>
                <a:cs typeface="Arial" panose="020B0604020202020204" pitchFamily="34" charset="0"/>
              </a:rPr>
              <a:t>]..</a:t>
            </a:r>
            <a:endParaRPr lang="en-US" sz="2800" b="1" i="1" dirty="0">
              <a:cs typeface="Arial" panose="020B0604020202020204" pitchFamily="34" charset="0"/>
            </a:endParaRPr>
          </a:p>
          <a:p>
            <a:endParaRPr lang="en-US" dirty="0"/>
          </a:p>
          <a:p>
            <a:endParaRPr lang="en-GB" dirty="0"/>
          </a:p>
        </p:txBody>
      </p:sp>
    </p:spTree>
    <p:extLst>
      <p:ext uri="{BB962C8B-B14F-4D97-AF65-F5344CB8AC3E}">
        <p14:creationId xmlns:p14="http://schemas.microsoft.com/office/powerpoint/2010/main" val="1622684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B9C96C-2773-BE41-29D2-FF05FEC34AB4}"/>
              </a:ext>
            </a:extLst>
          </p:cNvPr>
          <p:cNvSpPr>
            <a:spLocks noGrp="1"/>
          </p:cNvSpPr>
          <p:nvPr>
            <p:ph type="title"/>
          </p:nvPr>
        </p:nvSpPr>
        <p:spPr>
          <a:xfrm>
            <a:off x="4760843" y="329184"/>
            <a:ext cx="6788029" cy="1783080"/>
          </a:xfrm>
        </p:spPr>
        <p:txBody>
          <a:bodyPr anchor="b">
            <a:normAutofit/>
          </a:bodyPr>
          <a:lstStyle/>
          <a:p>
            <a:pPr>
              <a:lnSpc>
                <a:spcPct val="90000"/>
              </a:lnSpc>
            </a:pPr>
            <a:r>
              <a:rPr lang="en-US" sz="5000" dirty="0"/>
              <a:t>Intersectionality: Women’s Positioning</a:t>
            </a:r>
            <a:endParaRPr lang="en-GB" sz="5000" dirty="0"/>
          </a:p>
        </p:txBody>
      </p:sp>
      <p:sp>
        <p:nvSpPr>
          <p:cNvPr id="18"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239572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71A9E9"/>
          </a:solidFill>
          <a:ln w="38100" cap="rnd">
            <a:solidFill>
              <a:srgbClr val="71A9E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B9F585E-61D3-90C2-B191-A07F15BA2153}"/>
              </a:ext>
            </a:extLst>
          </p:cNvPr>
          <p:cNvSpPr>
            <a:spLocks noGrp="1"/>
          </p:cNvSpPr>
          <p:nvPr>
            <p:ph idx="1"/>
          </p:nvPr>
        </p:nvSpPr>
        <p:spPr>
          <a:xfrm>
            <a:off x="4657345" y="2468880"/>
            <a:ext cx="7306055" cy="4237862"/>
          </a:xfrm>
        </p:spPr>
        <p:txBody>
          <a:bodyPr>
            <a:normAutofit fontScale="85000" lnSpcReduction="20000"/>
          </a:bodyPr>
          <a:lstStyle/>
          <a:p>
            <a:pPr>
              <a:lnSpc>
                <a:spcPct val="100000"/>
              </a:lnSpc>
            </a:pPr>
            <a:r>
              <a:rPr lang="en-US" dirty="0"/>
              <a:t>The women in the sample identified a class hierarchy within themselves:.</a:t>
            </a:r>
          </a:p>
          <a:p>
            <a:pPr marL="457200" lvl="1" indent="0">
              <a:lnSpc>
                <a:spcPct val="100000"/>
              </a:lnSpc>
              <a:buNone/>
            </a:pPr>
            <a:r>
              <a:rPr lang="en-US" sz="2800" dirty="0"/>
              <a:t>‘</a:t>
            </a:r>
            <a:r>
              <a:rPr lang="en-GB" sz="2800" i="1" dirty="0">
                <a:effectLst/>
                <a:ea typeface="Times New Roman" panose="02020603050405020304" pitchFamily="18" charset="0"/>
                <a:cs typeface="Arial" panose="020B0604020202020204" pitchFamily="34" charset="0"/>
              </a:rPr>
              <a:t>There two Thai groups though you know, like my group, which are married to UK husband because they met during their study. So, for that group I wish they could find, job and continue their life because a lot of them still had have to give up their career. With other group it's different story, so a lot of Thai people only focus on kind of, but like truck driver housewife… So, you know it's different support because for them it just about survival but for, for us we shouldn’t</a:t>
            </a:r>
            <a:r>
              <a:rPr lang="en-GB" sz="2800" i="1" dirty="0">
                <a:ea typeface="Times New Roman" panose="02020603050405020304" pitchFamily="18" charset="0"/>
                <a:cs typeface="Arial" panose="020B0604020202020204" pitchFamily="34" charset="0"/>
              </a:rPr>
              <a:t> </a:t>
            </a:r>
            <a:r>
              <a:rPr lang="en-GB" sz="2800" i="1" dirty="0">
                <a:effectLst/>
                <a:ea typeface="Times New Roman" panose="02020603050405020304" pitchFamily="18" charset="0"/>
                <a:cs typeface="Arial" panose="020B0604020202020204" pitchFamily="34" charset="0"/>
              </a:rPr>
              <a:t>move from having career to being a housewife’. [</a:t>
            </a:r>
            <a:r>
              <a:rPr lang="en-GB" sz="2800" i="1" dirty="0" err="1">
                <a:effectLst/>
                <a:ea typeface="Times New Roman" panose="02020603050405020304" pitchFamily="18" charset="0"/>
                <a:cs typeface="Arial" panose="020B0604020202020204" pitchFamily="34" charset="0"/>
              </a:rPr>
              <a:t>Orraya</a:t>
            </a:r>
            <a:r>
              <a:rPr lang="en-GB" sz="2800" i="1" dirty="0">
                <a:effectLst/>
                <a:ea typeface="Times New Roman" panose="02020603050405020304" pitchFamily="18" charset="0"/>
                <a:cs typeface="Arial" panose="020B0604020202020204" pitchFamily="34" charset="0"/>
              </a:rPr>
              <a:t>]..</a:t>
            </a:r>
          </a:p>
          <a:p>
            <a:pPr marL="457200" lvl="1" indent="0">
              <a:lnSpc>
                <a:spcPct val="100000"/>
              </a:lnSpc>
              <a:buNone/>
            </a:pPr>
            <a:endParaRPr lang="en-GB" sz="2800" i="1" dirty="0">
              <a:effectLst/>
              <a:ea typeface="Times New Roman" panose="02020603050405020304" pitchFamily="18" charset="0"/>
              <a:cs typeface="Arial" panose="020B0604020202020204" pitchFamily="34" charset="0"/>
            </a:endParaRPr>
          </a:p>
          <a:p>
            <a:pPr marL="457200" lvl="1" indent="0">
              <a:lnSpc>
                <a:spcPct val="100000"/>
              </a:lnSpc>
              <a:buNone/>
            </a:pPr>
            <a:r>
              <a:rPr lang="en-US" sz="2800" i="1" dirty="0">
                <a:cs typeface="Arial" panose="020B0604020202020204" pitchFamily="34" charset="0"/>
              </a:rPr>
              <a:t>I trained accountant, worked for French and German companies through local government here in UK people think I am poor I marry rich man because I am poor Thai girl from Bangkok  for money…. It’s that stigma [Beam]..</a:t>
            </a:r>
          </a:p>
          <a:p>
            <a:pPr>
              <a:lnSpc>
                <a:spcPct val="100000"/>
              </a:lnSpc>
            </a:pPr>
            <a:r>
              <a:rPr lang="en-US" dirty="0"/>
              <a:t>Regardless of this difference the women take on the domestic role in the home, take care of their husband and children, and some try and provide financially.</a:t>
            </a:r>
          </a:p>
          <a:p>
            <a:pPr>
              <a:lnSpc>
                <a:spcPct val="100000"/>
              </a:lnSpc>
            </a:pPr>
            <a:endParaRPr lang="en-GB" sz="1000" dirty="0"/>
          </a:p>
        </p:txBody>
      </p:sp>
      <p:pic>
        <p:nvPicPr>
          <p:cNvPr id="6" name="Picture 5" descr="A picture containing person, clothing, outdoor, footwear&#10;&#10;Description automatically generated">
            <a:extLst>
              <a:ext uri="{FF2B5EF4-FFF2-40B4-BE49-F238E27FC236}">
                <a16:creationId xmlns:a16="http://schemas.microsoft.com/office/drawing/2014/main" id="{E7D0DDB9-7EB7-D5D1-8A34-20FE5D839169}"/>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39715" r="935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Tree>
    <p:extLst>
      <p:ext uri="{BB962C8B-B14F-4D97-AF65-F5344CB8AC3E}">
        <p14:creationId xmlns:p14="http://schemas.microsoft.com/office/powerpoint/2010/main" val="3125456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352BEC0E-22F8-46D0-9632-375DB541B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82816909-BA1F-78E7-79A1-8CC1D1B4FEEC}"/>
              </a:ext>
            </a:extLst>
          </p:cNvPr>
          <p:cNvSpPr>
            <a:spLocks noGrp="1"/>
          </p:cNvSpPr>
          <p:nvPr>
            <p:ph type="title"/>
          </p:nvPr>
        </p:nvSpPr>
        <p:spPr>
          <a:xfrm>
            <a:off x="640080" y="329184"/>
            <a:ext cx="6894576" cy="1783080"/>
          </a:xfrm>
        </p:spPr>
        <p:txBody>
          <a:bodyPr anchor="b">
            <a:normAutofit/>
          </a:bodyPr>
          <a:lstStyle/>
          <a:p>
            <a:pPr>
              <a:lnSpc>
                <a:spcPct val="90000"/>
              </a:lnSpc>
            </a:pPr>
            <a:r>
              <a:rPr lang="en-US" sz="5600"/>
              <a:t>Cultural and Language Barriers</a:t>
            </a:r>
            <a:endParaRPr lang="en-GB" sz="5600"/>
          </a:p>
        </p:txBody>
      </p:sp>
      <p:sp>
        <p:nvSpPr>
          <p:cNvPr id="25" name="sketchy rul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952" y="239572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1E0086"/>
          </a:solidFill>
          <a:ln w="38100" cap="rnd">
            <a:solidFill>
              <a:srgbClr val="1E0086"/>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Content Placeholder 4">
            <a:extLst>
              <a:ext uri="{FF2B5EF4-FFF2-40B4-BE49-F238E27FC236}">
                <a16:creationId xmlns:a16="http://schemas.microsoft.com/office/drawing/2014/main" id="{2157BDCD-DA90-4685-1C57-7A590E6CACC0}"/>
              </a:ext>
            </a:extLst>
          </p:cNvPr>
          <p:cNvSpPr>
            <a:spLocks noGrp="1"/>
          </p:cNvSpPr>
          <p:nvPr>
            <p:ph idx="1"/>
          </p:nvPr>
        </p:nvSpPr>
        <p:spPr>
          <a:xfrm>
            <a:off x="313943" y="2496313"/>
            <a:ext cx="8210931" cy="4195107"/>
          </a:xfrm>
        </p:spPr>
        <p:txBody>
          <a:bodyPr>
            <a:normAutofit fontScale="92500" lnSpcReduction="20000"/>
          </a:bodyPr>
          <a:lstStyle/>
          <a:p>
            <a:pPr>
              <a:lnSpc>
                <a:spcPct val="100000"/>
              </a:lnSpc>
            </a:pPr>
            <a:r>
              <a:rPr lang="en-GB" b="0" i="0" u="none" strike="noStrike" baseline="0" dirty="0"/>
              <a:t>Level of English –  Varied with not all women completing the English language test – loop-holes appear to exist!</a:t>
            </a:r>
          </a:p>
          <a:p>
            <a:pPr marL="457200" lvl="1" indent="0">
              <a:lnSpc>
                <a:spcPct val="100000"/>
              </a:lnSpc>
              <a:buNone/>
            </a:pPr>
            <a:r>
              <a:rPr lang="en-GB" b="0" i="0" u="none" strike="noStrike" baseline="0" dirty="0">
                <a:latin typeface="Arial" panose="020B0604020202020204" pitchFamily="34" charset="0"/>
                <a:cs typeface="Arial" panose="020B0604020202020204" pitchFamily="34" charset="0"/>
              </a:rPr>
              <a:t>‘</a:t>
            </a:r>
            <a:r>
              <a:rPr lang="en-GB" sz="2600" b="0" i="1" u="none" strike="noStrike" baseline="0" dirty="0">
                <a:cs typeface="Arial" panose="020B0604020202020204" pitchFamily="34" charset="0"/>
              </a:rPr>
              <a:t>I </a:t>
            </a:r>
            <a:r>
              <a:rPr lang="en-US" sz="2600" b="0" i="1" u="none" strike="noStrike" baseline="0" dirty="0">
                <a:cs typeface="Arial" panose="020B0604020202020204" pitchFamily="34" charset="0"/>
              </a:rPr>
              <a:t>think language is very important, very important… When you first get here, if you don't know English then how do you get to A to B? How do you know what to do if you can't understand or read it’ [.Po].</a:t>
            </a:r>
          </a:p>
          <a:p>
            <a:pPr>
              <a:lnSpc>
                <a:spcPct val="100000"/>
              </a:lnSpc>
            </a:pPr>
            <a:r>
              <a:rPr lang="en-US" dirty="0"/>
              <a:t>Language – local accents very difficult, written English,</a:t>
            </a:r>
          </a:p>
          <a:p>
            <a:pPr>
              <a:lnSpc>
                <a:spcPct val="100000"/>
              </a:lnSpc>
            </a:pPr>
            <a:r>
              <a:rPr lang="en-US" dirty="0"/>
              <a:t>Family dynamics – cultural difference a struggle ‘We have agreement, if we marry we have to keep my family’ [Mini].</a:t>
            </a:r>
          </a:p>
          <a:p>
            <a:pPr>
              <a:lnSpc>
                <a:spcPct val="100000"/>
              </a:lnSpc>
            </a:pPr>
            <a:r>
              <a:rPr lang="en-US" dirty="0"/>
              <a:t>Finding friends – fitting in,</a:t>
            </a:r>
          </a:p>
          <a:p>
            <a:pPr>
              <a:lnSpc>
                <a:spcPct val="100000"/>
              </a:lnSpc>
            </a:pPr>
            <a:r>
              <a:rPr lang="en-US" dirty="0"/>
              <a:t>Food – bland, Thai stores, </a:t>
            </a:r>
          </a:p>
          <a:p>
            <a:pPr>
              <a:lnSpc>
                <a:spcPct val="100000"/>
              </a:lnSpc>
            </a:pPr>
            <a:r>
              <a:rPr lang="en-US" dirty="0"/>
              <a:t>Employment- qualifications/profession not accepted, take on domestic roles., dependency. </a:t>
            </a:r>
          </a:p>
          <a:p>
            <a:pPr>
              <a:lnSpc>
                <a:spcPct val="100000"/>
              </a:lnSpc>
            </a:pPr>
            <a:endParaRPr lang="en-GB" b="0" i="0" u="none" strike="noStrike" baseline="0" dirty="0">
              <a:latin typeface="Calibri" panose="020F0502020204030204" pitchFamily="34" charset="0"/>
            </a:endParaRPr>
          </a:p>
          <a:p>
            <a:pPr>
              <a:lnSpc>
                <a:spcPct val="100000"/>
              </a:lnSpc>
            </a:pPr>
            <a:endParaRPr lang="en-GB" sz="1100" dirty="0"/>
          </a:p>
        </p:txBody>
      </p:sp>
      <p:pic>
        <p:nvPicPr>
          <p:cNvPr id="3" name="Picture 2" descr="A picture containing symbol, flag, graphics, carmine&#10;&#10;Description automatically generated">
            <a:extLst>
              <a:ext uri="{FF2B5EF4-FFF2-40B4-BE49-F238E27FC236}">
                <a16:creationId xmlns:a16="http://schemas.microsoft.com/office/drawing/2014/main" id="{1573DD4C-C3CE-7A6E-F1FD-7690D026DCCF}"/>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055" r="7647" b="-4"/>
          <a:stretch/>
        </p:blipFill>
        <p:spPr>
          <a:xfrm>
            <a:off x="7863840" y="784167"/>
            <a:ext cx="4014216" cy="2473313"/>
          </a:xfrm>
          <a:prstGeom prst="rect">
            <a:avLst/>
          </a:prstGeom>
        </p:spPr>
      </p:pic>
      <p:pic>
        <p:nvPicPr>
          <p:cNvPr id="7" name="Picture 6" descr="A flag waving in the wind&#10;&#10;Description automatically generated with low confidence">
            <a:extLst>
              <a:ext uri="{FF2B5EF4-FFF2-40B4-BE49-F238E27FC236}">
                <a16:creationId xmlns:a16="http://schemas.microsoft.com/office/drawing/2014/main" id="{877D7205-ECE0-4F33-B39E-581E8632A4D8}"/>
              </a:ext>
            </a:extLst>
          </p:cNvPr>
          <p:cNvPicPr>
            <a:picLocks noChangeAspect="1"/>
          </p:cNvPicPr>
          <p:nvPr/>
        </p:nvPicPr>
        <p:blipFill rotWithShape="1">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11595" r="34200" b="1"/>
          <a:stretch/>
        </p:blipFill>
        <p:spPr>
          <a:xfrm>
            <a:off x="8994192" y="4361688"/>
            <a:ext cx="2097174" cy="2176272"/>
          </a:xfrm>
          <a:prstGeom prst="rect">
            <a:avLst/>
          </a:prstGeom>
        </p:spPr>
      </p:pic>
    </p:spTree>
    <p:extLst>
      <p:ext uri="{BB962C8B-B14F-4D97-AF65-F5344CB8AC3E}">
        <p14:creationId xmlns:p14="http://schemas.microsoft.com/office/powerpoint/2010/main" val="2914971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61" name="Rectangle 106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82816909-BA1F-78E7-79A1-8CC1D1B4FEEC}"/>
              </a:ext>
            </a:extLst>
          </p:cNvPr>
          <p:cNvSpPr>
            <a:spLocks noGrp="1"/>
          </p:cNvSpPr>
          <p:nvPr>
            <p:ph type="title"/>
          </p:nvPr>
        </p:nvSpPr>
        <p:spPr>
          <a:xfrm>
            <a:off x="576072" y="238539"/>
            <a:ext cx="11018520" cy="1434415"/>
          </a:xfrm>
        </p:spPr>
        <p:txBody>
          <a:bodyPr anchor="b">
            <a:normAutofit/>
          </a:bodyPr>
          <a:lstStyle/>
          <a:p>
            <a:r>
              <a:rPr lang="en-US" sz="7200"/>
              <a:t>Discrimination</a:t>
            </a:r>
            <a:endParaRPr lang="en-GB" sz="7200"/>
          </a:p>
        </p:txBody>
      </p:sp>
      <p:sp>
        <p:nvSpPr>
          <p:cNvPr id="1063"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2157BDCD-DA90-4685-1C57-7A590E6CACC0}"/>
              </a:ext>
            </a:extLst>
          </p:cNvPr>
          <p:cNvSpPr>
            <a:spLocks noGrp="1"/>
          </p:cNvSpPr>
          <p:nvPr>
            <p:ph idx="1"/>
          </p:nvPr>
        </p:nvSpPr>
        <p:spPr>
          <a:xfrm>
            <a:off x="347870" y="1911493"/>
            <a:ext cx="7255565" cy="4828828"/>
          </a:xfrm>
        </p:spPr>
        <p:txBody>
          <a:bodyPr anchor="t">
            <a:noAutofit/>
          </a:bodyPr>
          <a:lstStyle/>
          <a:p>
            <a:pPr>
              <a:lnSpc>
                <a:spcPct val="100000"/>
              </a:lnSpc>
            </a:pPr>
            <a:r>
              <a:rPr lang="en-US" dirty="0"/>
              <a:t>Presumed to have worked in the sex trade with all women having experienced derogatory connotations,. </a:t>
            </a:r>
          </a:p>
          <a:p>
            <a:pPr marL="457200" lvl="1" indent="0">
              <a:lnSpc>
                <a:spcPct val="100000"/>
              </a:lnSpc>
              <a:buNone/>
            </a:pPr>
            <a:r>
              <a:rPr lang="en-US" sz="2800" b="0" i="1" u="none" strike="noStrike" baseline="0" dirty="0">
                <a:cs typeface="Arial" panose="020B0604020202020204" pitchFamily="34" charset="0"/>
              </a:rPr>
              <a:t>‘And I know when out men say, are you from Thailand? Did you work in Pattaya? They're like, sleazy  [</a:t>
            </a:r>
            <a:r>
              <a:rPr lang="en-US" sz="2800" b="0" i="1" u="none" strike="noStrike" baseline="0" dirty="0" err="1">
                <a:cs typeface="Arial" panose="020B0604020202020204" pitchFamily="34" charset="0"/>
              </a:rPr>
              <a:t>Onin</a:t>
            </a:r>
            <a:r>
              <a:rPr lang="en-US" sz="2800" b="0" i="1" u="none" strike="noStrike" baseline="0" dirty="0">
                <a:cs typeface="Arial" panose="020B0604020202020204" pitchFamily="34" charset="0"/>
              </a:rPr>
              <a:t>]. </a:t>
            </a:r>
          </a:p>
          <a:p>
            <a:pPr marL="457200" lvl="1" indent="0">
              <a:lnSpc>
                <a:spcPct val="100000"/>
              </a:lnSpc>
              <a:buNone/>
            </a:pPr>
            <a:r>
              <a:rPr lang="en-US" sz="2800" i="1" dirty="0">
                <a:cs typeface="Arial" panose="020B0604020202020204" pitchFamily="34" charset="0"/>
              </a:rPr>
              <a:t>‘I had to leave my job in call </a:t>
            </a:r>
            <a:r>
              <a:rPr lang="en-US" sz="2800" i="1" dirty="0" err="1">
                <a:cs typeface="Arial" panose="020B0604020202020204" pitchFamily="34" charset="0"/>
              </a:rPr>
              <a:t>centre</a:t>
            </a:r>
            <a:r>
              <a:rPr lang="en-US" sz="2800" i="1" dirty="0">
                <a:cs typeface="Arial" panose="020B0604020202020204" pitchFamily="34" charset="0"/>
              </a:rPr>
              <a:t>, the men say I like Thai women  how can we meet Thai ladies like you’? [Sue].</a:t>
            </a:r>
            <a:endParaRPr lang="en-US" sz="2800" b="0" i="1" u="none" strike="noStrike" baseline="0" dirty="0">
              <a:cs typeface="Arial" panose="020B0604020202020204" pitchFamily="34" charset="0"/>
            </a:endParaRPr>
          </a:p>
          <a:p>
            <a:pPr>
              <a:lnSpc>
                <a:spcPct val="100000"/>
              </a:lnSpc>
            </a:pPr>
            <a:r>
              <a:rPr lang="en-GB" dirty="0"/>
              <a:t>Presumed to be in England as ‘Thai bride’ for monetary exchange,</a:t>
            </a:r>
          </a:p>
          <a:p>
            <a:pPr marL="457200" lvl="1" indent="0">
              <a:lnSpc>
                <a:spcPct val="100000"/>
              </a:lnSpc>
              <a:buNone/>
            </a:pPr>
            <a:r>
              <a:rPr lang="en-GB" sz="2800" i="1" dirty="0"/>
              <a:t>‘I get asked how much I charge’… [Beam]. ‘I have my husband's picture to stop men chasing me’ [</a:t>
            </a:r>
            <a:r>
              <a:rPr lang="en-GB" sz="2800" i="1" dirty="0" err="1"/>
              <a:t>Onin</a:t>
            </a:r>
            <a:r>
              <a:rPr lang="en-GB" sz="2800" i="1" dirty="0"/>
              <a:t>]. </a:t>
            </a:r>
            <a:r>
              <a:rPr lang="en-GB" sz="2800" dirty="0"/>
              <a:t>.</a:t>
            </a:r>
          </a:p>
          <a:p>
            <a:pPr>
              <a:lnSpc>
                <a:spcPct val="100000"/>
              </a:lnSpc>
            </a:pPr>
            <a:r>
              <a:rPr lang="en-GB" sz="3200" dirty="0"/>
              <a:t>Isolation, mental health, enhances dependency, social alienation.</a:t>
            </a:r>
          </a:p>
        </p:txBody>
      </p:sp>
      <p:pic>
        <p:nvPicPr>
          <p:cNvPr id="1028" name="Picture 4" descr="Thailand flag icon - Country flags">
            <a:extLst>
              <a:ext uri="{FF2B5EF4-FFF2-40B4-BE49-F238E27FC236}">
                <a16:creationId xmlns:a16="http://schemas.microsoft.com/office/drawing/2014/main" id="{A9ACFEE9-0303-0012-7027-D300DC42CB9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445" r="18534" b="-1"/>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9073300"/>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1349</TotalTime>
  <Words>1412</Words>
  <Application>Microsoft Office PowerPoint</Application>
  <PresentationFormat>Widescreen</PresentationFormat>
  <Paragraphs>71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Modern Love</vt:lpstr>
      <vt:lpstr>The Hand</vt:lpstr>
      <vt:lpstr>SketchyVTI</vt:lpstr>
      <vt:lpstr>The Narrative Accounts of Thai Women Now Living in England Following Migratory Marriage</vt:lpstr>
      <vt:lpstr>Introduction</vt:lpstr>
      <vt:lpstr>The Study</vt:lpstr>
      <vt:lpstr>Thai Population UK</vt:lpstr>
      <vt:lpstr>Backdrop: Sex Tourism Industry</vt:lpstr>
      <vt:lpstr>Transition</vt:lpstr>
      <vt:lpstr>Intersectionality: Women’s Positioning</vt:lpstr>
      <vt:lpstr>Cultural and Language Barriers</vt:lpstr>
      <vt:lpstr>Discrimination</vt:lpstr>
      <vt:lpstr>More To Be Done: Women’s Voices</vt:lpstr>
      <vt:lpstr>Thank You,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Transitional Experiences of Thai Women following Migratory Marriage</dc:title>
  <dc:creator>Angela Wilcock (Staff)</dc:creator>
  <cp:lastModifiedBy>Angela Wilcock (Staff)</cp:lastModifiedBy>
  <cp:revision>226</cp:revision>
  <dcterms:created xsi:type="dcterms:W3CDTF">2023-03-08T14:54:09Z</dcterms:created>
  <dcterms:modified xsi:type="dcterms:W3CDTF">2023-06-11T18:18:07Z</dcterms:modified>
</cp:coreProperties>
</file>