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4" r:id="rId4"/>
    <p:sldId id="285" r:id="rId5"/>
    <p:sldId id="286" r:id="rId6"/>
    <p:sldId id="287" r:id="rId7"/>
    <p:sldId id="290" r:id="rId8"/>
    <p:sldId id="288" r:id="rId9"/>
    <p:sldId id="289" r:id="rId10"/>
    <p:sldId id="280" r:id="rId11"/>
    <p:sldId id="291" r:id="rId12"/>
    <p:sldId id="29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snapToGrid="0">
      <p:cViewPr varScale="1">
        <p:scale>
          <a:sx n="67" d="100"/>
          <a:sy n="67"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058BF-C5E1-4B52-BD8A-FD1AD5779347}"/>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FCD51F7-3CC3-4BB7-8291-B1789482E8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FD320447-D6C7-43E1-AE88-1FB66CC9C55E}"/>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5" name="Footer Placeholder 4">
            <a:extLst>
              <a:ext uri="{FF2B5EF4-FFF2-40B4-BE49-F238E27FC236}">
                <a16:creationId xmlns:a16="http://schemas.microsoft.com/office/drawing/2014/main" id="{6F5E17B6-E7FC-473A-8D5F-0E6B838EA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4AF4E0-FDDB-42B9-862C-7BBC501CDAC5}"/>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76459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922F-6166-4009-A42D-027DC7180715}"/>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F7791CF-167D-446D-9F99-6976C986E2F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3CA422-E040-4DE1-9DA5-C8D37C116A7B}"/>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5" name="Footer Placeholder 4">
            <a:extLst>
              <a:ext uri="{FF2B5EF4-FFF2-40B4-BE49-F238E27FC236}">
                <a16:creationId xmlns:a16="http://schemas.microsoft.com/office/drawing/2014/main" id="{6C813B0B-60E7-494E-91CB-055BC26906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48C554-7C1B-4D8F-9B6B-04492656904B}"/>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960523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66EF0-6ED8-49A7-BDAD-E20A143FAE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FCE9CD-90A9-44BA-B293-0662E077DDE9}"/>
              </a:ext>
            </a:extLst>
          </p:cNvPr>
          <p:cNvSpPr>
            <a:spLocks noGrp="1"/>
          </p:cNvSpPr>
          <p:nvPr>
            <p:ph type="body" orient="vert" idx="1"/>
          </p:nvPr>
        </p:nvSpPr>
        <p:spPr>
          <a:xfrm>
            <a:off x="777240" y="365125"/>
            <a:ext cx="779526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857DAE0-05C4-460B-B96D-BD183ED030C4}"/>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5" name="Footer Placeholder 4">
            <a:extLst>
              <a:ext uri="{FF2B5EF4-FFF2-40B4-BE49-F238E27FC236}">
                <a16:creationId xmlns:a16="http://schemas.microsoft.com/office/drawing/2014/main" id="{33B3CA93-55C9-4AA3-89A0-55490F745B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FD820-FF26-4325-816F-310C30F80ACC}"/>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19704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6C8-0B4F-4655-A630-0B1D2540B7DD}"/>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378B888-85E0-4D92-903E-C3FE7E870D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48916-250B-4232-BD7D-571FDE79F5E7}"/>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5" name="Footer Placeholder 4">
            <a:extLst>
              <a:ext uri="{FF2B5EF4-FFF2-40B4-BE49-F238E27FC236}">
                <a16:creationId xmlns:a16="http://schemas.microsoft.com/office/drawing/2014/main" id="{B6A8BFB4-647C-4104-B6D4-3346051C36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0FA73F-2BE8-4370-AE90-58F4CE51FC5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652101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1446D-9FAC-4157-A41A-51675C8BE929}"/>
              </a:ext>
            </a:extLst>
          </p:cNvPr>
          <p:cNvSpPr>
            <a:spLocks noGrp="1"/>
          </p:cNvSpPr>
          <p:nvPr>
            <p:ph type="title"/>
          </p:nvPr>
        </p:nvSpPr>
        <p:spPr>
          <a:xfrm>
            <a:off x="730293" y="1709738"/>
            <a:ext cx="10617157" cy="2758895"/>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2AF8D4A-8F93-4399-9546-64F286400D24}"/>
              </a:ext>
            </a:extLst>
          </p:cNvPr>
          <p:cNvSpPr>
            <a:spLocks noGrp="1"/>
          </p:cNvSpPr>
          <p:nvPr>
            <p:ph type="body" idx="1"/>
          </p:nvPr>
        </p:nvSpPr>
        <p:spPr>
          <a:xfrm>
            <a:off x="730293" y="4589463"/>
            <a:ext cx="1061715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9C2FD4-BF96-470C-8247-20DFAE1CF870}"/>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5" name="Footer Placeholder 4">
            <a:extLst>
              <a:ext uri="{FF2B5EF4-FFF2-40B4-BE49-F238E27FC236}">
                <a16:creationId xmlns:a16="http://schemas.microsoft.com/office/drawing/2014/main" id="{27175A2D-86C4-4467-BAB8-E9ED004D2C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42A4D-D9B2-4C82-95E4-B86F9F5F380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4220829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B3AA-8C30-429E-B934-AF12204387B9}"/>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915834E-691F-4728-88F5-A0C4696695EB}"/>
              </a:ext>
            </a:extLst>
          </p:cNvPr>
          <p:cNvSpPr>
            <a:spLocks noGrp="1"/>
          </p:cNvSpPr>
          <p:nvPr>
            <p:ph sz="half" idx="1"/>
          </p:nvPr>
        </p:nvSpPr>
        <p:spPr>
          <a:xfrm>
            <a:off x="777240" y="1825625"/>
            <a:ext cx="52425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3876374-880F-4E25-9F88-79E3C1AB1F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19BD69-B509-4FCE-95A8-ED03FFC8CC3C}"/>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6" name="Footer Placeholder 5">
            <a:extLst>
              <a:ext uri="{FF2B5EF4-FFF2-40B4-BE49-F238E27FC236}">
                <a16:creationId xmlns:a16="http://schemas.microsoft.com/office/drawing/2014/main" id="{DB7C287B-AE5B-490B-BF81-A50D7A2E8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3C2246-303C-4A29-B6EA-E62CEDE6C2A1}"/>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59011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2FE79-D5BE-43E8-B6C5-2675B7F4D818}"/>
              </a:ext>
            </a:extLst>
          </p:cNvPr>
          <p:cNvSpPr>
            <a:spLocks noGrp="1"/>
          </p:cNvSpPr>
          <p:nvPr>
            <p:ph type="title"/>
          </p:nvPr>
        </p:nvSpPr>
        <p:spPr>
          <a:xfrm>
            <a:off x="777240" y="365125"/>
            <a:ext cx="10578148"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69D3A07-BA51-4113-902E-830A887D2394}"/>
              </a:ext>
            </a:extLst>
          </p:cNvPr>
          <p:cNvSpPr>
            <a:spLocks noGrp="1"/>
          </p:cNvSpPr>
          <p:nvPr>
            <p:ph type="body" idx="1"/>
          </p:nvPr>
        </p:nvSpPr>
        <p:spPr>
          <a:xfrm>
            <a:off x="777240" y="1803903"/>
            <a:ext cx="522033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E320A9-E274-4E1B-B02D-9A3F510A1F22}"/>
              </a:ext>
            </a:extLst>
          </p:cNvPr>
          <p:cNvSpPr>
            <a:spLocks noGrp="1"/>
          </p:cNvSpPr>
          <p:nvPr>
            <p:ph sz="half" idx="2"/>
          </p:nvPr>
        </p:nvSpPr>
        <p:spPr>
          <a:xfrm>
            <a:off x="777240" y="2737063"/>
            <a:ext cx="5220335"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DBE80D3A-C2A8-4B78-B7E2-4908C74B1C43}"/>
              </a:ext>
            </a:extLst>
          </p:cNvPr>
          <p:cNvSpPr>
            <a:spLocks noGrp="1"/>
          </p:cNvSpPr>
          <p:nvPr>
            <p:ph type="body" sz="quarter" idx="3"/>
          </p:nvPr>
        </p:nvSpPr>
        <p:spPr>
          <a:xfrm>
            <a:off x="6172200" y="180390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C5D84DD-9460-4B08-86AD-27486A940047}"/>
              </a:ext>
            </a:extLst>
          </p:cNvPr>
          <p:cNvSpPr>
            <a:spLocks noGrp="1"/>
          </p:cNvSpPr>
          <p:nvPr>
            <p:ph sz="quarter" idx="4"/>
          </p:nvPr>
        </p:nvSpPr>
        <p:spPr>
          <a:xfrm>
            <a:off x="6172200" y="2737063"/>
            <a:ext cx="5183188" cy="3452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B7F8-282C-4210-AE7D-F35228BAC803}"/>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8" name="Footer Placeholder 7">
            <a:extLst>
              <a:ext uri="{FF2B5EF4-FFF2-40B4-BE49-F238E27FC236}">
                <a16:creationId xmlns:a16="http://schemas.microsoft.com/office/drawing/2014/main" id="{FAE343A9-1067-4DCF-BACC-1F7F380502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84E471-04DB-4DB5-8CC5-16B3FC88509D}"/>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826196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D87C0-272E-4E50-A316-78079B2B923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06C1C9-1F69-432A-858C-D828B56E1659}"/>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4" name="Footer Placeholder 3">
            <a:extLst>
              <a:ext uri="{FF2B5EF4-FFF2-40B4-BE49-F238E27FC236}">
                <a16:creationId xmlns:a16="http://schemas.microsoft.com/office/drawing/2014/main" id="{BD6D9A1B-D149-4B97-B161-3D7C9ADBCF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B3722F-8C88-4E54-8CD6-12D31A05F813}"/>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66368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0E1B4EE-6DFC-45F3-9174-D913EB57CB9D}"/>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3" name="Footer Placeholder 2">
            <a:extLst>
              <a:ext uri="{FF2B5EF4-FFF2-40B4-BE49-F238E27FC236}">
                <a16:creationId xmlns:a16="http://schemas.microsoft.com/office/drawing/2014/main" id="{0BF7F7DC-6DDE-4337-AD27-BBE7D54224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58EA9-3AC4-421E-B133-1FA7757DF8BA}"/>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1862464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035BB-74CC-43E9-B71F-A5C05D17EB78}"/>
              </a:ext>
            </a:extLst>
          </p:cNvPr>
          <p:cNvSpPr>
            <a:spLocks noGrp="1"/>
          </p:cNvSpPr>
          <p:nvPr>
            <p:ph type="title"/>
          </p:nvPr>
        </p:nvSpPr>
        <p:spPr>
          <a:xfrm>
            <a:off x="777240" y="457200"/>
            <a:ext cx="39947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AADC9E-7845-4DB1-87E3-6FBFB2B03B8A}"/>
              </a:ext>
            </a:extLst>
          </p:cNvPr>
          <p:cNvSpPr>
            <a:spLocks noGrp="1"/>
          </p:cNvSpPr>
          <p:nvPr>
            <p:ph idx="1"/>
          </p:nvPr>
        </p:nvSpPr>
        <p:spPr>
          <a:xfrm>
            <a:off x="5183188" y="457201"/>
            <a:ext cx="6172200" cy="540385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5C925A8-2A07-43B9-B549-061F3684986B}"/>
              </a:ext>
            </a:extLst>
          </p:cNvPr>
          <p:cNvSpPr>
            <a:spLocks noGrp="1"/>
          </p:cNvSpPr>
          <p:nvPr>
            <p:ph type="body" sz="half" idx="2"/>
          </p:nvPr>
        </p:nvSpPr>
        <p:spPr>
          <a:xfrm>
            <a:off x="777240" y="2226364"/>
            <a:ext cx="3994785" cy="36426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A9037-0564-43A1-8156-1D9932E1F85F}"/>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6" name="Footer Placeholder 5">
            <a:extLst>
              <a:ext uri="{FF2B5EF4-FFF2-40B4-BE49-F238E27FC236}">
                <a16:creationId xmlns:a16="http://schemas.microsoft.com/office/drawing/2014/main" id="{CBFF0D40-D0E1-49C9-BE47-91BBC50AB2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129BD-890D-412E-9805-D29F4A0D3622}"/>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87231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8ADB4-BA7B-42C2-9C6C-58B2763F8617}"/>
              </a:ext>
            </a:extLst>
          </p:cNvPr>
          <p:cNvSpPr>
            <a:spLocks noGrp="1"/>
          </p:cNvSpPr>
          <p:nvPr>
            <p:ph type="title"/>
          </p:nvPr>
        </p:nvSpPr>
        <p:spPr>
          <a:xfrm>
            <a:off x="718020" y="457200"/>
            <a:ext cx="4054006"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9519B58-B546-4E6B-BE00-3D1D64DA8699}"/>
              </a:ext>
            </a:extLst>
          </p:cNvPr>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FAA0AB8-41A9-4548-9B83-3EFF79A00793}"/>
              </a:ext>
            </a:extLst>
          </p:cNvPr>
          <p:cNvSpPr>
            <a:spLocks noGrp="1"/>
          </p:cNvSpPr>
          <p:nvPr>
            <p:ph type="body" sz="half" idx="2"/>
          </p:nvPr>
        </p:nvSpPr>
        <p:spPr>
          <a:xfrm>
            <a:off x="718020" y="2250218"/>
            <a:ext cx="4054006" cy="361876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BB33ED-A015-4992-A004-33D41CFFADA1}"/>
              </a:ext>
            </a:extLst>
          </p:cNvPr>
          <p:cNvSpPr>
            <a:spLocks noGrp="1"/>
          </p:cNvSpPr>
          <p:nvPr>
            <p:ph type="dt" sz="half" idx="10"/>
          </p:nvPr>
        </p:nvSpPr>
        <p:spPr/>
        <p:txBody>
          <a:bodyPr/>
          <a:lstStyle/>
          <a:p>
            <a:fld id="{3657AA7F-BE72-4467-897E-7A302F46504F}" type="datetimeFigureOut">
              <a:rPr lang="en-US" smtClean="0"/>
              <a:t>6/28/2023</a:t>
            </a:fld>
            <a:endParaRPr lang="en-US"/>
          </a:p>
        </p:txBody>
      </p:sp>
      <p:sp>
        <p:nvSpPr>
          <p:cNvPr id="6" name="Footer Placeholder 5">
            <a:extLst>
              <a:ext uri="{FF2B5EF4-FFF2-40B4-BE49-F238E27FC236}">
                <a16:creationId xmlns:a16="http://schemas.microsoft.com/office/drawing/2014/main" id="{D3C29CDA-E85F-47D1-83B7-02A50DEBF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9625F-5352-4136-8AC4-F8899D00A1A9}"/>
              </a:ext>
            </a:extLst>
          </p:cNvPr>
          <p:cNvSpPr>
            <a:spLocks noGrp="1"/>
          </p:cNvSpPr>
          <p:nvPr>
            <p:ph type="sldNum" sz="quarter" idx="12"/>
          </p:nvPr>
        </p:nvSpPr>
        <p:spPr/>
        <p:txBody>
          <a:bodyPr/>
          <a:lstStyle/>
          <a:p>
            <a:fld id="{35747434-7036-48DB-A148-6B3D8EE75CDA}" type="slidenum">
              <a:rPr lang="en-US" smtClean="0"/>
              <a:t>‹#›</a:t>
            </a:fld>
            <a:endParaRPr lang="en-US"/>
          </a:p>
        </p:txBody>
      </p:sp>
    </p:spTree>
    <p:extLst>
      <p:ext uri="{BB962C8B-B14F-4D97-AF65-F5344CB8AC3E}">
        <p14:creationId xmlns:p14="http://schemas.microsoft.com/office/powerpoint/2010/main" val="2735479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CD62DB5A-5AA0-4E7E-94AB-AD20F02CA8DF}"/>
              </a:ext>
            </a:extLst>
          </p:cNvPr>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1" name="Rectangle 10">
            <a:extLst>
              <a:ext uri="{FF2B5EF4-FFF2-40B4-BE49-F238E27FC236}">
                <a16:creationId xmlns:a16="http://schemas.microsoft.com/office/drawing/2014/main" id="{0F086ECE-EF43-4B07-9DD0-59679471A067}"/>
              </a:ext>
            </a:extLst>
          </p:cNvPr>
          <p:cNvSpPr/>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Placeholder 1">
            <a:extLst>
              <a:ext uri="{FF2B5EF4-FFF2-40B4-BE49-F238E27FC236}">
                <a16:creationId xmlns:a16="http://schemas.microsoft.com/office/drawing/2014/main" id="{12D3A74F-6169-4D30-A245-B46D738BEA81}"/>
              </a:ext>
            </a:extLst>
          </p:cNvPr>
          <p:cNvSpPr>
            <a:spLocks noGrp="1"/>
          </p:cNvSpPr>
          <p:nvPr>
            <p:ph type="title"/>
          </p:nvPr>
        </p:nvSpPr>
        <p:spPr>
          <a:xfrm>
            <a:off x="777242" y="365125"/>
            <a:ext cx="10637518"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3877E64-7A05-44DA-81FA-6EF4806BBF0E}"/>
              </a:ext>
            </a:extLst>
          </p:cNvPr>
          <p:cNvSpPr>
            <a:spLocks noGrp="1"/>
          </p:cNvSpPr>
          <p:nvPr>
            <p:ph type="body" idx="1"/>
          </p:nvPr>
        </p:nvSpPr>
        <p:spPr>
          <a:xfrm>
            <a:off x="777242" y="1825625"/>
            <a:ext cx="1063751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42C5EC6-E331-4312-AC12-56D55F7D2B15}"/>
              </a:ext>
            </a:extLst>
          </p:cNvPr>
          <p:cNvSpPr>
            <a:spLocks noGrp="1"/>
          </p:cNvSpPr>
          <p:nvPr>
            <p:ph type="dt" sz="half" idx="2"/>
          </p:nvPr>
        </p:nvSpPr>
        <p:spPr>
          <a:xfrm>
            <a:off x="777242" y="6488268"/>
            <a:ext cx="2743200" cy="233209"/>
          </a:xfrm>
          <a:prstGeom prst="rect">
            <a:avLst/>
          </a:prstGeom>
        </p:spPr>
        <p:txBody>
          <a:bodyPr vert="horz" lIns="91440" tIns="45720" rIns="91440" bIns="45720" rtlCol="0" anchor="ctr"/>
          <a:lstStyle>
            <a:lvl1pPr algn="l">
              <a:defRPr sz="1000">
                <a:solidFill>
                  <a:schemeClr val="tx1"/>
                </a:solidFill>
              </a:defRPr>
            </a:lvl1pPr>
          </a:lstStyle>
          <a:p>
            <a:fld id="{3657AA7F-BE72-4467-897E-7A302F46504F}" type="datetimeFigureOut">
              <a:rPr lang="en-US" smtClean="0"/>
              <a:pPr/>
              <a:t>6/28/2023</a:t>
            </a:fld>
            <a:endParaRPr lang="en-US" dirty="0"/>
          </a:p>
        </p:txBody>
      </p:sp>
      <p:sp>
        <p:nvSpPr>
          <p:cNvPr id="5" name="Footer Placeholder 4">
            <a:extLst>
              <a:ext uri="{FF2B5EF4-FFF2-40B4-BE49-F238E27FC236}">
                <a16:creationId xmlns:a16="http://schemas.microsoft.com/office/drawing/2014/main" id="{3337FC5D-92B2-4B4D-8111-6EDEF280692A}"/>
              </a:ext>
            </a:extLst>
          </p:cNvPr>
          <p:cNvSpPr>
            <a:spLocks noGrp="1"/>
          </p:cNvSpPr>
          <p:nvPr>
            <p:ph type="ftr" sz="quarter" idx="3"/>
          </p:nvPr>
        </p:nvSpPr>
        <p:spPr>
          <a:xfrm>
            <a:off x="4038600" y="6488268"/>
            <a:ext cx="4114800" cy="233209"/>
          </a:xfrm>
          <a:prstGeom prst="rect">
            <a:avLst/>
          </a:prstGeom>
        </p:spPr>
        <p:txBody>
          <a:bodyPr vert="horz" lIns="91440" tIns="45720" rIns="91440" bIns="45720" rtlCol="0" anchor="ctr"/>
          <a:lstStyle>
            <a:lvl1pPr algn="ctr">
              <a:defRPr sz="1000">
                <a:solidFill>
                  <a:schemeClr val="tx1"/>
                </a:solidFill>
              </a:defRPr>
            </a:lvl1pPr>
          </a:lstStyle>
          <a:p>
            <a:endParaRPr lang="en-US">
              <a:solidFill>
                <a:schemeClr val="tx1"/>
              </a:solidFill>
            </a:endParaRPr>
          </a:p>
        </p:txBody>
      </p:sp>
      <p:sp>
        <p:nvSpPr>
          <p:cNvPr id="6" name="Slide Number Placeholder 5">
            <a:extLst>
              <a:ext uri="{FF2B5EF4-FFF2-40B4-BE49-F238E27FC236}">
                <a16:creationId xmlns:a16="http://schemas.microsoft.com/office/drawing/2014/main" id="{723A104D-C777-4A6E-8A43-F94028E5E311}"/>
              </a:ext>
            </a:extLst>
          </p:cNvPr>
          <p:cNvSpPr>
            <a:spLocks noGrp="1"/>
          </p:cNvSpPr>
          <p:nvPr>
            <p:ph type="sldNum" sz="quarter" idx="4"/>
          </p:nvPr>
        </p:nvSpPr>
        <p:spPr>
          <a:xfrm>
            <a:off x="8671560" y="6488268"/>
            <a:ext cx="2743200" cy="233209"/>
          </a:xfrm>
          <a:prstGeom prst="rect">
            <a:avLst/>
          </a:prstGeom>
        </p:spPr>
        <p:txBody>
          <a:bodyPr vert="horz" lIns="91440" tIns="45720" rIns="91440" bIns="45720" rtlCol="0" anchor="ctr"/>
          <a:lstStyle>
            <a:lvl1pPr algn="r">
              <a:defRPr sz="1000">
                <a:solidFill>
                  <a:schemeClr val="tx1"/>
                </a:solidFill>
              </a:defRPr>
            </a:lvl1pPr>
          </a:lstStyle>
          <a:p>
            <a:fld id="{35747434-7036-48DB-A148-6B3D8EE75CDA}" type="slidenum">
              <a:rPr lang="en-US" smtClean="0"/>
              <a:pPr/>
              <a:t>‹#›</a:t>
            </a:fld>
            <a:endParaRPr lang="en-US" dirty="0"/>
          </a:p>
        </p:txBody>
      </p:sp>
    </p:spTree>
    <p:extLst>
      <p:ext uri="{BB962C8B-B14F-4D97-AF65-F5344CB8AC3E}">
        <p14:creationId xmlns:p14="http://schemas.microsoft.com/office/powerpoint/2010/main" val="3994047711"/>
      </p:ext>
    </p:extLst>
  </p:cSld>
  <p:clrMap bg1="dk1" tx1="lt1" bg2="dk2" tx2="lt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9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lumMod val="60000"/>
            <a:lumOff val="40000"/>
          </a:schemeClr>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lumMod val="60000"/>
            <a:lumOff val="40000"/>
          </a:schemeClr>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ixabay.com/en/question-mark-consider-think-2318030/"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oi.org/10.1080/13683500508668233" TargetMode="External"/><Relationship Id="rId2" Type="http://schemas.openxmlformats.org/officeDocument/2006/relationships/hyperlink" Target="https://doi.org/10.1080/00141840903053162" TargetMode="External"/><Relationship Id="rId1" Type="http://schemas.openxmlformats.org/officeDocument/2006/relationships/slideLayout" Target="../slideLayouts/slideLayout2.xml"/><Relationship Id="rId5" Type="http://schemas.openxmlformats.org/officeDocument/2006/relationships/hyperlink" Target="https://doi.org/10.1177/10778012221094064" TargetMode="External"/><Relationship Id="rId4" Type="http://schemas.openxmlformats.org/officeDocument/2006/relationships/hyperlink" Target="https://www.gov.uk/government/publications/marriage-related-migration-to-the-uk"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ns.gov.uk/peoplepopulationandcommunity/populationandmigration/internationalmigration/datasets/populationoftheunitedkingdombycountryofbirthandnationality" TargetMode="External"/><Relationship Id="rId2" Type="http://schemas.openxmlformats.org/officeDocument/2006/relationships/hyperlink" Target="https://www.ons.gov.uk/peoplepopulationandcommunity/culturalidentity/ethnicity/articles/2011censusanalysisethnicityandreligionofthenonukbornpopulationinenglandandwales/2015-06-18" TargetMode="External"/><Relationship Id="rId1" Type="http://schemas.openxmlformats.org/officeDocument/2006/relationships/slideLayout" Target="../slideLayouts/slideLayout2.xml"/><Relationship Id="rId4" Type="http://schemas.openxmlformats.org/officeDocument/2006/relationships/hyperlink" Target="https://doi.org/10.2307/2045909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breshot.com/photo-of-thai-girls-in-traditional-clothing/"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ublicdomainpictures.net/view-image.php?image=163623&amp;picture=united-kingdom-union-jack-flag" TargetMode="External"/><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hyperlink" Target="https://www.mtctutorials.com/flags-png/world-country-flags-waving-animations-and-free-png-transparent-images/attachment/thailand-flag-png-by-mtc-tutorials/"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F518D20D-5F05-49C3-8900-68783F8AC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1033" name="Rectangle 1032">
            <a:extLst>
              <a:ext uri="{FF2B5EF4-FFF2-40B4-BE49-F238E27FC236}">
                <a16:creationId xmlns:a16="http://schemas.microsoft.com/office/drawing/2014/main" id="{FF50CA5B-2FF8-43D9-B7D8-3BDE1BFD3C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lumMod val="90000"/>
              <a:lumOff val="1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bg1"/>
              </a:solidFill>
              <a:latin typeface="+mj-lt"/>
            </a:endParaRPr>
          </a:p>
        </p:txBody>
      </p:sp>
      <p:sp>
        <p:nvSpPr>
          <p:cNvPr id="2" name="Title 1">
            <a:extLst>
              <a:ext uri="{FF2B5EF4-FFF2-40B4-BE49-F238E27FC236}">
                <a16:creationId xmlns:a16="http://schemas.microsoft.com/office/drawing/2014/main" id="{8DA06AEE-BE19-B7AE-7E6F-8EC0919171CE}"/>
              </a:ext>
            </a:extLst>
          </p:cNvPr>
          <p:cNvSpPr>
            <a:spLocks noGrp="1"/>
          </p:cNvSpPr>
          <p:nvPr>
            <p:ph type="ctrTitle"/>
          </p:nvPr>
        </p:nvSpPr>
        <p:spPr>
          <a:xfrm>
            <a:off x="777240" y="638175"/>
            <a:ext cx="7317348" cy="2871788"/>
          </a:xfrm>
        </p:spPr>
        <p:txBody>
          <a:bodyPr>
            <a:normAutofit/>
          </a:bodyPr>
          <a:lstStyle/>
          <a:p>
            <a:pPr algn="l"/>
            <a:r>
              <a:rPr lang="en-US" sz="4400" b="1" i="1" dirty="0">
                <a:effectLst/>
                <a:ea typeface="Calibri" panose="020F0502020204030204" pitchFamily="34" charset="0"/>
                <a:cs typeface="Times New Roman" panose="02020603050405020304" pitchFamily="18" charset="0"/>
              </a:rPr>
              <a:t>The experiences of Thai women following migratory marriage: ‘Just let us know our basic rights’, </a:t>
            </a:r>
            <a:endParaRPr lang="en-GB" sz="4400" dirty="0"/>
          </a:p>
        </p:txBody>
      </p:sp>
      <p:sp>
        <p:nvSpPr>
          <p:cNvPr id="3" name="Subtitle 2">
            <a:extLst>
              <a:ext uri="{FF2B5EF4-FFF2-40B4-BE49-F238E27FC236}">
                <a16:creationId xmlns:a16="http://schemas.microsoft.com/office/drawing/2014/main" id="{1FAC65A3-7AF1-56DE-77D7-2E0080EABE04}"/>
              </a:ext>
            </a:extLst>
          </p:cNvPr>
          <p:cNvSpPr>
            <a:spLocks noGrp="1"/>
          </p:cNvSpPr>
          <p:nvPr>
            <p:ph type="subTitle" idx="1"/>
          </p:nvPr>
        </p:nvSpPr>
        <p:spPr>
          <a:xfrm>
            <a:off x="777240" y="3602038"/>
            <a:ext cx="7317348" cy="1655762"/>
          </a:xfrm>
        </p:spPr>
        <p:txBody>
          <a:bodyPr>
            <a:normAutofit/>
          </a:bodyPr>
          <a:lstStyle/>
          <a:p>
            <a:pPr algn="l"/>
            <a:endParaRPr lang="en-US" dirty="0"/>
          </a:p>
          <a:p>
            <a:pPr algn="l"/>
            <a:r>
              <a:rPr lang="en-US" dirty="0"/>
              <a:t>Dr Angie Wilcock</a:t>
            </a:r>
          </a:p>
          <a:p>
            <a:pPr algn="l"/>
            <a:r>
              <a:rPr lang="en-US" dirty="0"/>
              <a:t>University of Sunderland</a:t>
            </a:r>
            <a:endParaRPr lang="en-GB" dirty="0"/>
          </a:p>
        </p:txBody>
      </p:sp>
      <p:sp>
        <p:nvSpPr>
          <p:cNvPr id="1035" name="Rectangle 1034">
            <a:extLst>
              <a:ext uri="{FF2B5EF4-FFF2-40B4-BE49-F238E27FC236}">
                <a16:creationId xmlns:a16="http://schemas.microsoft.com/office/drawing/2014/main" id="{D060EAFE-C840-4DAF-B8B5-D73E980762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00" y="0"/>
            <a:ext cx="3429000" cy="3429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ypes of Orchids in Thailand - Thinglish Lifestyle">
            <a:extLst>
              <a:ext uri="{FF2B5EF4-FFF2-40B4-BE49-F238E27FC236}">
                <a16:creationId xmlns:a16="http://schemas.microsoft.com/office/drawing/2014/main" id="{F1D0E0E1-69CF-6E29-77E2-DE5002A68F5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939" r="22516" b="2"/>
          <a:stretch/>
        </p:blipFill>
        <p:spPr bwMode="auto">
          <a:xfrm>
            <a:off x="8763000" y="-1800"/>
            <a:ext cx="3429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1037" name="Rectangle 1036">
            <a:extLst>
              <a:ext uri="{FF2B5EF4-FFF2-40B4-BE49-F238E27FC236}">
                <a16:creationId xmlns:a16="http://schemas.microsoft.com/office/drawing/2014/main" id="{9F2FF5F7-8CB8-4DD0-890B-C68D3C731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1200" y="3427200"/>
            <a:ext cx="3430800" cy="3430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w Angle View Of Clouds In Sky">
            <a:extLst>
              <a:ext uri="{FF2B5EF4-FFF2-40B4-BE49-F238E27FC236}">
                <a16:creationId xmlns:a16="http://schemas.microsoft.com/office/drawing/2014/main" id="{E51701ED-D1D3-7350-E6AB-43B8196D5605}"/>
              </a:ext>
            </a:extLst>
          </p:cNvPr>
          <p:cNvPicPr>
            <a:picLocks noChangeAspect="1"/>
          </p:cNvPicPr>
          <p:nvPr/>
        </p:nvPicPr>
        <p:blipFill rotWithShape="1">
          <a:blip r:embed="rId3"/>
          <a:srcRect l="16474" r="16776" b="-1"/>
          <a:stretch/>
        </p:blipFill>
        <p:spPr>
          <a:xfrm>
            <a:off x="9101941" y="3767941"/>
            <a:ext cx="2749318" cy="2749318"/>
          </a:xfrm>
          <a:custGeom>
            <a:avLst/>
            <a:gdLst/>
            <a:ahLst/>
            <a:cxnLst/>
            <a:rect l="l" t="t" r="r" b="b"/>
            <a:pathLst>
              <a:path w="3375124" h="3375124">
                <a:moveTo>
                  <a:pt x="1687562" y="0"/>
                </a:moveTo>
                <a:cubicBezTo>
                  <a:pt x="2619577" y="0"/>
                  <a:pt x="3375124" y="755547"/>
                  <a:pt x="3375124" y="1687562"/>
                </a:cubicBezTo>
                <a:cubicBezTo>
                  <a:pt x="3375124" y="2619577"/>
                  <a:pt x="2619577" y="3375124"/>
                  <a:pt x="1687562" y="3375124"/>
                </a:cubicBezTo>
                <a:cubicBezTo>
                  <a:pt x="755547" y="3375124"/>
                  <a:pt x="0" y="2619577"/>
                  <a:pt x="0" y="1687562"/>
                </a:cubicBezTo>
                <a:cubicBezTo>
                  <a:pt x="0" y="755547"/>
                  <a:pt x="755547" y="0"/>
                  <a:pt x="1687562" y="0"/>
                </a:cubicBezTo>
                <a:close/>
              </a:path>
            </a:pathLst>
          </a:custGeom>
        </p:spPr>
      </p:pic>
    </p:spTree>
    <p:extLst>
      <p:ext uri="{BB962C8B-B14F-4D97-AF65-F5344CB8AC3E}">
        <p14:creationId xmlns:p14="http://schemas.microsoft.com/office/powerpoint/2010/main" val="435013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2E382-5B24-69BA-CD9C-2C8E1FE006C8}"/>
              </a:ext>
            </a:extLst>
          </p:cNvPr>
          <p:cNvSpPr>
            <a:spLocks noGrp="1"/>
          </p:cNvSpPr>
          <p:nvPr>
            <p:ph type="title"/>
          </p:nvPr>
        </p:nvSpPr>
        <p:spPr>
          <a:xfrm>
            <a:off x="638881" y="759978"/>
            <a:ext cx="10909640" cy="1065836"/>
          </a:xfrm>
        </p:spPr>
        <p:txBody>
          <a:bodyPr vert="horz" lIns="91440" tIns="45720" rIns="91440" bIns="45720" rtlCol="0" anchor="ctr">
            <a:normAutofit/>
          </a:bodyPr>
          <a:lstStyle/>
          <a:p>
            <a:pPr algn="ctr"/>
            <a:r>
              <a:rPr lang="en-US" sz="6000" dirty="0"/>
              <a:t>Thank You, Discussion Time!</a:t>
            </a:r>
          </a:p>
        </p:txBody>
      </p:sp>
      <p:pic>
        <p:nvPicPr>
          <p:cNvPr id="10" name="Content Placeholder 9">
            <a:extLst>
              <a:ext uri="{FF2B5EF4-FFF2-40B4-BE49-F238E27FC236}">
                <a16:creationId xmlns:a16="http://schemas.microsoft.com/office/drawing/2014/main" id="{E951FCF0-14EA-7A80-EB26-D07097ABE423}"/>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120" r="-1" b="-1"/>
          <a:stretch/>
        </p:blipFill>
        <p:spPr>
          <a:xfrm>
            <a:off x="2381251" y="1971675"/>
            <a:ext cx="6877050" cy="4448175"/>
          </a:xfrm>
          <a:prstGeom prst="rect">
            <a:avLst/>
          </a:prstGeom>
        </p:spPr>
      </p:pic>
    </p:spTree>
    <p:extLst>
      <p:ext uri="{BB962C8B-B14F-4D97-AF65-F5344CB8AC3E}">
        <p14:creationId xmlns:p14="http://schemas.microsoft.com/office/powerpoint/2010/main" val="3203471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8F63F-F33B-2D70-33EF-811F2D1BFA29}"/>
              </a:ext>
            </a:extLst>
          </p:cNvPr>
          <p:cNvSpPr>
            <a:spLocks noGrp="1"/>
          </p:cNvSpPr>
          <p:nvPr>
            <p:ph type="title"/>
          </p:nvPr>
        </p:nvSpPr>
        <p:spPr>
          <a:xfrm>
            <a:off x="777242" y="365126"/>
            <a:ext cx="10637518" cy="787400"/>
          </a:xfrm>
        </p:spPr>
        <p:txBody>
          <a:bodyPr>
            <a:normAutofit fontScale="90000"/>
          </a:bodyPr>
          <a:lstStyle/>
          <a:p>
            <a:r>
              <a:rPr lang="en-US" dirty="0"/>
              <a:t>Bibliography</a:t>
            </a:r>
            <a:endParaRPr lang="en-GB" dirty="0"/>
          </a:p>
        </p:txBody>
      </p:sp>
      <p:sp>
        <p:nvSpPr>
          <p:cNvPr id="3" name="Content Placeholder 2">
            <a:extLst>
              <a:ext uri="{FF2B5EF4-FFF2-40B4-BE49-F238E27FC236}">
                <a16:creationId xmlns:a16="http://schemas.microsoft.com/office/drawing/2014/main" id="{53ACE2E0-DB3D-C4AE-2A26-4DB52987DEEF}"/>
              </a:ext>
            </a:extLst>
          </p:cNvPr>
          <p:cNvSpPr>
            <a:spLocks noGrp="1"/>
          </p:cNvSpPr>
          <p:nvPr>
            <p:ph idx="1"/>
          </p:nvPr>
        </p:nvSpPr>
        <p:spPr>
          <a:xfrm>
            <a:off x="552450" y="1152526"/>
            <a:ext cx="11334750" cy="5534023"/>
          </a:xfrm>
        </p:spPr>
        <p:txBody>
          <a:bodyPr>
            <a:noAutofit/>
          </a:bodyPr>
          <a:lstStyle/>
          <a:p>
            <a:pPr algn="l">
              <a:lnSpc>
                <a:spcPct val="100000"/>
              </a:lnSpc>
            </a:pPr>
            <a:endParaRPr lang="en-US" sz="1800" b="0" i="0" u="none" strike="noStrike" baseline="0" dirty="0"/>
          </a:p>
          <a:p>
            <a:pPr algn="l">
              <a:lnSpc>
                <a:spcPct val="100000"/>
              </a:lnSpc>
            </a:pPr>
            <a:r>
              <a:rPr lang="en-US" b="0" i="0" u="none" strike="noStrike" baseline="0" dirty="0"/>
              <a:t>Cohen, E. (2003) Transnational marriage in Thailand. In T.G. Bauer and B. McKercher (eds) </a:t>
            </a:r>
            <a:r>
              <a:rPr lang="en-US" b="0" i="1" u="none" strike="noStrike" baseline="0" dirty="0"/>
              <a:t>Sex and Tourism: Journeys of Romance, Love and Lust. </a:t>
            </a:r>
            <a:r>
              <a:rPr lang="en-US" b="0" i="0" u="none" strike="noStrike" baseline="0" dirty="0"/>
              <a:t>New York: Haworth Hospitality </a:t>
            </a:r>
            <a:r>
              <a:rPr lang="en-GB" b="0" i="0" u="none" strike="noStrike" baseline="0" dirty="0"/>
              <a:t>Press.</a:t>
            </a:r>
            <a:endParaRPr lang="en-US" dirty="0"/>
          </a:p>
          <a:p>
            <a:r>
              <a:rPr lang="en-US" b="0" i="0" dirty="0" err="1">
                <a:effectLst/>
              </a:rPr>
              <a:t>Esara</a:t>
            </a:r>
            <a:r>
              <a:rPr lang="en-US" b="0" i="0" dirty="0">
                <a:effectLst/>
              </a:rPr>
              <a:t>, P. (2009) ‘Imagining the Western Husband: Thai Women’s Desires for Matrimony, Status and Beauty’, </a:t>
            </a:r>
            <a:r>
              <a:rPr lang="en-US" b="0" i="1" dirty="0">
                <a:effectLst/>
              </a:rPr>
              <a:t>Ethnos</a:t>
            </a:r>
            <a:r>
              <a:rPr lang="en-US" b="0" i="0" dirty="0">
                <a:effectLst/>
              </a:rPr>
              <a:t>, 74(3), pp. 403–426. Available at: </a:t>
            </a:r>
            <a:r>
              <a:rPr lang="en-US" b="0" i="0" dirty="0">
                <a:effectLst/>
                <a:hlinkClick r:id="rId2"/>
              </a:rPr>
              <a:t>https://doi.org/10.1080/00141840903053162</a:t>
            </a:r>
            <a:r>
              <a:rPr lang="en-US" b="0" i="0" dirty="0">
                <a:effectLst/>
              </a:rPr>
              <a:t> [accessed 20 June 2023].</a:t>
            </a:r>
          </a:p>
          <a:p>
            <a:r>
              <a:rPr lang="en-US" b="0" i="0" dirty="0">
                <a:effectLst/>
              </a:rPr>
              <a:t>Garrick, D. (2005) ‘Excuses, Excuses: </a:t>
            </a:r>
            <a:r>
              <a:rPr lang="en-US" b="0" i="0" dirty="0" err="1">
                <a:effectLst/>
              </a:rPr>
              <a:t>Rationalisations</a:t>
            </a:r>
            <a:r>
              <a:rPr lang="en-US" b="0" i="0" dirty="0">
                <a:effectLst/>
              </a:rPr>
              <a:t> of Western Sex Tourists in Thailand’, </a:t>
            </a:r>
            <a:r>
              <a:rPr lang="en-US" b="0" i="1" dirty="0">
                <a:effectLst/>
              </a:rPr>
              <a:t>Current issues in tourism</a:t>
            </a:r>
            <a:r>
              <a:rPr lang="en-US" b="0" i="0" dirty="0">
                <a:effectLst/>
              </a:rPr>
              <a:t>, 8(6), pp. 497–509. Available at: </a:t>
            </a:r>
            <a:r>
              <a:rPr lang="en-US" b="0" i="0" dirty="0">
                <a:effectLst/>
                <a:hlinkClick r:id="rId3"/>
              </a:rPr>
              <a:t>https://doi.org/10.1080/13683500508668233</a:t>
            </a:r>
            <a:r>
              <a:rPr lang="en-US" b="0" i="0" dirty="0">
                <a:effectLst/>
              </a:rPr>
              <a:t> [accessed 20 June 2023].</a:t>
            </a:r>
          </a:p>
          <a:p>
            <a:pPr algn="l"/>
            <a:r>
              <a:rPr lang="en-US" b="0" i="0" dirty="0">
                <a:effectLst/>
              </a:rPr>
              <a:t>Home Office (2011) </a:t>
            </a:r>
            <a:r>
              <a:rPr lang="en-US" b="0" i="0" u="none" strike="noStrike" baseline="0" dirty="0"/>
              <a:t>Marriage-related migration to the UK, </a:t>
            </a:r>
            <a:r>
              <a:rPr lang="en-GB" b="0" i="0" u="none" strike="noStrike" baseline="0" dirty="0"/>
              <a:t>Occasional Paper 96. </a:t>
            </a:r>
            <a:r>
              <a:rPr lang="en-GB" b="0" i="0" u="none" strike="noStrike" baseline="0" dirty="0" err="1"/>
              <a:t>Avaible</a:t>
            </a:r>
            <a:r>
              <a:rPr lang="en-GB" b="0" i="0" u="none" strike="noStrike" baseline="0" dirty="0"/>
              <a:t> from: </a:t>
            </a:r>
            <a:r>
              <a:rPr lang="en-GB" b="0" i="0" u="none" strike="noStrike" baseline="0" dirty="0">
                <a:hlinkClick r:id="rId4"/>
              </a:rPr>
              <a:t>https://www.gov.uk/government/publications/marriage-related-migration-to-the-uk</a:t>
            </a:r>
            <a:r>
              <a:rPr lang="en-GB" b="0" i="0" u="none" strike="noStrike" baseline="0" dirty="0"/>
              <a:t> [accessed 20 June 2023].</a:t>
            </a:r>
          </a:p>
          <a:p>
            <a:r>
              <a:rPr lang="en-US" b="0" i="0" dirty="0">
                <a:effectLst/>
              </a:rPr>
              <a:t>Liang, X. (2023) ‘Marriage Trafficking: Demand, Exploitation, and Conducive Contexts—A Study in China–Vietnam Border Areas’, </a:t>
            </a:r>
            <a:r>
              <a:rPr lang="en-US" b="0" i="1" dirty="0">
                <a:effectLst/>
              </a:rPr>
              <a:t>Violence against women</a:t>
            </a:r>
            <a:r>
              <a:rPr lang="en-US" b="0" i="0" dirty="0">
                <a:effectLst/>
              </a:rPr>
              <a:t>, 29(3-4), pp. 548–579. Available at: </a:t>
            </a:r>
            <a:r>
              <a:rPr lang="en-US" b="0" i="0" dirty="0">
                <a:effectLst/>
                <a:hlinkClick r:id="rId5"/>
              </a:rPr>
              <a:t>https://doi.org/10.1177/10778012221094064</a:t>
            </a:r>
            <a:r>
              <a:rPr lang="en-US" dirty="0"/>
              <a:t> [accessed 20 June 2023].</a:t>
            </a:r>
          </a:p>
        </p:txBody>
      </p:sp>
    </p:spTree>
    <p:extLst>
      <p:ext uri="{BB962C8B-B14F-4D97-AF65-F5344CB8AC3E}">
        <p14:creationId xmlns:p14="http://schemas.microsoft.com/office/powerpoint/2010/main" val="2560156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1E899-0D40-C22B-35A7-ACECD2987840}"/>
              </a:ext>
            </a:extLst>
          </p:cNvPr>
          <p:cNvSpPr>
            <a:spLocks noGrp="1"/>
          </p:cNvSpPr>
          <p:nvPr>
            <p:ph type="title"/>
          </p:nvPr>
        </p:nvSpPr>
        <p:spPr/>
        <p:txBody>
          <a:bodyPr/>
          <a:lstStyle/>
          <a:p>
            <a:r>
              <a:rPr lang="en-US" dirty="0"/>
              <a:t>Bibliography </a:t>
            </a:r>
            <a:endParaRPr lang="en-GB" dirty="0"/>
          </a:p>
        </p:txBody>
      </p:sp>
      <p:sp>
        <p:nvSpPr>
          <p:cNvPr id="3" name="Content Placeholder 2">
            <a:extLst>
              <a:ext uri="{FF2B5EF4-FFF2-40B4-BE49-F238E27FC236}">
                <a16:creationId xmlns:a16="http://schemas.microsoft.com/office/drawing/2014/main" id="{604D29BD-C145-3206-35FF-0BFBFF6A1F9F}"/>
              </a:ext>
            </a:extLst>
          </p:cNvPr>
          <p:cNvSpPr>
            <a:spLocks noGrp="1"/>
          </p:cNvSpPr>
          <p:nvPr>
            <p:ph idx="1"/>
          </p:nvPr>
        </p:nvSpPr>
        <p:spPr/>
        <p:txBody>
          <a:bodyPr>
            <a:normAutofit lnSpcReduction="10000"/>
          </a:bodyPr>
          <a:lstStyle/>
          <a:p>
            <a:r>
              <a:rPr lang="en-US" sz="2000" b="0" i="0" dirty="0">
                <a:effectLst/>
              </a:rPr>
              <a:t>ONS (2011) 2011 Census analysis: Ethnicity and religion of the non-UK born population in England and Wales: 2011. Available from: </a:t>
            </a:r>
            <a:r>
              <a:rPr lang="en-US" sz="2000" b="0" i="0" dirty="0">
                <a:effectLst/>
                <a:hlinkClick r:id="rId2"/>
              </a:rPr>
              <a:t>https://www.ons.gov.uk/peoplepopulationandcommunity/culturalidentity/ethnicity/articles/2011censusanalysisethnicityandreligionofthenonukbornpopulationinenglandandwales/2015-06-18</a:t>
            </a:r>
            <a:r>
              <a:rPr lang="en-US" sz="2000" b="0" i="0" dirty="0">
                <a:effectLst/>
              </a:rPr>
              <a:t> [accessed 20 June 2023].</a:t>
            </a:r>
          </a:p>
          <a:p>
            <a:r>
              <a:rPr lang="en-US" sz="2000" dirty="0"/>
              <a:t>ONS (2022) </a:t>
            </a:r>
            <a:r>
              <a:rPr lang="en-US" sz="1800" b="0" i="0" dirty="0">
                <a:effectLst/>
                <a:latin typeface="open sans" panose="020B0606030504020204" pitchFamily="34" charset="0"/>
              </a:rPr>
              <a:t>Population by country of birth and nationality 2021. Available from: </a:t>
            </a:r>
            <a:r>
              <a:rPr lang="en-US" sz="1800" b="0" i="0" dirty="0">
                <a:effectLst/>
                <a:latin typeface="open sans" panose="020B0606030504020204" pitchFamily="34" charset="0"/>
                <a:hlinkClick r:id="rId3"/>
              </a:rPr>
              <a:t>https://www.ons.gov.uk/peoplepopulationandcommunity/populationandmigration/internationalmigration/datasets/populationoftheunitedkingdombycountryofbirthandnationality</a:t>
            </a:r>
            <a:r>
              <a:rPr lang="en-US" sz="1800" b="0" i="0" dirty="0">
                <a:effectLst/>
                <a:latin typeface="open sans" panose="020B0606030504020204" pitchFamily="34" charset="0"/>
              </a:rPr>
              <a:t> [accessed 20June 2023].</a:t>
            </a:r>
          </a:p>
          <a:p>
            <a:r>
              <a:rPr lang="en-US" sz="2000" b="0" i="0" dirty="0" err="1">
                <a:effectLst/>
              </a:rPr>
              <a:t>Plambech</a:t>
            </a:r>
            <a:r>
              <a:rPr lang="en-US" sz="2000" b="0" i="0" dirty="0">
                <a:effectLst/>
              </a:rPr>
              <a:t>, S. (2008) ‘FROM THAILAND WITH LOVE: TRANSNATIONAL MARRIAGE MIGRATION IN THE GLOBAL CARE ECONOMY’, </a:t>
            </a:r>
            <a:r>
              <a:rPr lang="en-US" sz="2000" b="0" i="1" dirty="0" err="1">
                <a:effectLst/>
              </a:rPr>
              <a:t>Wagadu</a:t>
            </a:r>
            <a:r>
              <a:rPr lang="en-US" sz="2000" b="0" i="0" dirty="0">
                <a:effectLst/>
              </a:rPr>
              <a:t>, 5, p. 32–.</a:t>
            </a:r>
          </a:p>
          <a:p>
            <a:r>
              <a:rPr lang="en-US" sz="2000" b="0" i="0" dirty="0">
                <a:effectLst/>
              </a:rPr>
              <a:t>Quek, K. (2018) </a:t>
            </a:r>
            <a:r>
              <a:rPr lang="en-US" sz="2000" b="0" i="1" dirty="0">
                <a:effectLst/>
              </a:rPr>
              <a:t>Marriage Trafficking: Women in Forced Wedlock</a:t>
            </a:r>
            <a:r>
              <a:rPr lang="en-US" sz="2000" b="0" i="0" dirty="0">
                <a:effectLst/>
              </a:rPr>
              <a:t>. London: Routledge. </a:t>
            </a:r>
          </a:p>
          <a:p>
            <a:r>
              <a:rPr lang="en-US" sz="2000" b="0" i="0" dirty="0">
                <a:effectLst/>
              </a:rPr>
              <a:t>So, C. (2006) ‘Asian Mail-Order Brides, the Threat of Global Capitalism, and the Rescue of the U.S. Nation-State’, </a:t>
            </a:r>
            <a:r>
              <a:rPr lang="en-US" sz="2000" b="0" i="1" dirty="0">
                <a:effectLst/>
              </a:rPr>
              <a:t>Feminist studies</a:t>
            </a:r>
            <a:r>
              <a:rPr lang="en-US" sz="2000" b="0" i="0" dirty="0">
                <a:effectLst/>
              </a:rPr>
              <a:t>, 32(2), pp. 395–419. Available at: </a:t>
            </a:r>
            <a:r>
              <a:rPr lang="en-US" sz="2000" b="0" i="0" dirty="0">
                <a:effectLst/>
                <a:hlinkClick r:id="rId4"/>
              </a:rPr>
              <a:t>https://doi.org/10.2307/20459093</a:t>
            </a:r>
            <a:r>
              <a:rPr lang="en-US" sz="2000" b="0" i="0" dirty="0">
                <a:effectLst/>
              </a:rPr>
              <a:t> [accessed 20 June 2023].</a:t>
            </a:r>
            <a:endParaRPr lang="en-GB" dirty="0"/>
          </a:p>
        </p:txBody>
      </p:sp>
    </p:spTree>
    <p:extLst>
      <p:ext uri="{BB962C8B-B14F-4D97-AF65-F5344CB8AC3E}">
        <p14:creationId xmlns:p14="http://schemas.microsoft.com/office/powerpoint/2010/main" val="1676528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30936" y="639521"/>
            <a:ext cx="3429000" cy="960680"/>
          </a:xfrm>
        </p:spPr>
        <p:txBody>
          <a:bodyPr anchor="b">
            <a:normAutofit/>
          </a:bodyPr>
          <a:lstStyle/>
          <a:p>
            <a:r>
              <a:rPr lang="en-US" sz="4100" dirty="0"/>
              <a:t>Introduction</a:t>
            </a:r>
            <a:endParaRPr lang="en-GB" sz="4100" dirty="0"/>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630935" y="1990725"/>
            <a:ext cx="4445889" cy="4686300"/>
          </a:xfrm>
        </p:spPr>
        <p:txBody>
          <a:bodyPr anchor="t">
            <a:normAutofit lnSpcReduction="10000"/>
          </a:bodyPr>
          <a:lstStyle/>
          <a:p>
            <a:r>
              <a:rPr lang="en-US" sz="3200" dirty="0"/>
              <a:t>The study</a:t>
            </a:r>
          </a:p>
          <a:p>
            <a:r>
              <a:rPr lang="en-US" sz="3200" dirty="0"/>
              <a:t>Population</a:t>
            </a:r>
          </a:p>
          <a:p>
            <a:r>
              <a:rPr lang="en-US" sz="3200" dirty="0"/>
              <a:t>Sex tourism industry</a:t>
            </a:r>
          </a:p>
          <a:p>
            <a:r>
              <a:rPr lang="en-US" sz="3200" dirty="0"/>
              <a:t>Findings: </a:t>
            </a:r>
          </a:p>
          <a:p>
            <a:pPr lvl="1"/>
            <a:r>
              <a:rPr lang="en-US" sz="2800" dirty="0"/>
              <a:t>Discrimination,</a:t>
            </a:r>
          </a:p>
          <a:p>
            <a:pPr lvl="1"/>
            <a:r>
              <a:rPr lang="en-US" sz="2800" dirty="0"/>
              <a:t>Coercive Control,</a:t>
            </a:r>
          </a:p>
          <a:p>
            <a:pPr lvl="1"/>
            <a:r>
              <a:rPr lang="en-US" sz="2800" dirty="0"/>
              <a:t>Physical and sexual violence,</a:t>
            </a:r>
          </a:p>
          <a:p>
            <a:pPr lvl="1"/>
            <a:r>
              <a:rPr lang="en-US" sz="2800" dirty="0"/>
              <a:t>Tell us our rights, calls </a:t>
            </a:r>
            <a:r>
              <a:rPr lang="en-US" sz="2800"/>
              <a:t>to change </a:t>
            </a:r>
            <a:r>
              <a:rPr lang="en-US" sz="2800" dirty="0"/>
              <a:t>policy and practice.</a:t>
            </a:r>
          </a:p>
          <a:p>
            <a:endParaRPr lang="en-US" sz="2400" dirty="0"/>
          </a:p>
          <a:p>
            <a:endParaRPr lang="en-US" sz="2400" dirty="0"/>
          </a:p>
          <a:p>
            <a:endParaRPr lang="en-US" sz="2400" dirty="0"/>
          </a:p>
          <a:p>
            <a:endParaRPr lang="en-GB" sz="2400" dirty="0"/>
          </a:p>
        </p:txBody>
      </p:sp>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20" r="9810" b="-1"/>
          <a:stretch/>
        </p:blipFill>
        <p:spPr bwMode="auto">
          <a:xfrm>
            <a:off x="5676901" y="640080"/>
            <a:ext cx="584363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621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lstStyle/>
          <a:p>
            <a:r>
              <a:rPr lang="en-US" dirty="0"/>
              <a:t>The Study</a:t>
            </a:r>
            <a:endParaRPr lang="en-GB"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199" y="1533525"/>
            <a:ext cx="11020425" cy="5324476"/>
          </a:xfrm>
        </p:spPr>
        <p:txBody>
          <a:bodyPr>
            <a:noAutofit/>
          </a:bodyPr>
          <a:lstStyle/>
          <a:p>
            <a:r>
              <a:rPr lang="en-GB" sz="2400" dirty="0">
                <a:effectLst/>
                <a:ea typeface="Calibri" panose="020F0502020204030204" pitchFamily="34" charset="0"/>
              </a:rPr>
              <a:t>Qualitative approach - semi-structured interviews, h</a:t>
            </a:r>
            <a:r>
              <a:rPr lang="en-GB" sz="2400" dirty="0"/>
              <a:t>ard to reach sample - </a:t>
            </a:r>
            <a:r>
              <a:rPr lang="en-GB" sz="2400" dirty="0">
                <a:effectLst/>
                <a:ea typeface="Calibri" panose="020F0502020204030204" pitchFamily="34" charset="0"/>
              </a:rPr>
              <a:t>employed via an advert on Thai community Facebook pages, LinkedIn, Twitter, Thai Online networks, local agencies and local businesses.</a:t>
            </a:r>
          </a:p>
          <a:p>
            <a:r>
              <a:rPr lang="en-GB" sz="2400" dirty="0">
                <a:ea typeface="Calibri" panose="020F0502020204030204" pitchFamily="34" charset="0"/>
              </a:rPr>
              <a:t>Thematic analysis - phase 2 - online survey now posted.</a:t>
            </a:r>
          </a:p>
          <a:p>
            <a:r>
              <a:rPr lang="en-US" sz="2400" dirty="0"/>
              <a:t>10 Women participated , additional 4 dropped out – gatekeepers!</a:t>
            </a:r>
          </a:p>
          <a:p>
            <a:r>
              <a:rPr lang="en-US" sz="2400" dirty="0"/>
              <a:t>Age: 20s x 3, - 30s x 4 - 40s x 2, 50s x1</a:t>
            </a:r>
          </a:p>
          <a:p>
            <a:r>
              <a:rPr lang="en-US" sz="2400" dirty="0"/>
              <a:t>Years Married: 1 – 20yrs,</a:t>
            </a:r>
          </a:p>
          <a:p>
            <a:r>
              <a:rPr lang="en-US" sz="2400" dirty="0"/>
              <a:t>Area of Thailand: Bangkok x 6, Phuket x 2, Isan x1, Pattaya x 1, </a:t>
            </a:r>
          </a:p>
          <a:p>
            <a:r>
              <a:rPr lang="en-US" sz="2400" dirty="0"/>
              <a:t>Education: Degree x 5, (MSc x 3), Secondary College x 2, None x 3,</a:t>
            </a:r>
          </a:p>
          <a:p>
            <a:r>
              <a:rPr lang="en-US" sz="2400" dirty="0"/>
              <a:t>Profession: Accountant, Banking, Architect, HR, Tourism (Management), Nurse,  Masseurs, </a:t>
            </a:r>
          </a:p>
          <a:p>
            <a:r>
              <a:rPr lang="en-US" sz="2400" dirty="0"/>
              <a:t>Class: Middle x 4.</a:t>
            </a:r>
          </a:p>
          <a:p>
            <a:endParaRPr lang="en-GB" sz="2400" dirty="0">
              <a:ea typeface="Calibri" panose="020F0502020204030204" pitchFamily="34" charset="0"/>
            </a:endParaRPr>
          </a:p>
          <a:p>
            <a:r>
              <a:rPr lang="en-GB" sz="2400" dirty="0"/>
              <a:t>.</a:t>
            </a:r>
          </a:p>
        </p:txBody>
      </p:sp>
    </p:spTree>
    <p:extLst>
      <p:ext uri="{BB962C8B-B14F-4D97-AF65-F5344CB8AC3E}">
        <p14:creationId xmlns:p14="http://schemas.microsoft.com/office/powerpoint/2010/main" val="379069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36DE3-724F-A7E0-ABDF-B5921BF288D5}"/>
              </a:ext>
            </a:extLst>
          </p:cNvPr>
          <p:cNvSpPr>
            <a:spLocks noGrp="1"/>
          </p:cNvSpPr>
          <p:nvPr>
            <p:ph type="title"/>
          </p:nvPr>
        </p:nvSpPr>
        <p:spPr>
          <a:xfrm>
            <a:off x="5297762" y="329184"/>
            <a:ext cx="6251110" cy="1318641"/>
          </a:xfrm>
        </p:spPr>
        <p:txBody>
          <a:bodyPr anchor="b">
            <a:normAutofit/>
          </a:bodyPr>
          <a:lstStyle/>
          <a:p>
            <a:pPr>
              <a:lnSpc>
                <a:spcPct val="90000"/>
              </a:lnSpc>
            </a:pPr>
            <a:r>
              <a:rPr lang="en-US" sz="5600" dirty="0"/>
              <a:t>Thai Population</a:t>
            </a:r>
            <a:endParaRPr lang="en-GB" sz="5600" dirty="0"/>
          </a:p>
        </p:txBody>
      </p:sp>
      <p:sp>
        <p:nvSpPr>
          <p:cNvPr id="3" name="Content Placeholder 2">
            <a:extLst>
              <a:ext uri="{FF2B5EF4-FFF2-40B4-BE49-F238E27FC236}">
                <a16:creationId xmlns:a16="http://schemas.microsoft.com/office/drawing/2014/main" id="{7C34248A-5168-DF29-0F20-3353FBFFDB87}"/>
              </a:ext>
            </a:extLst>
          </p:cNvPr>
          <p:cNvSpPr>
            <a:spLocks noGrp="1"/>
          </p:cNvSpPr>
          <p:nvPr>
            <p:ph idx="1"/>
          </p:nvPr>
        </p:nvSpPr>
        <p:spPr>
          <a:xfrm>
            <a:off x="4800600" y="1647826"/>
            <a:ext cx="7315200" cy="5100846"/>
          </a:xfrm>
        </p:spPr>
        <p:txBody>
          <a:bodyPr>
            <a:noAutofit/>
          </a:bodyPr>
          <a:lstStyle/>
          <a:p>
            <a:pPr>
              <a:lnSpc>
                <a:spcPct val="100000"/>
              </a:lnSpc>
            </a:pPr>
            <a:r>
              <a:rPr lang="en-US" sz="2200" dirty="0"/>
              <a:t>Thai population in 2001 was around 16,250 </a:t>
            </a:r>
          </a:p>
          <a:p>
            <a:pPr>
              <a:lnSpc>
                <a:spcPct val="100000"/>
              </a:lnSpc>
            </a:pPr>
            <a:r>
              <a:rPr lang="en-US" sz="2200" dirty="0"/>
              <a:t>In England and Wales ONS (2011) identified Thai born nationals:</a:t>
            </a:r>
          </a:p>
          <a:p>
            <a:pPr lvl="1">
              <a:lnSpc>
                <a:spcPct val="100000"/>
              </a:lnSpc>
            </a:pPr>
            <a:r>
              <a:rPr lang="en-US" sz="2200" dirty="0"/>
              <a:t>41,350 (more than doubled),</a:t>
            </a:r>
          </a:p>
          <a:p>
            <a:pPr lvl="1">
              <a:lnSpc>
                <a:spcPct val="100000"/>
              </a:lnSpc>
            </a:pPr>
            <a:r>
              <a:rPr lang="en-US" sz="2200" dirty="0"/>
              <a:t>72% of those said to be women (ONS, 2011).,</a:t>
            </a:r>
          </a:p>
          <a:p>
            <a:pPr lvl="1">
              <a:lnSpc>
                <a:spcPct val="100000"/>
              </a:lnSpc>
            </a:pPr>
            <a:r>
              <a:rPr lang="en-US" sz="2200" dirty="0"/>
              <a:t>42,673 (ONS, 2021).</a:t>
            </a:r>
          </a:p>
          <a:p>
            <a:pPr>
              <a:lnSpc>
                <a:spcPct val="100000"/>
              </a:lnSpc>
            </a:pPr>
            <a:r>
              <a:rPr lang="en-GB" sz="2200" dirty="0">
                <a:effectLst/>
                <a:ea typeface="Calibri" panose="020F0502020204030204" pitchFamily="34" charset="0"/>
              </a:rPr>
              <a:t>The Home Office states, the majority of Thai nationals migrating to the UK are given residence through marriage (Home Office, 2011; Simms, 2008). </a:t>
            </a:r>
          </a:p>
          <a:p>
            <a:pPr>
              <a:lnSpc>
                <a:spcPct val="100000"/>
              </a:lnSpc>
            </a:pPr>
            <a:r>
              <a:rPr lang="en-GB" sz="2200" dirty="0">
                <a:effectLst/>
                <a:ea typeface="Calibri" panose="020F0502020204030204" pitchFamily="34" charset="0"/>
              </a:rPr>
              <a:t>Student populations with around 6880 (2021) studying in the UK.  </a:t>
            </a:r>
          </a:p>
          <a:p>
            <a:pPr>
              <a:lnSpc>
                <a:spcPct val="100000"/>
              </a:lnSpc>
            </a:pPr>
            <a:r>
              <a:rPr lang="en-GB" sz="2200" dirty="0">
                <a:ea typeface="Calibri" panose="020F0502020204030204" pitchFamily="34" charset="0"/>
              </a:rPr>
              <a:t>UK noted as having the largest Thai population in Europe (</a:t>
            </a:r>
            <a:r>
              <a:rPr lang="en-GB" sz="2200" b="0" i="0" u="none" strike="noStrike" baseline="0" dirty="0" err="1"/>
              <a:t>Chuenglertsiri</a:t>
            </a:r>
            <a:r>
              <a:rPr lang="en-GB" sz="2200" dirty="0"/>
              <a:t>, 2020)</a:t>
            </a:r>
            <a:endParaRPr lang="en-GB" sz="2200" dirty="0">
              <a:effectLst/>
              <a:ea typeface="Calibri" panose="020F0502020204030204" pitchFamily="34" charset="0"/>
            </a:endParaRPr>
          </a:p>
        </p:txBody>
      </p:sp>
      <p:pic>
        <p:nvPicPr>
          <p:cNvPr id="4" name="Picture 3" descr="A picture containing person, clothing, outdoor, footwear&#10;&#10;Description automatically generated">
            <a:extLst>
              <a:ext uri="{FF2B5EF4-FFF2-40B4-BE49-F238E27FC236}">
                <a16:creationId xmlns:a16="http://schemas.microsoft.com/office/drawing/2014/main" id="{14187414-4F11-F23E-E373-46A212A5583B}"/>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39715" r="935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Tree>
    <p:extLst>
      <p:ext uri="{BB962C8B-B14F-4D97-AF65-F5344CB8AC3E}">
        <p14:creationId xmlns:p14="http://schemas.microsoft.com/office/powerpoint/2010/main" val="829097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a:xfrm>
            <a:off x="777242" y="365125"/>
            <a:ext cx="10637518" cy="1111251"/>
          </a:xfrm>
        </p:spPr>
        <p:txBody>
          <a:bodyPr>
            <a:normAutofit/>
          </a:bodyPr>
          <a:lstStyle/>
          <a:p>
            <a:r>
              <a:rPr lang="en-US" sz="3600" dirty="0"/>
              <a:t>Backdrop: Sex Tourism Industry</a:t>
            </a:r>
            <a:endParaRPr lang="en-GB" sz="3600"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200" y="1104900"/>
            <a:ext cx="10515600" cy="5581650"/>
          </a:xfrm>
        </p:spPr>
        <p:txBody>
          <a:bodyPr>
            <a:normAutofit/>
          </a:bodyPr>
          <a:lstStyle/>
          <a:p>
            <a:endParaRPr lang="en-GB" sz="2400" dirty="0">
              <a:effectLst/>
              <a:ea typeface="Calibri" panose="020F0502020204030204" pitchFamily="34" charset="0"/>
            </a:endParaRPr>
          </a:p>
          <a:p>
            <a:r>
              <a:rPr lang="en-GB" sz="2400" dirty="0">
                <a:effectLst/>
                <a:ea typeface="Calibri" panose="020F0502020204030204" pitchFamily="34" charset="0"/>
              </a:rPr>
              <a:t>The sex industry, although it has a historical past within Asia became more apparent during the Vietnam war (see Esara, 2009).</a:t>
            </a:r>
          </a:p>
          <a:p>
            <a:r>
              <a:rPr lang="en-GB" sz="2400" dirty="0">
                <a:effectLst/>
                <a:ea typeface="Calibri" panose="020F0502020204030204" pitchFamily="34" charset="0"/>
              </a:rPr>
              <a:t>This has resulted in it becoming a growing sex tourism hotspot for western tourists (Cohen, 2003), </a:t>
            </a:r>
            <a:r>
              <a:rPr lang="en-US" sz="2400" dirty="0"/>
              <a:t>popular areas are Bangkok, Pattaya, Phuket, Chiang Mai, which is argued to exploit women for patriarchal leisure gain (Garrick, 2005). </a:t>
            </a:r>
          </a:p>
          <a:p>
            <a:r>
              <a:rPr lang="en-GB" sz="2400" dirty="0">
                <a:effectLst/>
                <a:ea typeface="Calibri" panose="020F0502020204030204" pitchFamily="34" charset="0"/>
              </a:rPr>
              <a:t>Early literature suggests Thai sex workers began to quickly recognise Bangkok as a city of western men, which could result in economic support (</a:t>
            </a:r>
            <a:r>
              <a:rPr lang="en-GB" sz="2400" dirty="0" err="1">
                <a:effectLst/>
                <a:ea typeface="Calibri" panose="020F0502020204030204" pitchFamily="34" charset="0"/>
              </a:rPr>
              <a:t>Esara</a:t>
            </a:r>
            <a:r>
              <a:rPr lang="en-GB" sz="2400" dirty="0">
                <a:effectLst/>
                <a:ea typeface="Calibri" panose="020F0502020204030204" pitchFamily="34" charset="0"/>
              </a:rPr>
              <a:t>, 2009; </a:t>
            </a:r>
            <a:r>
              <a:rPr lang="en-GB" sz="2400" dirty="0" err="1">
                <a:effectLst/>
                <a:ea typeface="Calibri" panose="020F0502020204030204" pitchFamily="34" charset="0"/>
              </a:rPr>
              <a:t>Plambech</a:t>
            </a:r>
            <a:r>
              <a:rPr lang="en-GB" sz="2400" dirty="0">
                <a:effectLst/>
                <a:ea typeface="Calibri" panose="020F0502020204030204" pitchFamily="34" charset="0"/>
              </a:rPr>
              <a:t>, 2008). </a:t>
            </a:r>
          </a:p>
          <a:p>
            <a:r>
              <a:rPr lang="en-GB" sz="2400" dirty="0">
                <a:ea typeface="Calibri" panose="020F0502020204030204" pitchFamily="34" charset="0"/>
              </a:rPr>
              <a:t>L</a:t>
            </a:r>
            <a:r>
              <a:rPr lang="en-GB" sz="2400" dirty="0">
                <a:effectLst/>
                <a:ea typeface="Calibri" panose="020F0502020204030204" pitchFamily="34" charset="0"/>
              </a:rPr>
              <a:t>ed to agencies setting up and capitalising on the marriage of Thai women to western men – marriage bureaus and media representation of the ‘mail order Thai Bride business’ (Esara, 2009; Liang, 2023; So, 2006).</a:t>
            </a:r>
          </a:p>
          <a:p>
            <a:r>
              <a:rPr lang="en-GB" sz="2400" dirty="0"/>
              <a:t>Liang (2023) and Quek (2018) argue that commodifying women in this way contributes to the marriage trafficking market.</a:t>
            </a:r>
          </a:p>
          <a:p>
            <a:pPr marL="0" indent="0">
              <a:buNone/>
            </a:pPr>
            <a:endParaRPr lang="en-GB" dirty="0"/>
          </a:p>
        </p:txBody>
      </p:sp>
    </p:spTree>
    <p:extLst>
      <p:ext uri="{BB962C8B-B14F-4D97-AF65-F5344CB8AC3E}">
        <p14:creationId xmlns:p14="http://schemas.microsoft.com/office/powerpoint/2010/main" val="105570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68082" y="503200"/>
            <a:ext cx="4063704" cy="1230350"/>
          </a:xfrm>
        </p:spPr>
        <p:txBody>
          <a:bodyPr anchor="b">
            <a:normAutofit fontScale="90000"/>
          </a:bodyPr>
          <a:lstStyle/>
          <a:p>
            <a:r>
              <a:rPr lang="en-US" sz="4100" dirty="0"/>
              <a:t>First Strong Theme: Discrimination</a:t>
            </a:r>
            <a:endParaRPr lang="en-GB" sz="4100" dirty="0"/>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247650" y="2257425"/>
            <a:ext cx="11438085" cy="4498975"/>
          </a:xfrm>
        </p:spPr>
        <p:txBody>
          <a:bodyPr anchor="t">
            <a:noAutofit/>
          </a:bodyPr>
          <a:lstStyle/>
          <a:p>
            <a:r>
              <a:rPr lang="en-US" sz="2200" dirty="0"/>
              <a:t>All women experienced derogatory unsolicited connotations relating to the sex industry and mail order bride: </a:t>
            </a:r>
          </a:p>
          <a:p>
            <a:pPr marL="457200" lvl="1" indent="0">
              <a:lnSpc>
                <a:spcPct val="100000"/>
              </a:lnSpc>
              <a:spcBef>
                <a:spcPts val="0"/>
              </a:spcBef>
              <a:buNone/>
            </a:pPr>
            <a:r>
              <a:rPr lang="en-US" sz="2000" b="0" i="1" u="none" strike="noStrike" baseline="0" dirty="0">
                <a:latin typeface="Arial" panose="020B0604020202020204" pitchFamily="34" charset="0"/>
                <a:cs typeface="Arial" panose="020B0604020202020204" pitchFamily="34" charset="0"/>
              </a:rPr>
              <a:t>‘</a:t>
            </a:r>
            <a:r>
              <a:rPr lang="en-US" sz="2000" i="1" dirty="0">
                <a:cs typeface="Arial" panose="020B0604020202020204" pitchFamily="34" charset="0"/>
              </a:rPr>
              <a:t>T</a:t>
            </a:r>
            <a:r>
              <a:rPr lang="en-US" sz="2000" i="1" u="none" strike="noStrike" baseline="0" dirty="0"/>
              <a:t>he men mentioned to me, we like Thai girls, how can we meet Thai ladies? You're very pretty and I heard that Thailand the nightlife and the girls are very pretty. Some of them said they have been to Thailand and said like the tourism area, go, go club or something like that. Like they only see that part and I have the feeling that they imagine like, Thai, all Thai women are bar girls</a:t>
            </a:r>
            <a:r>
              <a:rPr lang="en-US" sz="2000" i="1" u="none" strike="noStrike" baseline="0" dirty="0">
                <a:cs typeface="Arial" panose="020B0604020202020204" pitchFamily="34" charset="0"/>
              </a:rPr>
              <a:t>’ [Sue]. </a:t>
            </a:r>
          </a:p>
          <a:p>
            <a:pPr marL="457200" lvl="1" indent="0">
              <a:lnSpc>
                <a:spcPct val="100000"/>
              </a:lnSpc>
              <a:spcBef>
                <a:spcPts val="0"/>
              </a:spcBef>
              <a:buNone/>
            </a:pPr>
            <a:endParaRPr lang="en-US" sz="2000" i="1" u="none" strike="noStrike" baseline="0" dirty="0">
              <a:cs typeface="Arial" panose="020B0604020202020204" pitchFamily="34" charset="0"/>
            </a:endParaRPr>
          </a:p>
          <a:p>
            <a:pPr marL="457200" lvl="1" indent="0">
              <a:buNone/>
            </a:pPr>
            <a:r>
              <a:rPr lang="en-US" sz="2000" i="1" u="none" strike="noStrike" baseline="0" dirty="0"/>
              <a:t>‘I'm quite struggling actually... (emotional)  at work I'm just the one from Thailand and one of the guys had come to me and ask me are you from Pattaya? Yeah, Yeah, I know that he try to umm… make joke about me’ [Ellie].</a:t>
            </a:r>
          </a:p>
          <a:p>
            <a:r>
              <a:rPr lang="en-GB" sz="2200" dirty="0"/>
              <a:t>Presumed to be in England as ‘Thai bride’ for monetary exchange, sexualised stereotyping;</a:t>
            </a:r>
          </a:p>
          <a:p>
            <a:pPr marL="457200" lvl="1" indent="0">
              <a:buNone/>
            </a:pPr>
            <a:r>
              <a:rPr lang="en-GB" sz="2000" i="1" dirty="0"/>
              <a:t>‘I get asked how much I charge… and I know online friends have in the street’ [</a:t>
            </a:r>
            <a:r>
              <a:rPr lang="en-GB" sz="2000" i="1" dirty="0" err="1"/>
              <a:t>Orraya</a:t>
            </a:r>
            <a:r>
              <a:rPr lang="en-GB" sz="2000" i="1" dirty="0"/>
              <a:t>].</a:t>
            </a:r>
          </a:p>
          <a:p>
            <a:pPr marL="457200" lvl="1" indent="0">
              <a:buNone/>
            </a:pPr>
            <a:r>
              <a:rPr lang="en-GB" sz="2000" i="1" dirty="0"/>
              <a:t> ‘I have my husband's picture to stop men chasing me online’ [</a:t>
            </a:r>
            <a:r>
              <a:rPr lang="en-GB" sz="2000" i="1" dirty="0" err="1"/>
              <a:t>Onin</a:t>
            </a:r>
            <a:r>
              <a:rPr lang="en-GB" sz="2000" i="1" dirty="0"/>
              <a:t>] .</a:t>
            </a:r>
          </a:p>
        </p:txBody>
      </p:sp>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720" r="9810" b="-1"/>
          <a:stretch/>
        </p:blipFill>
        <p:spPr bwMode="auto">
          <a:xfrm>
            <a:off x="8843642" y="503200"/>
            <a:ext cx="2842453" cy="163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344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a:xfrm>
            <a:off x="777242" y="365125"/>
            <a:ext cx="10637518" cy="987425"/>
          </a:xfrm>
        </p:spPr>
        <p:txBody>
          <a:bodyPr>
            <a:normAutofit/>
          </a:bodyPr>
          <a:lstStyle/>
          <a:p>
            <a:r>
              <a:rPr lang="en-US" sz="3200" dirty="0"/>
              <a:t>Domestic Violence and Abuse: Coercive Control</a:t>
            </a:r>
            <a:endParaRPr lang="en-GB" sz="3200" dirty="0"/>
          </a:p>
        </p:txBody>
      </p:sp>
      <p:sp>
        <p:nvSpPr>
          <p:cNvPr id="5" name="Content Placeholder 4">
            <a:extLst>
              <a:ext uri="{FF2B5EF4-FFF2-40B4-BE49-F238E27FC236}">
                <a16:creationId xmlns:a16="http://schemas.microsoft.com/office/drawing/2014/main" id="{1C7FBCFA-7FF1-1FBC-961B-0FA7A4FDCEAE}"/>
              </a:ext>
            </a:extLst>
          </p:cNvPr>
          <p:cNvSpPr>
            <a:spLocks noGrp="1"/>
          </p:cNvSpPr>
          <p:nvPr>
            <p:ph idx="1"/>
          </p:nvPr>
        </p:nvSpPr>
        <p:spPr>
          <a:xfrm>
            <a:off x="333375" y="1276351"/>
            <a:ext cx="11306175" cy="5581650"/>
          </a:xfrm>
        </p:spPr>
        <p:txBody>
          <a:bodyPr>
            <a:normAutofit/>
          </a:bodyPr>
          <a:lstStyle/>
          <a:p>
            <a:r>
              <a:rPr lang="en-GB" sz="2200" i="0" u="none" strike="noStrike" baseline="0" dirty="0">
                <a:latin typeface="Calibri" panose="020F0502020204030204" pitchFamily="34" charset="0"/>
              </a:rPr>
              <a:t>Coercive control </a:t>
            </a:r>
            <a:r>
              <a:rPr lang="en-GB" sz="2200" dirty="0">
                <a:latin typeface="Calibri" panose="020F0502020204030204" pitchFamily="34" charset="0"/>
              </a:rPr>
              <a:t>is apparent </a:t>
            </a:r>
            <a:r>
              <a:rPr lang="en-GB" sz="2200" i="0" u="none" strike="noStrike" baseline="0" dirty="0">
                <a:latin typeface="Calibri" panose="020F0502020204030204" pitchFamily="34" charset="0"/>
              </a:rPr>
              <a:t>in all relationships embedding gendered inequality, women took on the domestic role in all but one relationship:</a:t>
            </a:r>
          </a:p>
          <a:p>
            <a:pPr marL="914400" lvl="2" indent="0">
              <a:buNone/>
            </a:pPr>
            <a:r>
              <a:rPr lang="en-US" sz="1800" i="1" u="none" strike="noStrike" baseline="0" dirty="0">
                <a:latin typeface="Calibri" panose="020F0502020204030204" pitchFamily="34" charset="0"/>
              </a:rPr>
              <a:t>‘My husband not want me to work he wants me to concentrate on bringing up the children here so being at home I am really lonely… but my husband  bought properties and I clean and look after them for him and he moved his parents next door so I can help them [</a:t>
            </a:r>
            <a:r>
              <a:rPr lang="en-US" sz="1800" i="1" u="none" strike="noStrike" baseline="0" dirty="0" err="1">
                <a:latin typeface="Calibri" panose="020F0502020204030204" pitchFamily="34" charset="0"/>
              </a:rPr>
              <a:t>Onin</a:t>
            </a:r>
            <a:r>
              <a:rPr lang="en-US" sz="1800" i="1" u="none" strike="noStrike" baseline="0" dirty="0">
                <a:latin typeface="Calibri" panose="020F0502020204030204" pitchFamily="34" charset="0"/>
              </a:rPr>
              <a:t>].</a:t>
            </a:r>
          </a:p>
          <a:p>
            <a:r>
              <a:rPr lang="en-US" sz="2200" u="none" strike="noStrike" baseline="0" dirty="0">
                <a:latin typeface="Calibri" panose="020F0502020204030204" pitchFamily="34" charset="0"/>
              </a:rPr>
              <a:t>Double Burden (Hochschild and </a:t>
            </a:r>
            <a:r>
              <a:rPr lang="en-US" sz="2200" u="none" strike="noStrike" baseline="0" dirty="0" err="1">
                <a:latin typeface="Calibri" panose="020F0502020204030204" pitchFamily="34" charset="0"/>
              </a:rPr>
              <a:t>Machung</a:t>
            </a:r>
            <a:r>
              <a:rPr lang="en-US" sz="2200" u="none" strike="noStrike" baseline="0" dirty="0">
                <a:latin typeface="Calibri" panose="020F0502020204030204" pitchFamily="34" charset="0"/>
              </a:rPr>
              <a:t>, 2012): </a:t>
            </a:r>
          </a:p>
          <a:p>
            <a:pPr marL="914400" lvl="2" indent="0">
              <a:buNone/>
            </a:pPr>
            <a:r>
              <a:rPr lang="en-US" sz="1800" i="1" u="none" strike="noStrike" baseline="0" dirty="0">
                <a:latin typeface="Calibri" panose="020F0502020204030204" pitchFamily="34" charset="0"/>
              </a:rPr>
              <a:t>‘He take my money from business and when I bought car, he took my car and sold it for money as said I could not have it as his</a:t>
            </a:r>
            <a:r>
              <a:rPr lang="en-US" sz="1800" i="1" dirty="0">
                <a:latin typeface="Calibri" panose="020F0502020204030204" pitchFamily="34" charset="0"/>
              </a:rPr>
              <a:t>.</a:t>
            </a:r>
            <a:r>
              <a:rPr lang="en-US" sz="1800" i="1" u="none" strike="noStrike" baseline="0" dirty="0">
                <a:latin typeface="Calibri" panose="020F0502020204030204" pitchFamily="34" charset="0"/>
              </a:rPr>
              <a:t> I do everything in house and work like Thailand, look after husband’ [Nin].</a:t>
            </a:r>
          </a:p>
          <a:p>
            <a:pPr marL="914400" lvl="2" indent="0">
              <a:buNone/>
            </a:pPr>
            <a:endParaRPr lang="en-US" sz="1800" i="1" dirty="0">
              <a:latin typeface="Calibri" panose="020F0502020204030204" pitchFamily="34" charset="0"/>
            </a:endParaRPr>
          </a:p>
          <a:p>
            <a:r>
              <a:rPr lang="en-US" sz="2200" dirty="0">
                <a:latin typeface="Calibri" panose="020F0502020204030204" pitchFamily="34" charset="0"/>
              </a:rPr>
              <a:t>Isolation was expressed by all women as husbands did not want them to have friends:</a:t>
            </a:r>
            <a:endParaRPr lang="en-US" sz="2200" u="none" strike="noStrike" baseline="0" dirty="0">
              <a:latin typeface="Calibri" panose="020F0502020204030204" pitchFamily="34" charset="0"/>
            </a:endParaRPr>
          </a:p>
          <a:p>
            <a:pPr marL="914400" lvl="2" indent="0">
              <a:buNone/>
            </a:pPr>
            <a:r>
              <a:rPr lang="en-US" sz="1800" i="1" dirty="0"/>
              <a:t>‘My father has given me money to study masters as my husband said he cannot pay, he thinks I should be happy with just him, not need anything else’ [Sue].</a:t>
            </a:r>
            <a:endParaRPr lang="en-US" sz="1800" i="1" u="none" strike="noStrike" baseline="0" dirty="0"/>
          </a:p>
          <a:p>
            <a:pPr lvl="1"/>
            <a:endParaRPr lang="en-GB" sz="1600" i="1" u="none" strike="noStrike" baseline="0" dirty="0">
              <a:latin typeface="Calibri" panose="020F0502020204030204" pitchFamily="34" charset="0"/>
            </a:endParaRPr>
          </a:p>
          <a:p>
            <a:pPr marL="914400" lvl="2" indent="0">
              <a:buNone/>
            </a:pPr>
            <a:r>
              <a:rPr lang="en-US" sz="1800" i="1" u="none" strike="noStrike" baseline="0" dirty="0">
                <a:latin typeface="Calibri" panose="020F0502020204030204" pitchFamily="34" charset="0"/>
              </a:rPr>
              <a:t>‘I asked my husband ‘where is my phone I need to call my friend’ he said, ‘I have not seen your phone then later I heard my phone, I heard a vibration from the bed and I said ‘but my phone is here somewhere’ but when he </a:t>
            </a:r>
            <a:r>
              <a:rPr lang="en-US" sz="1800" i="1" u="none" strike="noStrike" baseline="0" dirty="0" err="1">
                <a:latin typeface="Calibri" panose="020F0502020204030204" pitchFamily="34" charset="0"/>
              </a:rPr>
              <a:t>realised</a:t>
            </a:r>
            <a:r>
              <a:rPr lang="en-US" sz="1800" i="1" u="none" strike="noStrike" baseline="0" dirty="0">
                <a:latin typeface="Calibri" panose="020F0502020204030204" pitchFamily="34" charset="0"/>
              </a:rPr>
              <a:t> I could hear my phone he brought my phone out, he had took and hid my phone’ [Mini]. </a:t>
            </a:r>
          </a:p>
          <a:p>
            <a:r>
              <a:rPr lang="en-GB" dirty="0">
                <a:latin typeface="Calibri" panose="020F0502020204030204" pitchFamily="34" charset="0"/>
              </a:rPr>
              <a:t>Patriarchy and gender inequality active - the women are subordinate and dependent on their husbands physically and emotionally.</a:t>
            </a:r>
            <a:endParaRPr lang="en-GB" u="none" strike="noStrike" baseline="0" dirty="0">
              <a:latin typeface="Calibri" panose="020F0502020204030204" pitchFamily="34" charset="0"/>
            </a:endParaRPr>
          </a:p>
          <a:p>
            <a:pPr lvl="1"/>
            <a:endParaRPr lang="en-GB" dirty="0"/>
          </a:p>
        </p:txBody>
      </p:sp>
    </p:spTree>
    <p:extLst>
      <p:ext uri="{BB962C8B-B14F-4D97-AF65-F5344CB8AC3E}">
        <p14:creationId xmlns:p14="http://schemas.microsoft.com/office/powerpoint/2010/main" val="3317599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a:xfrm>
            <a:off x="777242" y="365125"/>
            <a:ext cx="10637518" cy="987425"/>
          </a:xfrm>
        </p:spPr>
        <p:txBody>
          <a:bodyPr>
            <a:normAutofit/>
          </a:bodyPr>
          <a:lstStyle/>
          <a:p>
            <a:r>
              <a:rPr lang="en-US" sz="3200" dirty="0"/>
              <a:t>Physical and Sexual Violence</a:t>
            </a:r>
            <a:endParaRPr lang="en-GB" sz="3200" dirty="0"/>
          </a:p>
        </p:txBody>
      </p:sp>
      <p:sp>
        <p:nvSpPr>
          <p:cNvPr id="5" name="Content Placeholder 4">
            <a:extLst>
              <a:ext uri="{FF2B5EF4-FFF2-40B4-BE49-F238E27FC236}">
                <a16:creationId xmlns:a16="http://schemas.microsoft.com/office/drawing/2014/main" id="{1C7FBCFA-7FF1-1FBC-961B-0FA7A4FDCEAE}"/>
              </a:ext>
            </a:extLst>
          </p:cNvPr>
          <p:cNvSpPr>
            <a:spLocks noGrp="1"/>
          </p:cNvSpPr>
          <p:nvPr>
            <p:ph idx="1"/>
          </p:nvPr>
        </p:nvSpPr>
        <p:spPr>
          <a:xfrm>
            <a:off x="333375" y="1352551"/>
            <a:ext cx="11306175" cy="5505450"/>
          </a:xfrm>
        </p:spPr>
        <p:txBody>
          <a:bodyPr>
            <a:normAutofit/>
          </a:bodyPr>
          <a:lstStyle/>
          <a:p>
            <a:r>
              <a:rPr lang="en-GB" sz="2200" dirty="0"/>
              <a:t>Physical and Sexual violence was articulated by women who met their husbands online:</a:t>
            </a:r>
          </a:p>
          <a:p>
            <a:pPr marL="457200" lvl="1" indent="0">
              <a:lnSpc>
                <a:spcPct val="100000"/>
              </a:lnSpc>
              <a:buNone/>
            </a:pPr>
            <a:r>
              <a:rPr lang="en-US" sz="2000" i="1" u="none" strike="noStrike" baseline="0" dirty="0"/>
              <a:t>‘Err….about the 3rd or 4th year, he started shouting at me and he was more in a mood and stuff like that [emotional], he started to drink more… then problems started from then’ [Mini]. </a:t>
            </a:r>
          </a:p>
          <a:p>
            <a:pPr marL="457200" lvl="1" indent="0">
              <a:lnSpc>
                <a:spcPct val="100000"/>
              </a:lnSpc>
              <a:buNone/>
            </a:pPr>
            <a:endParaRPr lang="en-US" sz="2000" i="1" u="none" strike="noStrike" baseline="0" dirty="0"/>
          </a:p>
          <a:p>
            <a:pPr marL="457200" lvl="1" indent="0">
              <a:lnSpc>
                <a:spcPct val="110000"/>
              </a:lnSpc>
              <a:buNone/>
            </a:pPr>
            <a:r>
              <a:rPr lang="en-US" sz="2000" i="1" u="none" strike="noStrike" baseline="0" dirty="0"/>
              <a:t>‘</a:t>
            </a:r>
            <a:r>
              <a:rPr lang="en-US" sz="2000" b="0" i="1" u="none" strike="noStrike" baseline="0" dirty="0">
                <a:latin typeface="Calibri" panose="020F0502020204030204" pitchFamily="34" charset="0"/>
              </a:rPr>
              <a:t>Not good things, first it was good but then he start angry with me after marriage, bad sex things and I have had operation to make me better</a:t>
            </a:r>
            <a:r>
              <a:rPr lang="en-US" sz="2000" i="1" u="none" strike="noStrike" baseline="0" dirty="0"/>
              <a:t>’ [</a:t>
            </a:r>
            <a:r>
              <a:rPr lang="en-US" sz="2000" i="1" dirty="0"/>
              <a:t>N</a:t>
            </a:r>
            <a:r>
              <a:rPr lang="en-US" sz="2000" i="1" u="none" strike="noStrike" baseline="0" dirty="0"/>
              <a:t>in].</a:t>
            </a:r>
          </a:p>
          <a:p>
            <a:pPr marL="457200" lvl="1" indent="0">
              <a:lnSpc>
                <a:spcPct val="110000"/>
              </a:lnSpc>
              <a:buNone/>
            </a:pPr>
            <a:endParaRPr lang="en-US" sz="2000" i="1" u="none" strike="noStrike" baseline="0" dirty="0"/>
          </a:p>
          <a:p>
            <a:r>
              <a:rPr lang="en-US" sz="2200" dirty="0"/>
              <a:t>Seeking help was not an option – fear of being sent home, financial implications and duty to their husband, unsure how to deal with it: </a:t>
            </a:r>
          </a:p>
          <a:p>
            <a:pPr marL="457200" lvl="1" indent="0">
              <a:buNone/>
            </a:pPr>
            <a:r>
              <a:rPr lang="en-US" sz="2000" i="1" dirty="0"/>
              <a:t>‘</a:t>
            </a:r>
            <a:r>
              <a:rPr lang="en-US" sz="2000" i="1" u="none" strike="noStrike" baseline="0" dirty="0"/>
              <a:t>I nearly got my settlement visa so I need to wait about six or seven months, or a year and I did not want to have problems for him as well so I decided not to go there yet. The GP said you do not have to stay the </a:t>
            </a:r>
            <a:r>
              <a:rPr lang="en-US" sz="2000" i="1" u="none" strike="noStrike" baseline="0" dirty="0" err="1"/>
              <a:t>organisation</a:t>
            </a:r>
            <a:r>
              <a:rPr lang="en-US" sz="2000" i="1" u="none" strike="noStrike" baseline="0" dirty="0"/>
              <a:t> will help you with your visa as well and domestic abuse but must wait</a:t>
            </a:r>
            <a:r>
              <a:rPr lang="en-US" sz="2000" i="1" dirty="0"/>
              <a:t> t</a:t>
            </a:r>
            <a:r>
              <a:rPr lang="en-US" sz="2000" i="1" u="none" strike="noStrike" baseline="0" dirty="0"/>
              <a:t>o be safe [Millie].</a:t>
            </a:r>
          </a:p>
          <a:p>
            <a:endParaRPr lang="en-US" sz="3000" b="1" i="0" u="none" strike="noStrike" baseline="0" dirty="0"/>
          </a:p>
          <a:p>
            <a:endParaRPr lang="en-US" sz="1800" b="1" i="0" u="none" strike="noStrike" baseline="0" dirty="0">
              <a:latin typeface="Calibri" panose="020F0502020204030204" pitchFamily="34" charset="0"/>
            </a:endParaRPr>
          </a:p>
          <a:p>
            <a:endParaRPr lang="en-GB" sz="1800" b="1" i="0" u="none" strike="noStrike" baseline="0" dirty="0">
              <a:latin typeface="Calibri" panose="020F0502020204030204" pitchFamily="34" charset="0"/>
            </a:endParaRPr>
          </a:p>
          <a:p>
            <a:endParaRPr lang="en-GB" sz="1800" b="1" i="0" u="none" strike="noStrike" baseline="0" dirty="0">
              <a:latin typeface="Calibri" panose="020F0502020204030204" pitchFamily="34" charset="0"/>
            </a:endParaRPr>
          </a:p>
          <a:p>
            <a:pPr lvl="1"/>
            <a:endParaRPr lang="en-GB" dirty="0"/>
          </a:p>
        </p:txBody>
      </p:sp>
    </p:spTree>
    <p:extLst>
      <p:ext uri="{BB962C8B-B14F-4D97-AF65-F5344CB8AC3E}">
        <p14:creationId xmlns:p14="http://schemas.microsoft.com/office/powerpoint/2010/main" val="395992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04B9-5A71-2536-3AB0-C3BA260E7EA6}"/>
              </a:ext>
            </a:extLst>
          </p:cNvPr>
          <p:cNvSpPr>
            <a:spLocks noGrp="1"/>
          </p:cNvSpPr>
          <p:nvPr>
            <p:ph type="title"/>
          </p:nvPr>
        </p:nvSpPr>
        <p:spPr>
          <a:xfrm>
            <a:off x="640080" y="329184"/>
            <a:ext cx="6894576" cy="1099566"/>
          </a:xfrm>
        </p:spPr>
        <p:txBody>
          <a:bodyPr anchor="b">
            <a:normAutofit fontScale="90000"/>
          </a:bodyPr>
          <a:lstStyle/>
          <a:p>
            <a:pPr>
              <a:lnSpc>
                <a:spcPct val="90000"/>
              </a:lnSpc>
            </a:pPr>
            <a:r>
              <a:rPr lang="en-US" sz="5600" dirty="0"/>
              <a:t>‘</a:t>
            </a:r>
            <a:r>
              <a:rPr lang="en-US" sz="4000" dirty="0"/>
              <a:t>Tell us our rights’, challenges for policy</a:t>
            </a:r>
            <a:endParaRPr lang="en-GB" sz="4000" dirty="0"/>
          </a:p>
        </p:txBody>
      </p:sp>
      <p:sp>
        <p:nvSpPr>
          <p:cNvPr id="3" name="Content Placeholder 2">
            <a:extLst>
              <a:ext uri="{FF2B5EF4-FFF2-40B4-BE49-F238E27FC236}">
                <a16:creationId xmlns:a16="http://schemas.microsoft.com/office/drawing/2014/main" id="{6C4AEF04-7E10-1541-3522-041A0664CE81}"/>
              </a:ext>
            </a:extLst>
          </p:cNvPr>
          <p:cNvSpPr>
            <a:spLocks noGrp="1"/>
          </p:cNvSpPr>
          <p:nvPr>
            <p:ph idx="1"/>
          </p:nvPr>
        </p:nvSpPr>
        <p:spPr>
          <a:xfrm>
            <a:off x="313945" y="1562101"/>
            <a:ext cx="8186135" cy="5172074"/>
          </a:xfrm>
        </p:spPr>
        <p:txBody>
          <a:bodyPr>
            <a:normAutofit fontScale="85000" lnSpcReduction="20000"/>
          </a:bodyPr>
          <a:lstStyle/>
          <a:p>
            <a:r>
              <a:rPr lang="en-US" sz="2600" u="none" strike="noStrike" baseline="0" dirty="0"/>
              <a:t>Support from the national and local government lacking, including immigration: </a:t>
            </a:r>
          </a:p>
          <a:p>
            <a:pPr marL="457200" lvl="1" indent="0">
              <a:buNone/>
            </a:pPr>
            <a:r>
              <a:rPr lang="en-US" sz="2300" u="none" strike="noStrike" baseline="0" dirty="0"/>
              <a:t>‘</a:t>
            </a:r>
            <a:r>
              <a:rPr lang="en-US" sz="2300" i="1" u="none" strike="noStrike" baseline="0" dirty="0"/>
              <a:t>Thailand is communism country, we don’t have rights, but here we have basic rights and they should tell us our rights to protect ourselves’ [</a:t>
            </a:r>
            <a:r>
              <a:rPr lang="en-US" sz="2300" i="1" u="none" strike="noStrike" baseline="0" dirty="0" err="1"/>
              <a:t>Kulop</a:t>
            </a:r>
            <a:r>
              <a:rPr lang="en-US" sz="2300" i="1" u="none" strike="noStrike" baseline="0" dirty="0"/>
              <a:t>].</a:t>
            </a:r>
          </a:p>
          <a:p>
            <a:pPr marL="457200" lvl="1" indent="0">
              <a:buNone/>
            </a:pPr>
            <a:endParaRPr lang="en-US" sz="2300" i="1" u="none" strike="noStrike" baseline="0" dirty="0"/>
          </a:p>
          <a:p>
            <a:pPr marL="457200" lvl="1" indent="0">
              <a:buNone/>
            </a:pPr>
            <a:r>
              <a:rPr lang="en-US" sz="2300" i="1" u="none" strike="noStrike" baseline="0" dirty="0"/>
              <a:t>‘</a:t>
            </a:r>
            <a:r>
              <a:rPr lang="en-US" sz="2300" i="1" dirty="0"/>
              <a:t>W</a:t>
            </a:r>
            <a:r>
              <a:rPr lang="en-US" sz="2300" i="1" u="none" strike="noStrike" baseline="0" dirty="0"/>
              <a:t>e have a community of Thai women who are who are being excluded, not integrated, not </a:t>
            </a:r>
            <a:r>
              <a:rPr lang="en-US" sz="2300" i="1" u="none" strike="noStrike" baseline="0" dirty="0" err="1"/>
              <a:t>recognised</a:t>
            </a:r>
            <a:r>
              <a:rPr lang="en-US" sz="2300" i="1" u="none" strike="noStrike" baseline="0" dirty="0"/>
              <a:t> for their value and what you can offer to the communities. I think we need to say what more can we do to dispel the myth of Thailand and integrate women's successfully into our communities’  [</a:t>
            </a:r>
            <a:r>
              <a:rPr lang="en-US" sz="2300" i="1" u="none" strike="noStrike" baseline="0" dirty="0" err="1"/>
              <a:t>Arpa</a:t>
            </a:r>
            <a:r>
              <a:rPr lang="en-US" sz="2300" i="1" u="none" strike="noStrike" baseline="0" dirty="0"/>
              <a:t>].</a:t>
            </a:r>
          </a:p>
          <a:p>
            <a:pPr marL="457200" lvl="1" indent="0">
              <a:buNone/>
            </a:pPr>
            <a:endParaRPr lang="en-US" sz="2300" i="1" u="none" strike="noStrike" baseline="0" dirty="0"/>
          </a:p>
          <a:p>
            <a:pPr marL="457200" lvl="1" indent="0">
              <a:buNone/>
            </a:pPr>
            <a:r>
              <a:rPr lang="en-US" sz="2300" i="1" u="none" strike="noStrike" baseline="0" dirty="0"/>
              <a:t>‘Government should tell us background of husband if sex offender. I googled him after someone said something to me (emotional)... He has porn and sexual things on his computer, we should be told’ [Mini].</a:t>
            </a:r>
          </a:p>
          <a:p>
            <a:pPr marL="457200" lvl="1" indent="0">
              <a:buNone/>
            </a:pPr>
            <a:endParaRPr lang="en-US" sz="2300" i="1" u="none" strike="noStrike" baseline="0" dirty="0"/>
          </a:p>
          <a:p>
            <a:r>
              <a:rPr lang="en-GB" sz="2600" dirty="0"/>
              <a:t>All of the women are concerned about the number of women living in the UK and who are not visible in society, predominantly why they agreed to participation.</a:t>
            </a:r>
          </a:p>
        </p:txBody>
      </p:sp>
      <p:pic>
        <p:nvPicPr>
          <p:cNvPr id="4" name="Picture 3" descr="A picture containing symbol, flag, graphics, carmine&#10;&#10;Description automatically generated">
            <a:extLst>
              <a:ext uri="{FF2B5EF4-FFF2-40B4-BE49-F238E27FC236}">
                <a16:creationId xmlns:a16="http://schemas.microsoft.com/office/drawing/2014/main" id="{2B2661A3-0FA6-D772-3991-FA2E2854E48F}"/>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1090" r="7681" b="-4"/>
          <a:stretch/>
        </p:blipFill>
        <p:spPr>
          <a:xfrm>
            <a:off x="8500080" y="783232"/>
            <a:ext cx="3377975" cy="2082876"/>
          </a:xfrm>
          <a:prstGeom prst="rect">
            <a:avLst/>
          </a:prstGeom>
        </p:spPr>
      </p:pic>
      <p:pic>
        <p:nvPicPr>
          <p:cNvPr id="5" name="Picture 4" descr="A flag waving in the wind&#10;&#10;Description automatically generated with low confidence">
            <a:extLst>
              <a:ext uri="{FF2B5EF4-FFF2-40B4-BE49-F238E27FC236}">
                <a16:creationId xmlns:a16="http://schemas.microsoft.com/office/drawing/2014/main" id="{43AC1BC6-C65A-4419-F030-B5C4166D72EB}"/>
              </a:ext>
            </a:extLst>
          </p:cNvPr>
          <p:cNvPicPr>
            <a:picLocks noChangeAspect="1"/>
          </p:cNvPicPr>
          <p:nvPr/>
        </p:nvPicPr>
        <p:blipFill rotWithShape="1">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l="11537" r="34140" b="-3"/>
          <a:stretch/>
        </p:blipFill>
        <p:spPr>
          <a:xfrm>
            <a:off x="9172575" y="4663254"/>
            <a:ext cx="2247900" cy="1874706"/>
          </a:xfrm>
          <a:prstGeom prst="rect">
            <a:avLst/>
          </a:prstGeom>
        </p:spPr>
      </p:pic>
    </p:spTree>
    <p:extLst>
      <p:ext uri="{BB962C8B-B14F-4D97-AF65-F5344CB8AC3E}">
        <p14:creationId xmlns:p14="http://schemas.microsoft.com/office/powerpoint/2010/main" val="4087435548"/>
      </p:ext>
    </p:extLst>
  </p:cSld>
  <p:clrMapOvr>
    <a:masterClrMapping/>
  </p:clrMapOvr>
</p:sld>
</file>

<file path=ppt/theme/theme1.xml><?xml version="1.0" encoding="utf-8"?>
<a:theme xmlns:a="http://schemas.openxmlformats.org/drawingml/2006/main" name="Celebration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10">
      <a:majorFont>
        <a:latin typeface="Gill Sans Nov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lebrationVTI" id="{BAD6E4D6-FB5F-472A-BAD2-154760D77BE0}" vid="{59D360FE-6438-46F1-A5A6-11415132A23A}"/>
    </a:ext>
  </a:extLst>
</a:theme>
</file>

<file path=docProps/app.xml><?xml version="1.0" encoding="utf-8"?>
<Properties xmlns="http://schemas.openxmlformats.org/officeDocument/2006/extended-properties" xmlns:vt="http://schemas.openxmlformats.org/officeDocument/2006/docPropsVTypes">
  <TotalTime>586</TotalTime>
  <Words>1812</Words>
  <Application>Microsoft Office PowerPoint</Application>
  <PresentationFormat>Widescreen</PresentationFormat>
  <Paragraphs>96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Nova</vt:lpstr>
      <vt:lpstr>open sans</vt:lpstr>
      <vt:lpstr>CelebrationVTI</vt:lpstr>
      <vt:lpstr>The experiences of Thai women following migratory marriage: ‘Just let us know our basic rights’, </vt:lpstr>
      <vt:lpstr>Introduction</vt:lpstr>
      <vt:lpstr>The Study</vt:lpstr>
      <vt:lpstr>Thai Population</vt:lpstr>
      <vt:lpstr>Backdrop: Sex Tourism Industry</vt:lpstr>
      <vt:lpstr>First Strong Theme: Discrimination</vt:lpstr>
      <vt:lpstr>Domestic Violence and Abuse: Coercive Control</vt:lpstr>
      <vt:lpstr>Physical and Sexual Violence</vt:lpstr>
      <vt:lpstr>‘Tell us our rights’, challenges for policy</vt:lpstr>
      <vt:lpstr>Thank You, Discussion Time!</vt:lpstr>
      <vt:lpstr>Bibliography</vt:lpstr>
      <vt:lpstr>Bibliography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experiences of Thai women following migratory marriage: ‘Just let us know our basic rights’,</dc:title>
  <dc:creator>Angela Wilcock (Staff)</dc:creator>
  <cp:lastModifiedBy>Angela Wilcock (Staff)</cp:lastModifiedBy>
  <cp:revision>85</cp:revision>
  <dcterms:created xsi:type="dcterms:W3CDTF">2023-06-26T08:31:00Z</dcterms:created>
  <dcterms:modified xsi:type="dcterms:W3CDTF">2023-06-28T16:05:01Z</dcterms:modified>
</cp:coreProperties>
</file>