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1" r:id="rId5"/>
    <p:sldId id="265" r:id="rId6"/>
    <p:sldId id="257" r:id="rId7"/>
    <p:sldId id="285" r:id="rId8"/>
    <p:sldId id="275" r:id="rId9"/>
    <p:sldId id="284" r:id="rId10"/>
    <p:sldId id="273" r:id="rId11"/>
    <p:sldId id="281" r:id="rId12"/>
    <p:sldId id="28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E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A9B59-A74C-8E41-9071-3C42959F75D2}" v="19" dt="2023-06-13T12:54:35.297"/>
    <p1510:client id="{C28F905C-4B66-4DE4-B384-27CE0BA2877B}" v="1" dt="2023-06-12T14:54:46.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590"/>
  </p:normalViewPr>
  <p:slideViewPr>
    <p:cSldViewPr snapToGrid="0">
      <p:cViewPr varScale="1">
        <p:scale>
          <a:sx n="99" d="100"/>
          <a:sy n="99" d="100"/>
        </p:scale>
        <p:origin x="552" y="176"/>
      </p:cViewPr>
      <p:guideLst/>
    </p:cSldViewPr>
  </p:slideViewPr>
  <p:notesTextViewPr>
    <p:cViewPr>
      <p:scale>
        <a:sx n="1" d="1"/>
        <a:sy n="1" d="1"/>
      </p:scale>
      <p:origin x="0" y="0"/>
    </p:cViewPr>
  </p:notesTextViewPr>
  <p:notesViewPr>
    <p:cSldViewPr snapToGrid="0">
      <p:cViewPr varScale="1">
        <p:scale>
          <a:sx n="69" d="100"/>
          <a:sy n="69" d="100"/>
        </p:scale>
        <p:origin x="364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FC9CF-56CD-9942-82FC-164DD910DA9B}" type="datetimeFigureOut">
              <a:rPr lang="en-US" smtClean="0"/>
              <a:t>6/13/23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732C2-B246-464D-ADB4-21FBFEA5FECA}" type="slidenum">
              <a:rPr lang="en-US" smtClean="0"/>
              <a:t>‹#›</a:t>
            </a:fld>
            <a:endParaRPr lang="en-US"/>
          </a:p>
        </p:txBody>
      </p:sp>
    </p:spTree>
    <p:extLst>
      <p:ext uri="{BB962C8B-B14F-4D97-AF65-F5344CB8AC3E}">
        <p14:creationId xmlns:p14="http://schemas.microsoft.com/office/powerpoint/2010/main" val="32814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732C2-B246-464D-ADB4-21FBFEA5FECA}" type="slidenum">
              <a:rPr lang="en-US" smtClean="0"/>
              <a:t>1</a:t>
            </a:fld>
            <a:endParaRPr lang="en-US"/>
          </a:p>
        </p:txBody>
      </p:sp>
    </p:spTree>
    <p:extLst>
      <p:ext uri="{BB962C8B-B14F-4D97-AF65-F5344CB8AC3E}">
        <p14:creationId xmlns:p14="http://schemas.microsoft.com/office/powerpoint/2010/main" val="186309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Whilst there might be different ways to understand research anxiety in practitioners, in this piece of research, I applied Bourdieu’s field theory to understand how that research anxiety might emerge, and how it might manifest itself.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And in using Bourdieu’s field theory, we can see that fields relate to areas where there are specific struggles for power and success within those fields are based on inherited or acquired capital.</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And according to Bourdieu, habitus referred to the dispositions that are acquired by individuals who work in those fields.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So if actually we apply that to the field of </a:t>
            </a:r>
            <a:r>
              <a:rPr lang="en-GB" sz="800" i="1" kern="100" dirty="0">
                <a:effectLst/>
                <a:latin typeface="Calibri" panose="020F0502020204030204" pitchFamily="34" charset="0"/>
                <a:ea typeface="Times New Roman" panose="02020603050405020304" pitchFamily="18" charset="0"/>
                <a:cs typeface="Times New Roman" panose="02020603050405020304" pitchFamily="18" charset="0"/>
              </a:rPr>
              <a:t>social work research</a:t>
            </a:r>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 what I would argue from the research that I've conducted so far is that within this arena, certainly relating it to the context in the United Kingdom, Higher Education Institutions (HEIs) have more access to research funding than practitioners do within practice environments.</a:t>
            </a:r>
            <a:b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They also have, through their Research Excellence Framework (REF) outputs, that can then lead them to have even more access, so the higher rating they get within that then the more access they get to funding</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In terms of their cultural power, HEIs, have more education opportunities for staff within them. So for example, you know at the university where I'm working currently, staff have had access to free PhDs, those who haven't had them have been able to have their fees waived and studied within the university. Which is not something that's necessarily available as easily to practitioners.</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In terms of the social capital of HEIs they have more access within networks. So for example, this conference at the minute this is presented an absolute amazing opportunity for my colleague, Paige, to present and to meet people, but that's not normally something that's available to practitioners within the UK who are actually active in practice at the same time.</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In terms of the symbolic power. HEIs, certainly within a UK context, the research conducted from an academic perspective is seen as legitimate and the language of that study is legitimized through its intellectualization. For example, concepts such as ontology, epistemology. So the philosophical elements of research mean that there's a certain language that's applied to what legitimate research is, it looks at.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So what I argue with this, and yes, I know there are many different ways in which this could be perceived. But from this concept in applying Bourdieu’s field theory  it means, that I would argue that social work students and practitioners and educators actually are socialised  this position of research anxiety  through these field struggles they position themselves as not researchers, as research being as something that’s separate to what they do as practitioners and that this manifests as research anxiety that then permeates throughout their experiences of research even if it is directly related to their practice.</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sz="500" dirty="0"/>
          </a:p>
        </p:txBody>
      </p:sp>
      <p:sp>
        <p:nvSpPr>
          <p:cNvPr id="4" name="Slide Number Placeholder 3"/>
          <p:cNvSpPr>
            <a:spLocks noGrp="1"/>
          </p:cNvSpPr>
          <p:nvPr>
            <p:ph type="sldNum" sz="quarter" idx="5"/>
          </p:nvPr>
        </p:nvSpPr>
        <p:spPr/>
        <p:txBody>
          <a:bodyPr/>
          <a:lstStyle/>
          <a:p>
            <a:fld id="{BF6732C2-B246-464D-ADB4-21FBFEA5FECA}" type="slidenum">
              <a:rPr lang="en-US" smtClean="0"/>
              <a:t>2</a:t>
            </a:fld>
            <a:endParaRPr lang="en-US"/>
          </a:p>
        </p:txBody>
      </p:sp>
    </p:spTree>
    <p:extLst>
      <p:ext uri="{BB962C8B-B14F-4D97-AF65-F5344CB8AC3E}">
        <p14:creationId xmlns:p14="http://schemas.microsoft.com/office/powerpoint/2010/main" val="299643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So this is the model that I've devised based on my Participatory Action Research Project, and it's called, and I've named it and copyrighted it to the University of Sunderland, Facilitated Practice-based Research, and the facilitated element is a really important part of that. It's very much an empowerment model, so it's based on addressing the research anxiety and empowering practitioners to support them in developing their research skills in action and in practice. So there are certain elements of assumption within this model which is that it's actually based on the idea and of Bourdieu’s theory, that actually practitioners already have research skills and knowledge. They use them every day in practice, but they don't know how to name them, and they don't know how to identify them as research. </a:t>
            </a:r>
          </a:p>
          <a:p>
            <a:r>
              <a:rPr lang="en-GB" sz="1400" kern="100" dirty="0">
                <a:effectLst/>
                <a:latin typeface="Calibri" panose="020F0502020204030204" pitchFamily="34" charset="0"/>
                <a:ea typeface="Times New Roman" panose="02020603050405020304" pitchFamily="18" charset="0"/>
                <a:cs typeface="Times New Roman" panose="02020603050405020304" pitchFamily="18" charset="0"/>
              </a:rPr>
              <a:t>So the model’s aimed at supporting practitioners to see the links to reframe their skills and knowledge as research rather than just practice. So that actually they're sort of empowered then into doing research themselves within practice environments.</a:t>
            </a:r>
          </a:p>
          <a:p>
            <a:endParaRPr lang="en-US" sz="1050" dirty="0"/>
          </a:p>
        </p:txBody>
      </p:sp>
      <p:sp>
        <p:nvSpPr>
          <p:cNvPr id="4" name="Slide Number Placeholder 3"/>
          <p:cNvSpPr>
            <a:spLocks noGrp="1"/>
          </p:cNvSpPr>
          <p:nvPr>
            <p:ph type="sldNum" sz="quarter" idx="5"/>
          </p:nvPr>
        </p:nvSpPr>
        <p:spPr/>
        <p:txBody>
          <a:bodyPr/>
          <a:lstStyle/>
          <a:p>
            <a:fld id="{BF6732C2-B246-464D-ADB4-21FBFEA5FECA}" type="slidenum">
              <a:rPr lang="en-US" smtClean="0"/>
              <a:t>3</a:t>
            </a:fld>
            <a:endParaRPr lang="en-US"/>
          </a:p>
        </p:txBody>
      </p:sp>
    </p:spTree>
    <p:extLst>
      <p:ext uri="{BB962C8B-B14F-4D97-AF65-F5344CB8AC3E}">
        <p14:creationId xmlns:p14="http://schemas.microsoft.com/office/powerpoint/2010/main" val="416499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different cohorts, we have stressed the skills that research and social work have in common – for example drawing parallels between assessment skills and semi-structured interviews; reading the service user’s file as being like a literature review, or writing a court report as compared to a research report.  Most practitioners had not thought about this before, and some reflected that they had not been taught research in this way during their social work education – they had seen research as quite separate to practice – something that you might refer to in order to understand or intervene, but not conceiving research as a broader branch of professional curiosity.</a:t>
            </a:r>
          </a:p>
          <a:p>
            <a:endParaRPr lang="en-GB" dirty="0"/>
          </a:p>
          <a:p>
            <a:r>
              <a:rPr lang="en-GB" dirty="0"/>
              <a:t>The other thing that struck me, as someone new to practice-based research, was how brave the questions practitioners were asking were.  When given free-reign to ask anything, they were asking some really probing questions about whether things really worked in the way they hoped they did (for example,  when a parent consents to Early Help, is this informed consent or is it to some degree ‘coerced’?  When we support NQSWs, are the models of support really effective in developing competent and confident professionals?</a:t>
            </a:r>
          </a:p>
          <a:p>
            <a:endParaRPr lang="en-GB" dirty="0"/>
          </a:p>
          <a:p>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So the intention of the FPR model and what it's aimed at doing is that it's it suggested that… really that practitioners learn better through doing so. They learn through action. So by going out into the practice environment, doing the research together, they see the research constricted from literally nothing, to the ideas of what the research might be about, to then how we actually go about that, how we might answer the questions that we have implementing it in terms of gathering the data, </a:t>
            </a:r>
            <a:r>
              <a:rPr lang="en-GB" sz="1200" kern="100" dirty="0" err="1">
                <a:effectLst/>
                <a:latin typeface="Calibri" panose="020F0502020204030204" pitchFamily="34" charset="0"/>
                <a:ea typeface="Times New Roman" panose="02020603050405020304" pitchFamily="18" charset="0"/>
                <a:cs typeface="Times New Roman" panose="02020603050405020304" pitchFamily="18" charset="0"/>
              </a:rPr>
              <a:t>analyzing</a:t>
            </a: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 the data and then producing a report at the end of it. So they very much do this research in in action and through this through being involved in this research project from prior to its conception, all the way through and completely involved, in that. They developed their research capacity through being able to see this process in action. And I would argue that this actually has the potential to alleviate elements of that research anxiety, because they then see for themselves what they can do and what research looks like all the way through, but within a practice environment. So not as something that's separate or outside of practice, but actually in practice with them. And that's why it's an important element of myself and colleagues from the university who actually go into these practice environments and sit with practitioners. </a:t>
            </a:r>
          </a:p>
          <a:p>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So the piece of practice research itself is based on actually their practice. Whatever they see is coming up as an issue. We come up with a decision as a group, but as to what we're </a:t>
            </a:r>
            <a:r>
              <a:rPr lang="en-GB" sz="1200" kern="100" dirty="0" err="1">
                <a:effectLst/>
                <a:latin typeface="Calibri" panose="020F0502020204030204" pitchFamily="34" charset="0"/>
                <a:ea typeface="Times New Roman" panose="02020603050405020304" pitchFamily="18" charset="0"/>
                <a:cs typeface="Times New Roman" panose="02020603050405020304" pitchFamily="18" charset="0"/>
              </a:rPr>
              <a:t>gonna</a:t>
            </a: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 focus on and it's then put into practice so that impact can be actually established. They can then put things in place to address the issue or they can, through developing their research skills, implement new areas of research to perhaps look at an issue in more depth.</a:t>
            </a:r>
            <a:b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200" kern="100" dirty="0">
                <a:effectLst/>
                <a:latin typeface="Calibri" panose="020F0502020204030204" pitchFamily="34" charset="0"/>
                <a:ea typeface="Times New Roman" panose="02020603050405020304" pitchFamily="18" charset="0"/>
                <a:cs typeface="Times New Roman" panose="02020603050405020304" pitchFamily="18" charset="0"/>
              </a:rPr>
              <a:t>And so again, this is developing their research capacity. What I want to emphasize with that, though it's an intensive program, it's not a quick fix and I know that my colleague Paige will share some of your own personal experiences around the journey that she's been on. It's not quick and it's not overnight. It's part of a journey that people go on in order to transform their feelings and knowledge around their research.</a:t>
            </a:r>
          </a:p>
          <a:p>
            <a:endParaRPr lang="en-GB" dirty="0"/>
          </a:p>
        </p:txBody>
      </p:sp>
      <p:sp>
        <p:nvSpPr>
          <p:cNvPr id="4" name="Slide Number Placeholder 3"/>
          <p:cNvSpPr>
            <a:spLocks noGrp="1"/>
          </p:cNvSpPr>
          <p:nvPr>
            <p:ph type="sldNum" sz="quarter" idx="5"/>
          </p:nvPr>
        </p:nvSpPr>
        <p:spPr/>
        <p:txBody>
          <a:bodyPr/>
          <a:lstStyle/>
          <a:p>
            <a:fld id="{BF6732C2-B246-464D-ADB4-21FBFEA5FECA}" type="slidenum">
              <a:rPr lang="en-US" smtClean="0"/>
              <a:t>4</a:t>
            </a:fld>
            <a:endParaRPr lang="en-US"/>
          </a:p>
        </p:txBody>
      </p:sp>
    </p:spTree>
    <p:extLst>
      <p:ext uri="{BB962C8B-B14F-4D97-AF65-F5344CB8AC3E}">
        <p14:creationId xmlns:p14="http://schemas.microsoft.com/office/powerpoint/2010/main" val="327941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And finally, for my part of the presentation, I just want to emphasize… I've mentioned that I've done participatory action research and what this is, is that in order to establish the effectiveness of the FPR program, what I've done is actually evaluated it constantly through Participatory Action Research. And the question was: how can we bridge the gap between social work research and practice? And so with that, I then, through collaborating with community organizations and also through local authorities.</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I’ve devised and implemented this program and through then the evaluation that's given from those who have participated, or the practitioners themselves have then fed back into the process so that the model’s being adapted before I then named it… It's been continually adapted in order to address some of the issues with it to make sure that it is effective.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And as you can see, there are five stages to this project. So the first was with this, a small charity organization who support children and families in an area of high deprivation, and I did that in person. Another small charitable organization who support young homeless people and that was actually conducted online, so that I could test the differences between the in person elements and the online elements. That actually took place during our COVID lockdown, so there was a necessity element to that. I then have implemented this directly with frontline practitioners at children's services in a local authority. That was done online because of geographic regions, because we don't live near each other. And the 4th cohort is actually with a big group… with a range of children's and adult’s services practitioners in order to see how we can then co-construct a piece of research to go across all of those areas, as the practitioners develop their skills. And that's being conducted in person with my colleague, Paige is the part of that cohort. So she's going to be sharing her experiences along with the findings of this participatory action research. And the final stage is in planning at stage at the moment we're going to expand on stage four and try it across a bigger group of local authority practitioners. We're actually extending the region that it's going to cover and we believe we're going to do this in person; that's the plan at the moment.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What I've done in terms of the data collection for this is that there are qualitative focus groups conducted following the teaching program on each of these. These are actually gathered by a research assistant because obviously I do the teaching on this program and therefore I don't want to be directly involved. So they… I have a research assistant who does the focus groups, does the data analysis and then that only gets shared with me once the analysis is complete. </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So the data that's </a:t>
            </a:r>
            <a:r>
              <a:rPr lang="en-GB" sz="800" kern="100" dirty="0" err="1">
                <a:effectLst/>
                <a:latin typeface="Calibri" panose="020F0502020204030204" pitchFamily="34" charset="0"/>
                <a:ea typeface="Times New Roman" panose="02020603050405020304" pitchFamily="18" charset="0"/>
                <a:cs typeface="Times New Roman" panose="02020603050405020304" pitchFamily="18" charset="0"/>
              </a:rPr>
              <a:t>gonna</a:t>
            </a:r>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 be shared today is from the first two cohorts with the charity organizations and also as I've said, my colleague Paige, who you'll look forward to listening to now, is </a:t>
            </a:r>
            <a:r>
              <a:rPr lang="en-GB" sz="800" kern="100" dirty="0" err="1">
                <a:effectLst/>
                <a:latin typeface="Calibri" panose="020F0502020204030204" pitchFamily="34" charset="0"/>
                <a:ea typeface="Times New Roman" panose="02020603050405020304" pitchFamily="18" charset="0"/>
                <a:cs typeface="Times New Roman" panose="02020603050405020304" pitchFamily="18" charset="0"/>
              </a:rPr>
              <a:t>gonna</a:t>
            </a:r>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 share with you her own personal experiences as a practitioner who's going through this process at the moment.</a:t>
            </a:r>
          </a:p>
          <a:p>
            <a:r>
              <a:rPr lang="en-GB" sz="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sz="500" dirty="0"/>
          </a:p>
        </p:txBody>
      </p:sp>
      <p:sp>
        <p:nvSpPr>
          <p:cNvPr id="4" name="Slide Number Placeholder 3"/>
          <p:cNvSpPr>
            <a:spLocks noGrp="1"/>
          </p:cNvSpPr>
          <p:nvPr>
            <p:ph type="sldNum" sz="quarter" idx="5"/>
          </p:nvPr>
        </p:nvSpPr>
        <p:spPr/>
        <p:txBody>
          <a:bodyPr/>
          <a:lstStyle/>
          <a:p>
            <a:fld id="{BF6732C2-B246-464D-ADB4-21FBFEA5FECA}" type="slidenum">
              <a:rPr lang="en-US" smtClean="0"/>
              <a:t>5</a:t>
            </a:fld>
            <a:endParaRPr lang="en-US"/>
          </a:p>
        </p:txBody>
      </p:sp>
    </p:spTree>
    <p:extLst>
      <p:ext uri="{BB962C8B-B14F-4D97-AF65-F5344CB8AC3E}">
        <p14:creationId xmlns:p14="http://schemas.microsoft.com/office/powerpoint/2010/main" val="183168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Examples in bubble</a:t>
            </a:r>
          </a:p>
          <a:p>
            <a:pPr marL="228600" indent="-228600">
              <a:buAutoNum type="arabicPeriod"/>
            </a:pPr>
            <a:r>
              <a:rPr lang="en-US" dirty="0"/>
              <a:t>Table shows terms</a:t>
            </a:r>
          </a:p>
          <a:p>
            <a:pPr marL="228600" indent="-228600">
              <a:buAutoNum type="arabicPeriod"/>
            </a:pPr>
            <a:r>
              <a:rPr lang="en-GB" sz="1200" kern="1200" dirty="0">
                <a:solidFill>
                  <a:srgbClr val="221E1F"/>
                </a:solidFill>
                <a:latin typeface="+mn-lt"/>
                <a:ea typeface="+mn-ea"/>
                <a:cs typeface="+mn-cs"/>
              </a:rPr>
              <a:t>Early in the journey, P1 would refer to analysing feedback as what people were “talking about”. On completion of the programme, they were able to identify this as “thematic analysis” and, going forward, used that term in practice reports.</a:t>
            </a:r>
          </a:p>
          <a:p>
            <a:pPr algn="just" defTabSz="594360">
              <a:spcAft>
                <a:spcPts val="600"/>
              </a:spcAft>
            </a:pPr>
            <a:r>
              <a:rPr lang="en-GB" sz="1200" kern="1200" dirty="0">
                <a:solidFill>
                  <a:srgbClr val="221E1F"/>
                </a:solidFill>
                <a:latin typeface="+mn-lt"/>
                <a:ea typeface="+mn-ea"/>
                <a:cs typeface="+mn-cs"/>
              </a:rPr>
              <a:t>As their confidence increased, so did their research capacity, and they were better prepared when research terminology was slowly reintroduced by the facilitator. </a:t>
            </a:r>
          </a:p>
          <a:p>
            <a:pPr algn="r" defTabSz="594360">
              <a:spcAft>
                <a:spcPts val="600"/>
              </a:spcAft>
            </a:pPr>
            <a:r>
              <a:rPr lang="en-GB" kern="1200" dirty="0">
                <a:solidFill>
                  <a:srgbClr val="221E1F"/>
                </a:solidFill>
                <a:latin typeface="+mn-lt"/>
                <a:ea typeface="+mn-ea"/>
                <a:cs typeface="+mn-cs"/>
              </a:rPr>
              <a:t>Deacon, 2023, p.113</a:t>
            </a:r>
            <a:endParaRPr lang="en-GB" sz="1800" dirty="0">
              <a:solidFill>
                <a:srgbClr val="221E1F"/>
              </a:solidFill>
              <a:effectLst/>
            </a:endParaRPr>
          </a:p>
        </p:txBody>
      </p:sp>
      <p:sp>
        <p:nvSpPr>
          <p:cNvPr id="4" name="Slide Number Placeholder 3"/>
          <p:cNvSpPr>
            <a:spLocks noGrp="1"/>
          </p:cNvSpPr>
          <p:nvPr>
            <p:ph type="sldNum" sz="quarter" idx="5"/>
          </p:nvPr>
        </p:nvSpPr>
        <p:spPr/>
        <p:txBody>
          <a:bodyPr/>
          <a:lstStyle/>
          <a:p>
            <a:fld id="{BF6732C2-B246-464D-ADB4-21FBFEA5FECA}" type="slidenum">
              <a:rPr lang="en-US" smtClean="0"/>
              <a:t>7</a:t>
            </a:fld>
            <a:endParaRPr lang="en-US"/>
          </a:p>
        </p:txBody>
      </p:sp>
    </p:spTree>
    <p:extLst>
      <p:ext uri="{BB962C8B-B14F-4D97-AF65-F5344CB8AC3E}">
        <p14:creationId xmlns:p14="http://schemas.microsoft.com/office/powerpoint/2010/main" val="240071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B865-70EF-85B9-233A-BB3B0407B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8DEAE-3095-BD36-9FEF-9F91F2F72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95DC8-6B03-20CB-748D-1F9CE95F0FC7}"/>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AA616F6C-60C7-3664-493F-CA4F9BB8D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B0568-FCEC-BA7F-31B8-CEE8D7F01B71}"/>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348985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596-CFD4-AF38-4FF9-D13BE3AFE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3FB356-2654-6A0E-90B6-4E991BFB3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91E65-F0D4-80FC-FDF4-547892934D2F}"/>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A83A3761-2933-E644-BDC1-F550E0F9A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37CB3-EDFB-5570-BE87-F3944ABC2F7D}"/>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22277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22798A-F554-3BE4-5A73-AC758B6574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1F8F6-DA48-B9AF-29C6-39A1353523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9A874-0B74-8620-C34A-46CA42072C8A}"/>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66F24722-2D40-CDDF-AD91-CD70C26B9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8AD2E-E4CB-DBA1-5508-694C83590FA1}"/>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235573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3B46-CA0A-7245-860C-3CAAA5CA1D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2A481-5337-64E3-D8DC-95D6A3B4A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9DAEB-BBF6-4E35-4062-B23EFBFDFA88}"/>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66AED444-AD87-6AEE-C734-FB1178F5C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6B16A-52B6-2D3A-F91D-7C83682EC768}"/>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14493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5CDC-7448-C1A2-7BC7-52711FF02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695F52-EC87-F804-EC08-BF09DEA9B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E6B71-6C8E-66BE-A2A9-10F68EE5773D}"/>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5166FF03-1A5C-A9FA-C3EA-DE6049673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353AA-370D-4BC2-74FC-C83904F507D5}"/>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124076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E895-6D25-94A5-71F4-38E40593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F6950-AA61-A1FA-99DB-BB38FA2494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AB661-0313-61D0-6CB9-1F5A0D887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E8B60-4DF0-F224-882F-E507F99C3275}"/>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6" name="Footer Placeholder 5">
            <a:extLst>
              <a:ext uri="{FF2B5EF4-FFF2-40B4-BE49-F238E27FC236}">
                <a16:creationId xmlns:a16="http://schemas.microsoft.com/office/drawing/2014/main" id="{FD23684B-4615-10DE-713E-91F4F2ADD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4D32D-26FB-F3EC-0928-5725F9E11AD2}"/>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230938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3D4A-C69D-A637-22A0-664496C0F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4D705-EF49-9621-F576-A004F02D2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E668B-F285-163A-15B5-6779FCD84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789D43-1052-A4D0-2A58-2D453E8C4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8919B-722F-D116-9599-C30AD97C12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F8F34-F06B-87D6-8C5E-F918E7AD9491}"/>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8" name="Footer Placeholder 7">
            <a:extLst>
              <a:ext uri="{FF2B5EF4-FFF2-40B4-BE49-F238E27FC236}">
                <a16:creationId xmlns:a16="http://schemas.microsoft.com/office/drawing/2014/main" id="{7F47B8DF-291C-4D07-D790-F130A96CE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404BA-0130-F2FF-F7ED-F3A259512327}"/>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374908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622C-6EEA-91FB-5025-E15064C02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FFD6A2-FEAE-F5EE-2FEE-27349F6322E7}"/>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4" name="Footer Placeholder 3">
            <a:extLst>
              <a:ext uri="{FF2B5EF4-FFF2-40B4-BE49-F238E27FC236}">
                <a16:creationId xmlns:a16="http://schemas.microsoft.com/office/drawing/2014/main" id="{0975161A-16B3-BF65-CFE4-D9E519ECCF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60E1E-0951-3F55-A011-906E71046288}"/>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406786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D0E76-0BFA-520D-A586-1BEF123B6CA0}"/>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3" name="Footer Placeholder 2">
            <a:extLst>
              <a:ext uri="{FF2B5EF4-FFF2-40B4-BE49-F238E27FC236}">
                <a16:creationId xmlns:a16="http://schemas.microsoft.com/office/drawing/2014/main" id="{E3E484EC-20BB-FC73-C9EC-557440540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4F229-DDCE-50BA-5AB6-08AD518D171F}"/>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365945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6B2E-46CD-F85F-2D5A-0046331BA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040DC-4FAE-D214-D5DA-84E1C99FD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9100E-4921-ED52-2DE3-FDBB27F6D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38758-0E3B-685B-0F21-4B220E79B0B2}"/>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6" name="Footer Placeholder 5">
            <a:extLst>
              <a:ext uri="{FF2B5EF4-FFF2-40B4-BE49-F238E27FC236}">
                <a16:creationId xmlns:a16="http://schemas.microsoft.com/office/drawing/2014/main" id="{E1E5C56E-D3CD-60F9-58F6-C24CB0FDF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C4B33-ACE4-CC23-A673-3631624E0A32}"/>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152899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BA24-FC66-394A-8AC9-83A970E29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C66C6-E404-217E-DF2D-EEF4158D1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64328-E6D0-D43C-36E0-E3FBADA9D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CBFD-8EE5-28A9-917C-03315201E46E}"/>
              </a:ext>
            </a:extLst>
          </p:cNvPr>
          <p:cNvSpPr>
            <a:spLocks noGrp="1"/>
          </p:cNvSpPr>
          <p:nvPr>
            <p:ph type="dt" sz="half" idx="10"/>
          </p:nvPr>
        </p:nvSpPr>
        <p:spPr/>
        <p:txBody>
          <a:bodyPr/>
          <a:lstStyle/>
          <a:p>
            <a:fld id="{A8DB944F-5113-4420-90E4-C8B13742A4BE}" type="datetimeFigureOut">
              <a:rPr lang="en-US" smtClean="0"/>
              <a:t>6/13/23</a:t>
            </a:fld>
            <a:endParaRPr lang="en-US"/>
          </a:p>
        </p:txBody>
      </p:sp>
      <p:sp>
        <p:nvSpPr>
          <p:cNvPr id="6" name="Footer Placeholder 5">
            <a:extLst>
              <a:ext uri="{FF2B5EF4-FFF2-40B4-BE49-F238E27FC236}">
                <a16:creationId xmlns:a16="http://schemas.microsoft.com/office/drawing/2014/main" id="{475B8A10-FF4F-F6BF-01F7-ABC3107FD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24B6C-8856-8D31-BF26-838380DC2DFE}"/>
              </a:ext>
            </a:extLst>
          </p:cNvPr>
          <p:cNvSpPr>
            <a:spLocks noGrp="1"/>
          </p:cNvSpPr>
          <p:nvPr>
            <p:ph type="sldNum" sz="quarter" idx="12"/>
          </p:nvPr>
        </p:nvSpPr>
        <p:spPr/>
        <p:txBody>
          <a:bodyPr/>
          <a:lstStyle/>
          <a:p>
            <a:fld id="{6165712B-C1CC-4F52-B67F-3211CD84A915}" type="slidenum">
              <a:rPr lang="en-US" smtClean="0"/>
              <a:t>‹#›</a:t>
            </a:fld>
            <a:endParaRPr lang="en-US"/>
          </a:p>
        </p:txBody>
      </p:sp>
    </p:spTree>
    <p:extLst>
      <p:ext uri="{BB962C8B-B14F-4D97-AF65-F5344CB8AC3E}">
        <p14:creationId xmlns:p14="http://schemas.microsoft.com/office/powerpoint/2010/main" val="125116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DA97E-76B6-6CCD-E07E-28256CD923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13B8-54F2-7AFF-0DBC-723F68C9B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AA3CC-E503-0082-6D7E-AEC16303E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B944F-5113-4420-90E4-C8B13742A4BE}" type="datetimeFigureOut">
              <a:rPr lang="en-US" smtClean="0"/>
              <a:t>6/13/23</a:t>
            </a:fld>
            <a:endParaRPr lang="en-US"/>
          </a:p>
        </p:txBody>
      </p:sp>
      <p:sp>
        <p:nvSpPr>
          <p:cNvPr id="5" name="Footer Placeholder 4">
            <a:extLst>
              <a:ext uri="{FF2B5EF4-FFF2-40B4-BE49-F238E27FC236}">
                <a16:creationId xmlns:a16="http://schemas.microsoft.com/office/drawing/2014/main" id="{64AAA85D-2D2D-F7DE-669B-E4FE2B0B0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4D792B-5865-D2B7-C468-025889C71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5712B-C1CC-4F52-B67F-3211CD84A915}" type="slidenum">
              <a:rPr lang="en-US" smtClean="0"/>
              <a:t>‹#›</a:t>
            </a:fld>
            <a:endParaRPr lang="en-US"/>
          </a:p>
        </p:txBody>
      </p:sp>
    </p:spTree>
    <p:extLst>
      <p:ext uri="{BB962C8B-B14F-4D97-AF65-F5344CB8AC3E}">
        <p14:creationId xmlns:p14="http://schemas.microsoft.com/office/powerpoint/2010/main" val="98215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book-books-bookshelf-read-112117/"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vitae.ac.uk/researchers-professional-development/about-the-vitae-researcher-development-framework/developing-the-vitae-researcher-development-framework" TargetMode="External"/><Relationship Id="rId4" Type="http://schemas.openxmlformats.org/officeDocument/2006/relationships/hyperlink" Target="https://pixabay.com/vectors/football-pitch-field-soccer-player-3035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llsendchildrenscommunity.wordpres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deviantart.com/art/Spectrum-245511936"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researchleap.com/supporting-competent-practitioner-transdisciplinary-coaching-knowledge-based-expert-syste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hetoolkit.me/123-method/theory-based-evaluation/theory-step-2/focus-groups/"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hyperlink" Target="https://grasshopperherder.com/templates-suck-heres-our-lean-startup-template/"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ofmart.com/product/question-mark-sign-png-images-transparent-background-free-download-2/" TargetMode="External"/><Relationship Id="rId7" Type="http://schemas.openxmlformats.org/officeDocument/2006/relationships/hyperlink" Target="mailto:Zeta.bikova@sunderland.ac.uk"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mailto:Carrie.Phillips@sunderland.ac.uk" TargetMode="External"/><Relationship Id="rId5" Type="http://schemas.openxmlformats.org/officeDocument/2006/relationships/hyperlink" Target="mailto:Lesley.deacon@sunderland.ac.uk" TargetMode="Externa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27CB61-F7A0-1DF9-AE88-5B77626E720D}"/>
              </a:ext>
            </a:extLst>
          </p:cNvPr>
          <p:cNvSpPr>
            <a:spLocks noGrp="1"/>
          </p:cNvSpPr>
          <p:nvPr>
            <p:ph type="ctrTitle"/>
          </p:nvPr>
        </p:nvSpPr>
        <p:spPr>
          <a:xfrm>
            <a:off x="166255" y="484632"/>
            <a:ext cx="7287057" cy="3566160"/>
          </a:xfrm>
        </p:spPr>
        <p:txBody>
          <a:bodyPr vert="horz" lIns="91440" tIns="45720" rIns="91440" bIns="45720" rtlCol="0" anchor="b">
            <a:normAutofit/>
          </a:bodyPr>
          <a:lstStyle/>
          <a:p>
            <a:br>
              <a:rPr lang="en-US" sz="4100" dirty="0">
                <a:solidFill>
                  <a:srgbClr val="FFFFFF"/>
                </a:solidFill>
              </a:rPr>
            </a:br>
            <a:r>
              <a:rPr lang="en-US" sz="3600" b="1" dirty="0">
                <a:solidFill>
                  <a:srgbClr val="FFFFFF"/>
                </a:solidFill>
                <a:latin typeface="Bradley Hand ITC" panose="03070402050302030203" pitchFamily="66" charset="77"/>
              </a:rPr>
              <a:t>Facilitated Practice-based Research </a:t>
            </a:r>
            <a:r>
              <a:rPr lang="en-US" sz="2000" b="1" dirty="0">
                <a:solidFill>
                  <a:srgbClr val="FFFFFF"/>
                </a:solidFill>
              </a:rPr>
              <a:t>©University of Sunderland</a:t>
            </a:r>
            <a:r>
              <a:rPr lang="en-US" sz="3200" b="1" dirty="0">
                <a:solidFill>
                  <a:srgbClr val="FFFFFF"/>
                </a:solidFill>
              </a:rPr>
              <a:t> </a:t>
            </a:r>
            <a:br>
              <a:rPr lang="en-US" sz="3200" b="1" dirty="0">
                <a:solidFill>
                  <a:srgbClr val="FFFFFF"/>
                </a:solidFill>
              </a:rPr>
            </a:br>
            <a:br>
              <a:rPr lang="en-US" sz="3200" b="1" dirty="0">
                <a:solidFill>
                  <a:srgbClr val="FFFFFF"/>
                </a:solidFill>
              </a:rPr>
            </a:br>
            <a:r>
              <a:rPr lang="en-US" sz="3200" b="1" dirty="0">
                <a:solidFill>
                  <a:srgbClr val="FFFFFF"/>
                </a:solidFill>
              </a:rPr>
              <a:t>An Empowering Pedagogical Approach to Reframe Research Capacity in Social Work Practitioners</a:t>
            </a:r>
            <a:endParaRPr lang="en-US" sz="4100" b="1" dirty="0">
              <a:solidFill>
                <a:srgbClr val="FFFFFF"/>
              </a:solidFill>
            </a:endParaRPr>
          </a:p>
        </p:txBody>
      </p:sp>
      <p:sp>
        <p:nvSpPr>
          <p:cNvPr id="3" name="Subtitle 2">
            <a:extLst>
              <a:ext uri="{FF2B5EF4-FFF2-40B4-BE49-F238E27FC236}">
                <a16:creationId xmlns:a16="http://schemas.microsoft.com/office/drawing/2014/main" id="{E8F8AB93-F335-1DBE-65F9-ABB62DA15DAE}"/>
              </a:ext>
            </a:extLst>
          </p:cNvPr>
          <p:cNvSpPr>
            <a:spLocks noGrp="1"/>
          </p:cNvSpPr>
          <p:nvPr>
            <p:ph type="subTitle" idx="1"/>
          </p:nvPr>
        </p:nvSpPr>
        <p:spPr>
          <a:xfrm>
            <a:off x="166256" y="4480560"/>
            <a:ext cx="6753658" cy="2206752"/>
          </a:xfrm>
        </p:spPr>
        <p:txBody>
          <a:bodyPr vert="horz" lIns="91440" tIns="45720" rIns="91440" bIns="45720" rtlCol="0">
            <a:normAutofit lnSpcReduction="10000"/>
          </a:bodyPr>
          <a:lstStyle/>
          <a:p>
            <a:pPr algn="l"/>
            <a:r>
              <a:rPr lang="en-US" sz="2000" dirty="0">
                <a:solidFill>
                  <a:srgbClr val="FFFFFF"/>
                </a:solidFill>
              </a:rPr>
              <a:t>Dr Lesley Deacon, Senior Lecturer in Social Work &amp; VC’s Research &amp; Knowledge-exchange Fellow</a:t>
            </a:r>
          </a:p>
          <a:p>
            <a:pPr algn="l"/>
            <a:r>
              <a:rPr lang="en-US" sz="2000" dirty="0" err="1">
                <a:solidFill>
                  <a:srgbClr val="FFFFFF"/>
                </a:solidFill>
              </a:rPr>
              <a:t>Ms</a:t>
            </a:r>
            <a:r>
              <a:rPr lang="en-US" sz="2000" dirty="0">
                <a:solidFill>
                  <a:srgbClr val="FFFFFF"/>
                </a:solidFill>
              </a:rPr>
              <a:t> Carrie Phillips, Senior Lecturer in Social Work</a:t>
            </a:r>
          </a:p>
          <a:p>
            <a:pPr algn="l"/>
            <a:r>
              <a:rPr lang="en-US" sz="2000" dirty="0" err="1">
                <a:solidFill>
                  <a:srgbClr val="FFFFFF"/>
                </a:solidFill>
              </a:rPr>
              <a:t>Ms</a:t>
            </a:r>
            <a:r>
              <a:rPr lang="en-US" sz="2000" dirty="0">
                <a:solidFill>
                  <a:srgbClr val="FFFFFF"/>
                </a:solidFill>
              </a:rPr>
              <a:t> Zeta </a:t>
            </a:r>
            <a:r>
              <a:rPr lang="en-US" sz="2000" dirty="0" err="1">
                <a:solidFill>
                  <a:srgbClr val="FFFFFF"/>
                </a:solidFill>
              </a:rPr>
              <a:t>Bikova</a:t>
            </a:r>
            <a:r>
              <a:rPr lang="en-US" sz="2000" dirty="0">
                <a:solidFill>
                  <a:srgbClr val="FFFFFF"/>
                </a:solidFill>
              </a:rPr>
              <a:t>, Lecturer in Health and Social Care</a:t>
            </a:r>
          </a:p>
          <a:p>
            <a:pPr algn="l"/>
            <a:endParaRPr lang="en-US" sz="2000" dirty="0">
              <a:solidFill>
                <a:srgbClr val="FFFFFF"/>
              </a:solidFill>
            </a:endParaRPr>
          </a:p>
          <a:p>
            <a:pPr algn="l"/>
            <a:r>
              <a:rPr lang="en-US" sz="2000" dirty="0">
                <a:solidFill>
                  <a:srgbClr val="FFFFFF"/>
                </a:solidFill>
              </a:rPr>
              <a:t>JSWEC Conference, Glasgow</a:t>
            </a:r>
          </a:p>
        </p:txBody>
      </p:sp>
      <p:sp>
        <p:nvSpPr>
          <p:cNvPr id="3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with medium confidence">
            <a:extLst>
              <a:ext uri="{FF2B5EF4-FFF2-40B4-BE49-F238E27FC236}">
                <a16:creationId xmlns:a16="http://schemas.microsoft.com/office/drawing/2014/main" id="{8B78AA96-7898-53DB-037B-74C2B6A001B2}"/>
              </a:ext>
            </a:extLst>
          </p:cNvPr>
          <p:cNvPicPr>
            <a:picLocks noChangeAspect="1"/>
          </p:cNvPicPr>
          <p:nvPr/>
        </p:nvPicPr>
        <p:blipFill>
          <a:blip r:embed="rId3"/>
          <a:stretch>
            <a:fillRect/>
          </a:stretch>
        </p:blipFill>
        <p:spPr>
          <a:xfrm>
            <a:off x="7758113" y="279136"/>
            <a:ext cx="3931920" cy="1828342"/>
          </a:xfrm>
          <a:prstGeom prst="rect">
            <a:avLst/>
          </a:prstGeom>
        </p:spPr>
      </p:pic>
      <p:sp>
        <p:nvSpPr>
          <p:cNvPr id="6" name="TextBox 5">
            <a:extLst>
              <a:ext uri="{FF2B5EF4-FFF2-40B4-BE49-F238E27FC236}">
                <a16:creationId xmlns:a16="http://schemas.microsoft.com/office/drawing/2014/main" id="{DA7D344F-ED79-EF29-FA34-872B8CB45D47}"/>
              </a:ext>
            </a:extLst>
          </p:cNvPr>
          <p:cNvSpPr txBox="1"/>
          <p:nvPr/>
        </p:nvSpPr>
        <p:spPr>
          <a:xfrm>
            <a:off x="7547205" y="2386614"/>
            <a:ext cx="4473139" cy="4154984"/>
          </a:xfrm>
          <a:prstGeom prst="rect">
            <a:avLst/>
          </a:prstGeom>
          <a:noFill/>
        </p:spPr>
        <p:txBody>
          <a:bodyPr wrap="square">
            <a:spAutoFit/>
          </a:bodyPr>
          <a:lstStyle/>
          <a:p>
            <a:r>
              <a:rPr lang="en-US" sz="2400" dirty="0"/>
              <a:t>Presentation plan:</a:t>
            </a:r>
          </a:p>
          <a:p>
            <a:pPr marL="457200" indent="-457200">
              <a:buFont typeface="+mj-lt"/>
              <a:buAutoNum type="arabicPeriod"/>
            </a:pPr>
            <a:r>
              <a:rPr lang="en-US" sz="2000" dirty="0"/>
              <a:t>Bourdieu’s Field Theory, Facilitated Practice-based Research (FPR) – empowerment model, Lesley Deacon</a:t>
            </a:r>
          </a:p>
          <a:p>
            <a:pPr marL="457200" indent="-457200">
              <a:buFont typeface="+mj-lt"/>
              <a:buAutoNum type="arabicPeriod"/>
            </a:pPr>
            <a:r>
              <a:rPr lang="en-US" sz="2000" dirty="0"/>
              <a:t>Teaching FPR, Carrie Phillips</a:t>
            </a:r>
          </a:p>
          <a:p>
            <a:pPr marL="457200" indent="-457200">
              <a:buFont typeface="+mj-lt"/>
              <a:buAutoNum type="arabicPeriod"/>
            </a:pPr>
            <a:r>
              <a:rPr lang="en-US" sz="2000" dirty="0"/>
              <a:t>Participatory Action Research Methodology, Lesley Deacon</a:t>
            </a:r>
          </a:p>
          <a:p>
            <a:pPr marL="457200" indent="-457200">
              <a:buFont typeface="+mj-lt"/>
              <a:buAutoNum type="arabicPeriod"/>
            </a:pPr>
            <a:r>
              <a:rPr lang="en-US" sz="2000" dirty="0"/>
              <a:t>Participatory Action Research Project, Zeta </a:t>
            </a:r>
            <a:r>
              <a:rPr lang="en-US" sz="2000" dirty="0" err="1"/>
              <a:t>Bikova</a:t>
            </a:r>
            <a:endParaRPr lang="en-US" sz="2000" dirty="0"/>
          </a:p>
          <a:p>
            <a:pPr marL="457200" indent="-457200">
              <a:buFont typeface="+mj-lt"/>
              <a:buAutoNum type="arabicPeriod"/>
            </a:pPr>
            <a:r>
              <a:rPr lang="en-US" sz="2000" dirty="0"/>
              <a:t>Findings, from Cohorts 1, 2 and 3, Lesley Deacon</a:t>
            </a:r>
          </a:p>
          <a:p>
            <a:pPr marL="457200" indent="-457200">
              <a:buFont typeface="+mj-lt"/>
              <a:buAutoNum type="arabicPeriod"/>
            </a:pPr>
            <a:r>
              <a:rPr lang="en-US" sz="2000" dirty="0"/>
              <a:t>Next steps, Lesley Deacon</a:t>
            </a:r>
          </a:p>
        </p:txBody>
      </p:sp>
    </p:spTree>
    <p:extLst>
      <p:ext uri="{BB962C8B-B14F-4D97-AF65-F5344CB8AC3E}">
        <p14:creationId xmlns:p14="http://schemas.microsoft.com/office/powerpoint/2010/main" val="136758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CAEC-BBE6-600B-D764-57AEEAC8A681}"/>
              </a:ext>
            </a:extLst>
          </p:cNvPr>
          <p:cNvSpPr>
            <a:spLocks noGrp="1"/>
          </p:cNvSpPr>
          <p:nvPr>
            <p:ph type="title"/>
          </p:nvPr>
        </p:nvSpPr>
        <p:spPr>
          <a:xfrm>
            <a:off x="1136428" y="627564"/>
            <a:ext cx="7474172" cy="1325563"/>
          </a:xfrm>
        </p:spPr>
        <p:txBody>
          <a:bodyPr>
            <a:normAutofit/>
          </a:bodyPr>
          <a:lstStyle/>
          <a:p>
            <a:r>
              <a:rPr lang="en-US" dirty="0"/>
              <a:t>Bibliography </a:t>
            </a:r>
          </a:p>
        </p:txBody>
      </p:sp>
      <p:sp>
        <p:nvSpPr>
          <p:cNvPr id="3" name="Content Placeholder 2">
            <a:extLst>
              <a:ext uri="{FF2B5EF4-FFF2-40B4-BE49-F238E27FC236}">
                <a16:creationId xmlns:a16="http://schemas.microsoft.com/office/drawing/2014/main" id="{67E04134-02FD-1209-0979-5AFECAFC4D36}"/>
              </a:ext>
            </a:extLst>
          </p:cNvPr>
          <p:cNvSpPr>
            <a:spLocks noGrp="1"/>
          </p:cNvSpPr>
          <p:nvPr>
            <p:ph idx="1"/>
          </p:nvPr>
        </p:nvSpPr>
        <p:spPr>
          <a:xfrm>
            <a:off x="1136428" y="1642802"/>
            <a:ext cx="7474171" cy="4899314"/>
          </a:xfrm>
        </p:spPr>
        <p:txBody>
          <a:bodyPr anchor="ctr">
            <a:normAutofit fontScale="85000" lnSpcReduction="10000"/>
          </a:bodyPr>
          <a:lstStyle/>
          <a:p>
            <a:pPr marL="0" lvl="0" indent="0">
              <a:spcAft>
                <a:spcPts val="900"/>
              </a:spcAft>
              <a:buNone/>
            </a:pPr>
            <a:r>
              <a:rPr lang="en-GB" sz="1800" b="1" dirty="0">
                <a:effectLst/>
                <a:ea typeface="Times New Roman" panose="02020603050405020304" pitchFamily="18" charset="0"/>
                <a:cs typeface="Times New Roman" panose="02020603050405020304" pitchFamily="18" charset="0"/>
              </a:rPr>
              <a:t>ARTICLES</a:t>
            </a:r>
          </a:p>
          <a:p>
            <a:pPr marL="0" lvl="0" indent="0">
              <a:spcAft>
                <a:spcPts val="900"/>
              </a:spcAft>
              <a:buNone/>
            </a:pPr>
            <a:r>
              <a:rPr lang="en-GB" sz="1800" dirty="0">
                <a:effectLst/>
                <a:ea typeface="Times New Roman" panose="02020603050405020304" pitchFamily="18" charset="0"/>
                <a:cs typeface="Times New Roman" panose="02020603050405020304" pitchFamily="18" charset="0"/>
              </a:rPr>
              <a:t>Deacon. L. (2023) ‘Facilitated Practice-based Research: A model of Empowerment to Reduce Research Anxiety in Social Work Practitioners and Reframe Cultural Capital, </a:t>
            </a:r>
            <a:r>
              <a:rPr lang="en-GB" sz="1800" i="1" dirty="0">
                <a:effectLst/>
                <a:ea typeface="Times New Roman" panose="02020603050405020304" pitchFamily="18" charset="0"/>
                <a:cs typeface="Times New Roman" panose="02020603050405020304" pitchFamily="18" charset="0"/>
              </a:rPr>
              <a:t>European Journal of Social Work Research</a:t>
            </a:r>
            <a:r>
              <a:rPr lang="en-GB" sz="1800" dirty="0">
                <a:effectLst/>
                <a:ea typeface="Times New Roman" panose="02020603050405020304" pitchFamily="18" charset="0"/>
                <a:cs typeface="Times New Roman" panose="02020603050405020304" pitchFamily="18" charset="0"/>
              </a:rPr>
              <a:t>, inaugural issue 1(1), pp.102-117.</a:t>
            </a:r>
          </a:p>
          <a:p>
            <a:pPr marL="0" lvl="0" indent="0">
              <a:spcAft>
                <a:spcPts val="900"/>
              </a:spcAft>
              <a:buNone/>
            </a:pPr>
            <a:r>
              <a:rPr lang="en-GB" sz="1800" dirty="0">
                <a:effectLst/>
                <a:ea typeface="Times New Roman" panose="02020603050405020304" pitchFamily="18" charset="0"/>
                <a:cs typeface="Times New Roman" panose="02020603050405020304" pitchFamily="18" charset="0"/>
              </a:rPr>
              <a:t>Deacon, L. (2022) ‘Emancipatory Practice Development in Social Welfare Service Evaluation – a worked example’, </a:t>
            </a:r>
            <a:r>
              <a:rPr lang="en-GB" sz="1800" i="1" dirty="0">
                <a:effectLst/>
                <a:ea typeface="Times New Roman" panose="02020603050405020304" pitchFamily="18" charset="0"/>
                <a:cs typeface="Times New Roman" panose="02020603050405020304" pitchFamily="18" charset="0"/>
              </a:rPr>
              <a:t>International Practice Development Journal.</a:t>
            </a:r>
            <a:endParaRPr lang="en-GB" sz="1800" dirty="0">
              <a:effectLst/>
              <a:ea typeface="Times New Roman" panose="02020603050405020304" pitchFamily="18" charset="0"/>
              <a:cs typeface="Times New Roman" panose="02020603050405020304" pitchFamily="18" charset="0"/>
            </a:endParaRPr>
          </a:p>
          <a:p>
            <a:pPr marL="0" indent="0">
              <a:buNone/>
            </a:pPr>
            <a:r>
              <a:rPr lang="en-US" sz="1800" b="1" dirty="0"/>
              <a:t>CONFERENCES</a:t>
            </a:r>
          </a:p>
          <a:p>
            <a:pPr marL="0" lvl="0" indent="0">
              <a:spcAft>
                <a:spcPts val="900"/>
              </a:spcAft>
              <a:buNone/>
            </a:pPr>
            <a:r>
              <a:rPr lang="en-GB" sz="1800" dirty="0">
                <a:effectLst/>
                <a:ea typeface="Times New Roman" panose="02020603050405020304" pitchFamily="18" charset="0"/>
                <a:cs typeface="Times New Roman" panose="02020603050405020304" pitchFamily="18" charset="0"/>
              </a:rPr>
              <a:t>Deacon, L., Phillips, C. and </a:t>
            </a:r>
            <a:r>
              <a:rPr lang="en-GB" sz="1800" dirty="0" err="1">
                <a:effectLst/>
                <a:ea typeface="Times New Roman" panose="02020603050405020304" pitchFamily="18" charset="0"/>
                <a:cs typeface="Times New Roman" panose="02020603050405020304" pitchFamily="18" charset="0"/>
              </a:rPr>
              <a:t>Bikova</a:t>
            </a:r>
            <a:r>
              <a:rPr lang="en-GB" sz="1800" dirty="0">
                <a:effectLst/>
                <a:ea typeface="Times New Roman" panose="02020603050405020304" pitchFamily="18" charset="0"/>
                <a:cs typeface="Times New Roman" panose="02020603050405020304" pitchFamily="18" charset="0"/>
              </a:rPr>
              <a:t>, Z. (2023) ‘Facilitated Practice-based Research: An empowering Pedagogical Approach to Reframe Research Capacity in Social Work Practitioners’, JSWEC Conference, Glasgow and FES Conferen</a:t>
            </a:r>
            <a:r>
              <a:rPr lang="en-GB" sz="1800" dirty="0">
                <a:ea typeface="Times New Roman" panose="02020603050405020304" pitchFamily="18" charset="0"/>
                <a:cs typeface="Times New Roman" panose="02020603050405020304" pitchFamily="18" charset="0"/>
              </a:rPr>
              <a:t>ce, University of Sunderland</a:t>
            </a:r>
            <a:endParaRPr lang="en-GB" sz="1800" dirty="0">
              <a:effectLst/>
              <a:ea typeface="Times New Roman" panose="02020603050405020304" pitchFamily="18" charset="0"/>
              <a:cs typeface="Times New Roman" panose="02020603050405020304" pitchFamily="18" charset="0"/>
            </a:endParaRPr>
          </a:p>
          <a:p>
            <a:pPr marL="0" lvl="0" indent="0">
              <a:spcAft>
                <a:spcPts val="900"/>
              </a:spcAft>
              <a:buNone/>
            </a:pPr>
            <a:r>
              <a:rPr lang="en-GB" sz="1800" dirty="0">
                <a:effectLst/>
                <a:ea typeface="Times New Roman" panose="02020603050405020304" pitchFamily="18" charset="0"/>
                <a:cs typeface="Times New Roman" panose="02020603050405020304" pitchFamily="18" charset="0"/>
              </a:rPr>
              <a:t>Deacon, L. and </a:t>
            </a:r>
            <a:r>
              <a:rPr lang="en-GB" sz="1800" dirty="0" err="1">
                <a:effectLst/>
                <a:ea typeface="Times New Roman" panose="02020603050405020304" pitchFamily="18" charset="0"/>
                <a:cs typeface="Times New Roman" panose="02020603050405020304" pitchFamily="18" charset="0"/>
              </a:rPr>
              <a:t>Lonbay</a:t>
            </a:r>
            <a:r>
              <a:rPr lang="en-GB" sz="1800" dirty="0">
                <a:effectLst/>
                <a:ea typeface="Times New Roman" panose="02020603050405020304" pitchFamily="18" charset="0"/>
                <a:cs typeface="Times New Roman" panose="02020603050405020304" pitchFamily="18" charset="0"/>
              </a:rPr>
              <a:t>, S. (2023) ‘Narrowing the Gap between Social Work Research and Practice: how social workers make use of research and what impact does it have on practice?’ European Conference for Social Work Research, Milan, Italy. </a:t>
            </a:r>
          </a:p>
          <a:p>
            <a:pPr marL="0" lvl="0" indent="0">
              <a:spcAft>
                <a:spcPts val="900"/>
              </a:spcAft>
              <a:buNone/>
            </a:pPr>
            <a:r>
              <a:rPr lang="en-GB" sz="1800" b="1" dirty="0">
                <a:effectLst/>
                <a:ea typeface="Times New Roman" panose="02020603050405020304" pitchFamily="18" charset="0"/>
                <a:cs typeface="Times New Roman" panose="02020603050405020304" pitchFamily="18" charset="0"/>
              </a:rPr>
              <a:t>FORTHCOMING</a:t>
            </a:r>
            <a:endParaRPr lang="en-GB" sz="1800" b="1" dirty="0">
              <a:ea typeface="Times New Roman" panose="02020603050405020304" pitchFamily="18" charset="0"/>
              <a:cs typeface="Times New Roman" panose="02020603050405020304" pitchFamily="18" charset="0"/>
            </a:endParaRPr>
          </a:p>
          <a:p>
            <a:pPr marL="0" lvl="0" indent="0">
              <a:spcAft>
                <a:spcPts val="900"/>
              </a:spcAft>
              <a:buNone/>
            </a:pPr>
            <a:r>
              <a:rPr lang="en-GB" sz="1800" dirty="0">
                <a:effectLst/>
                <a:ea typeface="Times New Roman" panose="02020603050405020304" pitchFamily="18" charset="0"/>
                <a:cs typeface="Times New Roman" panose="02020603050405020304" pitchFamily="18" charset="0"/>
              </a:rPr>
              <a:t>Deacon, L. (forthcoming) ‘Facilitated Practice-based Research: A Trauma-informed Pedagogical Approach to Reframing </a:t>
            </a:r>
            <a:r>
              <a:rPr lang="en-GB" sz="1800" dirty="0">
                <a:ea typeface="Times New Roman" panose="02020603050405020304" pitchFamily="18" charset="0"/>
                <a:cs typeface="Times New Roman" panose="02020603050405020304" pitchFamily="18" charset="0"/>
              </a:rPr>
              <a:t>R</a:t>
            </a:r>
            <a:r>
              <a:rPr lang="en-GB" sz="1800" dirty="0">
                <a:effectLst/>
                <a:ea typeface="Times New Roman" panose="02020603050405020304" pitchFamily="18" charset="0"/>
                <a:cs typeface="Times New Roman" panose="02020603050405020304" pitchFamily="18" charset="0"/>
              </a:rPr>
              <a:t>esearch Anxiety to Build Research </a:t>
            </a:r>
            <a:r>
              <a:rPr lang="en-GB" sz="1800" dirty="0">
                <a:ea typeface="Times New Roman" panose="02020603050405020304" pitchFamily="18" charset="0"/>
                <a:cs typeface="Times New Roman" panose="02020603050405020304" pitchFamily="18" charset="0"/>
              </a:rPr>
              <a:t>C</a:t>
            </a:r>
            <a:r>
              <a:rPr lang="en-GB" sz="1800" dirty="0">
                <a:effectLst/>
                <a:ea typeface="Times New Roman" panose="02020603050405020304" pitchFamily="18" charset="0"/>
                <a:cs typeface="Times New Roman" panose="02020603050405020304" pitchFamily="18" charset="0"/>
              </a:rPr>
              <a:t>apacity in Social Work Practitioners’</a:t>
            </a:r>
          </a:p>
        </p:txBody>
      </p:sp>
      <p:sp>
        <p:nvSpPr>
          <p:cNvPr id="1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B18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shelf with books&#10;&#10;Description automatically generated with low confidence">
            <a:extLst>
              <a:ext uri="{FF2B5EF4-FFF2-40B4-BE49-F238E27FC236}">
                <a16:creationId xmlns:a16="http://schemas.microsoft.com/office/drawing/2014/main" id="{E1E51230-2446-945F-A355-18722205E915}"/>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44" r="9636" b="1"/>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96888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DD39-F2A3-B3BD-64F4-2C39BC7C49A8}"/>
              </a:ext>
            </a:extLst>
          </p:cNvPr>
          <p:cNvSpPr>
            <a:spLocks noGrp="1"/>
          </p:cNvSpPr>
          <p:nvPr>
            <p:ph type="title"/>
          </p:nvPr>
        </p:nvSpPr>
        <p:spPr>
          <a:xfrm>
            <a:off x="2980550" y="1038150"/>
            <a:ext cx="8653015" cy="1062644"/>
          </a:xfrm>
        </p:spPr>
        <p:txBody>
          <a:bodyPr vert="horz" lIns="91440" tIns="45720" rIns="91440" bIns="45720" rtlCol="0" anchor="b">
            <a:normAutofit fontScale="90000"/>
          </a:bodyPr>
          <a:lstStyle/>
          <a:p>
            <a:r>
              <a:rPr lang="en-US" kern="1200" dirty="0">
                <a:solidFill>
                  <a:schemeClr val="tx1"/>
                </a:solidFill>
              </a:rPr>
              <a:t>Research anxiety:</a:t>
            </a:r>
            <a:br>
              <a:rPr lang="en-US" kern="1200" dirty="0">
                <a:solidFill>
                  <a:schemeClr val="tx1"/>
                </a:solidFill>
              </a:rPr>
            </a:br>
            <a:r>
              <a:rPr lang="en-US" sz="3600" kern="1200" dirty="0">
                <a:solidFill>
                  <a:schemeClr val="tx1"/>
                </a:solidFill>
              </a:rPr>
              <a:t>application of Bourdieu’s field theory</a:t>
            </a:r>
            <a:r>
              <a:rPr lang="en-US" kern="1200" dirty="0">
                <a:solidFill>
                  <a:schemeClr val="tx1"/>
                </a:solidFill>
              </a:rPr>
              <a:t> </a:t>
            </a:r>
          </a:p>
        </p:txBody>
      </p:sp>
      <p:cxnSp>
        <p:nvCxnSpPr>
          <p:cNvPr id="13" name="Straight Connector 1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iagram&#10;&#10;Description automatically generated">
            <a:extLst>
              <a:ext uri="{FF2B5EF4-FFF2-40B4-BE49-F238E27FC236}">
                <a16:creationId xmlns:a16="http://schemas.microsoft.com/office/drawing/2014/main" id="{79B05EB7-634F-4125-53D7-53CA3E658B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922" y="273472"/>
            <a:ext cx="2574447" cy="1860037"/>
          </a:xfrm>
          <a:prstGeom prst="rect">
            <a:avLst/>
          </a:prstGeom>
        </p:spPr>
      </p:pic>
      <p:sp>
        <p:nvSpPr>
          <p:cNvPr id="4" name="Content Placeholder 2">
            <a:extLst>
              <a:ext uri="{FF2B5EF4-FFF2-40B4-BE49-F238E27FC236}">
                <a16:creationId xmlns:a16="http://schemas.microsoft.com/office/drawing/2014/main" id="{EC4FD1EB-6C36-4F53-2C9B-CD6ED1CC28A4}"/>
              </a:ext>
            </a:extLst>
          </p:cNvPr>
          <p:cNvSpPr txBox="1">
            <a:spLocks/>
          </p:cNvSpPr>
          <p:nvPr/>
        </p:nvSpPr>
        <p:spPr>
          <a:xfrm>
            <a:off x="586695" y="5860342"/>
            <a:ext cx="11046870" cy="9361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59EC"/>
                </a:solidFill>
              </a:rPr>
              <a:t>‘Social work students, practitioners and educators have essential research skills and knowledge but do not possess the symbolic capital to reframe these in the field of social work research and are habituated into research anxiety’. (Deacon, 2023, p.102)</a:t>
            </a:r>
          </a:p>
          <a:p>
            <a:endParaRPr lang="en-US" sz="1800" dirty="0"/>
          </a:p>
        </p:txBody>
      </p:sp>
      <p:sp>
        <p:nvSpPr>
          <p:cNvPr id="6" name="TextBox 5">
            <a:extLst>
              <a:ext uri="{FF2B5EF4-FFF2-40B4-BE49-F238E27FC236}">
                <a16:creationId xmlns:a16="http://schemas.microsoft.com/office/drawing/2014/main" id="{EDE42B42-9818-68C9-D8EB-EF13417C8B97}"/>
              </a:ext>
            </a:extLst>
          </p:cNvPr>
          <p:cNvSpPr txBox="1"/>
          <p:nvPr/>
        </p:nvSpPr>
        <p:spPr>
          <a:xfrm>
            <a:off x="344773" y="2341975"/>
            <a:ext cx="5621311" cy="3477875"/>
          </a:xfrm>
          <a:prstGeom prst="rect">
            <a:avLst/>
          </a:prstGeom>
          <a:noFill/>
        </p:spPr>
        <p:txBody>
          <a:bodyPr wrap="square">
            <a:spAutoFit/>
          </a:bodyPr>
          <a:lstStyle/>
          <a:p>
            <a:r>
              <a:rPr lang="en-US" sz="2000" dirty="0"/>
              <a:t>Field-specific struggles over power, </a:t>
            </a:r>
            <a:r>
              <a:rPr lang="en-US" sz="2000" b="1" dirty="0"/>
              <a:t>success based on inherited or acquired </a:t>
            </a:r>
            <a:r>
              <a:rPr lang="en-US" sz="2000" b="1" i="1" dirty="0"/>
              <a:t>capital</a:t>
            </a:r>
            <a:r>
              <a:rPr lang="en-US" sz="2000" dirty="0"/>
              <a:t>.</a:t>
            </a:r>
          </a:p>
          <a:p>
            <a:r>
              <a:rPr lang="en-US" sz="2000" i="1" dirty="0"/>
              <a:t>Habitus</a:t>
            </a:r>
            <a:r>
              <a:rPr lang="en-US" sz="2000" dirty="0"/>
              <a:t> – dispositions acquired by individuals as they operate in a particular field.</a:t>
            </a:r>
          </a:p>
          <a:p>
            <a:r>
              <a:rPr lang="en-US" sz="2000" i="1" dirty="0"/>
              <a:t>Field </a:t>
            </a:r>
            <a:r>
              <a:rPr lang="en-US" sz="2000" dirty="0"/>
              <a:t>of </a:t>
            </a:r>
            <a:r>
              <a:rPr lang="en-US" sz="2000" b="1" dirty="0"/>
              <a:t>social work research </a:t>
            </a:r>
            <a:r>
              <a:rPr lang="en-US" sz="2000" dirty="0"/>
              <a:t>(Deacon, 2023, p.105), HEIs have:</a:t>
            </a:r>
          </a:p>
          <a:p>
            <a:pPr marL="285750" indent="-285750">
              <a:buFont typeface="Arial" panose="020B0604020202020204" pitchFamily="34" charset="0"/>
              <a:buChar char="•"/>
            </a:pPr>
            <a:r>
              <a:rPr lang="en-US" sz="2000" dirty="0"/>
              <a:t>Economic: more access to research funding.</a:t>
            </a:r>
          </a:p>
          <a:p>
            <a:pPr marL="285750" indent="-285750">
              <a:buFont typeface="Arial" panose="020B0604020202020204" pitchFamily="34" charset="0"/>
              <a:buChar char="•"/>
            </a:pPr>
            <a:r>
              <a:rPr lang="en-US" sz="2000" dirty="0"/>
              <a:t>Cultural: more further education options.</a:t>
            </a:r>
          </a:p>
          <a:p>
            <a:pPr marL="285750" indent="-285750">
              <a:buFont typeface="Arial" panose="020B0604020202020204" pitchFamily="34" charset="0"/>
              <a:buChar char="•"/>
            </a:pPr>
            <a:r>
              <a:rPr lang="en-US" sz="2000" dirty="0"/>
              <a:t>Social: more access to research networks.</a:t>
            </a:r>
          </a:p>
          <a:p>
            <a:pPr marL="285750" indent="-285750">
              <a:buFont typeface="Arial" panose="020B0604020202020204" pitchFamily="34" charset="0"/>
              <a:buChar char="•"/>
            </a:pPr>
            <a:r>
              <a:rPr lang="en-US" sz="2000" dirty="0"/>
              <a:t>Symbolic: HEI research seen as legitimate, language intellectualized.</a:t>
            </a:r>
          </a:p>
        </p:txBody>
      </p:sp>
      <p:sp>
        <p:nvSpPr>
          <p:cNvPr id="10" name="Content Placeholder 2">
            <a:extLst>
              <a:ext uri="{FF2B5EF4-FFF2-40B4-BE49-F238E27FC236}">
                <a16:creationId xmlns:a16="http://schemas.microsoft.com/office/drawing/2014/main" id="{602CF95E-6390-692F-3C85-E3074B0A1A1C}"/>
              </a:ext>
            </a:extLst>
          </p:cNvPr>
          <p:cNvSpPr txBox="1">
            <a:spLocks/>
          </p:cNvSpPr>
          <p:nvPr/>
        </p:nvSpPr>
        <p:spPr>
          <a:xfrm>
            <a:off x="6110130" y="2396566"/>
            <a:ext cx="6096000" cy="3332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BUT… Researcher Development Framework (RDF) devised based on empirical data to highlight ‘</a:t>
            </a:r>
            <a:r>
              <a:rPr lang="en-GB" sz="2000" b="1" dirty="0"/>
              <a:t>what makes excellent researchers</a:t>
            </a:r>
            <a:r>
              <a:rPr lang="en-GB" sz="2000" dirty="0"/>
              <a:t>’ (</a:t>
            </a:r>
            <a:r>
              <a:rPr lang="en-GB" sz="2000" dirty="0">
                <a:hlinkClick r:id="rId5"/>
              </a:rPr>
              <a:t>Vitae, 2022: 3</a:t>
            </a:r>
            <a:r>
              <a:rPr lang="en-GB" sz="2000" dirty="0"/>
              <a:t>, cited in Deacon 2023)</a:t>
            </a:r>
          </a:p>
          <a:p>
            <a:r>
              <a:rPr lang="en-GB" sz="2000" dirty="0"/>
              <a:t>Comparison with SW skills/knowledge:</a:t>
            </a:r>
          </a:p>
          <a:p>
            <a:pPr lvl="1"/>
            <a:r>
              <a:rPr lang="en-GB" sz="2000" dirty="0"/>
              <a:t>high level communication skills;</a:t>
            </a:r>
          </a:p>
          <a:p>
            <a:pPr lvl="1"/>
            <a:r>
              <a:rPr lang="en-GB" sz="2000" dirty="0"/>
              <a:t>high level of subject knowledge;</a:t>
            </a:r>
          </a:p>
          <a:p>
            <a:pPr lvl="1"/>
            <a:r>
              <a:rPr lang="en-GB" sz="2000" dirty="0"/>
              <a:t>Understand values and ethics;  and</a:t>
            </a:r>
          </a:p>
          <a:p>
            <a:pPr lvl="1"/>
            <a:r>
              <a:rPr lang="en-GB" sz="2000" dirty="0"/>
              <a:t>ability to assess and understand issues and devise plans. </a:t>
            </a:r>
          </a:p>
          <a:p>
            <a:endParaRPr lang="en-US" sz="2000" dirty="0"/>
          </a:p>
        </p:txBody>
      </p:sp>
      <p:sp>
        <p:nvSpPr>
          <p:cNvPr id="11" name="Rectangle 10">
            <a:extLst>
              <a:ext uri="{FF2B5EF4-FFF2-40B4-BE49-F238E27FC236}">
                <a16:creationId xmlns:a16="http://schemas.microsoft.com/office/drawing/2014/main" id="{174FB526-765F-CF65-DDF6-BAFC2C05F6EE}"/>
              </a:ext>
            </a:extLst>
          </p:cNvPr>
          <p:cNvSpPr/>
          <p:nvPr/>
        </p:nvSpPr>
        <p:spPr>
          <a:xfrm>
            <a:off x="11461013" y="116529"/>
            <a:ext cx="611065"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LD</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3684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3C1B347-0B26-9265-609A-23D6AB52C16D}"/>
              </a:ext>
            </a:extLst>
          </p:cNvPr>
          <p:cNvSpPr>
            <a:spLocks noGrp="1"/>
          </p:cNvSpPr>
          <p:nvPr>
            <p:ph type="title"/>
          </p:nvPr>
        </p:nvSpPr>
        <p:spPr>
          <a:xfrm>
            <a:off x="450130" y="184170"/>
            <a:ext cx="9413398" cy="1325563"/>
          </a:xfrm>
        </p:spPr>
        <p:txBody>
          <a:bodyPr>
            <a:normAutofit/>
          </a:bodyPr>
          <a:lstStyle/>
          <a:p>
            <a:r>
              <a:rPr lang="en-GB" dirty="0"/>
              <a:t>Facilitated Practice-based Research (FPR) </a:t>
            </a:r>
            <a:r>
              <a:rPr lang="en-GB" sz="3600" dirty="0"/>
              <a:t>©University of Sunderland</a:t>
            </a:r>
            <a:endParaRPr lang="en-US" dirty="0"/>
          </a:p>
        </p:txBody>
      </p:sp>
      <p:sp>
        <p:nvSpPr>
          <p:cNvPr id="3" name="Content Placeholder 2">
            <a:extLst>
              <a:ext uri="{FF2B5EF4-FFF2-40B4-BE49-F238E27FC236}">
                <a16:creationId xmlns:a16="http://schemas.microsoft.com/office/drawing/2014/main" id="{AC5C25BD-6193-2356-B49A-2A36BF091B28}"/>
              </a:ext>
            </a:extLst>
          </p:cNvPr>
          <p:cNvSpPr>
            <a:spLocks noGrp="1"/>
          </p:cNvSpPr>
          <p:nvPr>
            <p:ph idx="1"/>
          </p:nvPr>
        </p:nvSpPr>
        <p:spPr>
          <a:xfrm>
            <a:off x="1060669" y="2516108"/>
            <a:ext cx="5850937" cy="4242246"/>
          </a:xfrm>
        </p:spPr>
        <p:txBody>
          <a:bodyPr>
            <a:normAutofit/>
          </a:bodyPr>
          <a:lstStyle/>
          <a:p>
            <a:r>
              <a:rPr lang="en-GB" sz="2000" dirty="0"/>
              <a:t>FPR is a</a:t>
            </a:r>
            <a:r>
              <a:rPr lang="en-US" sz="2000" b="0" dirty="0">
                <a:effectLst/>
                <a:ea typeface="Calibri" panose="020F0502020204030204" pitchFamily="34" charset="0"/>
                <a:cs typeface="Dreaming Outloud Pro" panose="03050502040302030504" pitchFamily="66" charset="77"/>
              </a:rPr>
              <a:t>n </a:t>
            </a:r>
            <a:r>
              <a:rPr lang="en-US" sz="2000" b="1" dirty="0">
                <a:effectLst/>
                <a:ea typeface="Calibri" panose="020F0502020204030204" pitchFamily="34" charset="0"/>
                <a:cs typeface="Dreaming Outloud Pro" panose="03050502040302030504" pitchFamily="66" charset="77"/>
              </a:rPr>
              <a:t>empowerment model </a:t>
            </a:r>
            <a:r>
              <a:rPr lang="en-US" sz="2000" b="0" dirty="0">
                <a:effectLst/>
                <a:ea typeface="Calibri" panose="020F0502020204030204" pitchFamily="34" charset="0"/>
                <a:cs typeface="Dreaming Outloud Pro" panose="03050502040302030504" pitchFamily="66" charset="77"/>
              </a:rPr>
              <a:t>designed by Dr Lesley Deacon, in collaboration with the </a:t>
            </a:r>
            <a:r>
              <a:rPr lang="en-US" sz="2000" b="0" dirty="0">
                <a:effectLst/>
                <a:ea typeface="Calibri" panose="020F0502020204030204" pitchFamily="34" charset="0"/>
                <a:cs typeface="Dreaming Outloud Pro" panose="03050502040302030504" pitchFamily="66" charset="77"/>
                <a:hlinkClick r:id="rId3"/>
              </a:rPr>
              <a:t>Wallsend Children’s Community </a:t>
            </a:r>
            <a:r>
              <a:rPr lang="en-US" sz="2000" b="0" dirty="0">
                <a:effectLst/>
                <a:ea typeface="Calibri" panose="020F0502020204030204" pitchFamily="34" charset="0"/>
                <a:cs typeface="Dreaming Outloud Pro" panose="03050502040302030504" pitchFamily="66" charset="77"/>
              </a:rPr>
              <a:t>(WCC), to teach participatory research to practitioners, in action, within practice. (Deacon, 2023)</a:t>
            </a:r>
          </a:p>
          <a:p>
            <a:r>
              <a:rPr lang="en-GB" sz="2000" dirty="0"/>
              <a:t>The approach assumes practitioners already have research skills and knowledge that they use every day in their practice e.g. investigating problems to understand them and develop intervention strategies.</a:t>
            </a:r>
          </a:p>
          <a:p>
            <a:r>
              <a:rPr lang="en-GB" sz="2000" dirty="0"/>
              <a:t>The aim of FPR is to support practitioners to see these links and reframe their skills and knowledge, thus developing their research capacity.</a:t>
            </a:r>
            <a:endParaRPr lang="en-US" sz="2000" dirty="0"/>
          </a:p>
        </p:txBody>
      </p:sp>
      <p:pic>
        <p:nvPicPr>
          <p:cNvPr id="7" name="Picture 6" descr="Background pattern&#10;&#10;Description automatically generated">
            <a:extLst>
              <a:ext uri="{FF2B5EF4-FFF2-40B4-BE49-F238E27FC236}">
                <a16:creationId xmlns:a16="http://schemas.microsoft.com/office/drawing/2014/main" id="{1AD9877C-23E9-B0DC-276C-A6B922B8781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556" r="22944"/>
          <a:stretch/>
        </p:blipFill>
        <p:spPr>
          <a:xfrm>
            <a:off x="6871839" y="1387587"/>
            <a:ext cx="4251231" cy="425123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BF7F457-996F-E5A8-A4AD-5901E773FBCB}"/>
              </a:ext>
            </a:extLst>
          </p:cNvPr>
          <p:cNvSpPr txBox="1">
            <a:spLocks/>
          </p:cNvSpPr>
          <p:nvPr/>
        </p:nvSpPr>
        <p:spPr>
          <a:xfrm>
            <a:off x="6728170" y="1976196"/>
            <a:ext cx="4415738" cy="339680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2900" dirty="0">
                <a:solidFill>
                  <a:schemeClr val="bg1"/>
                </a:solidFill>
              </a:rPr>
            </a:br>
            <a:r>
              <a:rPr lang="en-GB" sz="4300" b="1" dirty="0">
                <a:solidFill>
                  <a:schemeClr val="bg1"/>
                </a:solidFill>
                <a:latin typeface="Dreaming Outloud Pro" panose="03050502040302030504" pitchFamily="66" charset="77"/>
                <a:cs typeface="Dreaming Outloud Pro" panose="03050502040302030504" pitchFamily="66" charset="77"/>
              </a:rPr>
              <a:t>Facilitated Practice-based Research</a:t>
            </a:r>
          </a:p>
          <a:p>
            <a:pPr algn="ctr"/>
            <a:endParaRPr lang="en-GB" sz="4300" b="1" dirty="0">
              <a:solidFill>
                <a:schemeClr val="bg1"/>
              </a:solidFill>
              <a:latin typeface="Dreaming Outloud Pro" panose="03050502040302030504" pitchFamily="66" charset="77"/>
              <a:cs typeface="Dreaming Outloud Pro" panose="03050502040302030504" pitchFamily="66" charset="77"/>
            </a:endParaRPr>
          </a:p>
          <a:p>
            <a:pPr algn="ctr"/>
            <a:r>
              <a:rPr lang="en-GB" sz="8000" b="1" dirty="0">
                <a:solidFill>
                  <a:schemeClr val="bg1"/>
                </a:solidFill>
                <a:latin typeface="Dreaming Outloud Pro" panose="03050502040302030504" pitchFamily="66" charset="77"/>
                <a:cs typeface="Dreaming Outloud Pro" panose="03050502040302030504" pitchFamily="66" charset="77"/>
              </a:rPr>
              <a:t>FPR</a:t>
            </a:r>
            <a:endParaRPr lang="en-US" sz="3700" b="1" dirty="0">
              <a:solidFill>
                <a:schemeClr val="bg1"/>
              </a:solidFill>
              <a:latin typeface="Dreaming Outloud Pro" panose="03050502040302030504" pitchFamily="66" charset="77"/>
              <a:cs typeface="Dreaming Outloud Pro" panose="03050502040302030504" pitchFamily="66" charset="77"/>
            </a:endParaRPr>
          </a:p>
        </p:txBody>
      </p:sp>
      <p:sp>
        <p:nvSpPr>
          <p:cNvPr id="5" name="Content Placeholder 2">
            <a:extLst>
              <a:ext uri="{FF2B5EF4-FFF2-40B4-BE49-F238E27FC236}">
                <a16:creationId xmlns:a16="http://schemas.microsoft.com/office/drawing/2014/main" id="{AF4C4DA2-45B5-9B3E-DE62-6975B2F56455}"/>
              </a:ext>
            </a:extLst>
          </p:cNvPr>
          <p:cNvSpPr txBox="1">
            <a:spLocks/>
          </p:cNvSpPr>
          <p:nvPr/>
        </p:nvSpPr>
        <p:spPr>
          <a:xfrm>
            <a:off x="508694" y="1583774"/>
            <a:ext cx="6641614" cy="1178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Aim of FPR is to facilitate </a:t>
            </a:r>
            <a:r>
              <a:rPr lang="en-US" sz="2400" b="1" dirty="0"/>
              <a:t>practitioners to reframe their skills as research skills </a:t>
            </a:r>
            <a:r>
              <a:rPr lang="en-US" sz="2400" dirty="0"/>
              <a:t>(Deacon, 2023, p.102)</a:t>
            </a:r>
          </a:p>
          <a:p>
            <a:endParaRPr lang="en-US" sz="2400" dirty="0"/>
          </a:p>
        </p:txBody>
      </p:sp>
      <p:sp>
        <p:nvSpPr>
          <p:cNvPr id="9" name="Rectangle 8">
            <a:extLst>
              <a:ext uri="{FF2B5EF4-FFF2-40B4-BE49-F238E27FC236}">
                <a16:creationId xmlns:a16="http://schemas.microsoft.com/office/drawing/2014/main" id="{0C3F5915-20D1-D287-7DEF-AD034F60DD9A}"/>
              </a:ext>
            </a:extLst>
          </p:cNvPr>
          <p:cNvSpPr/>
          <p:nvPr/>
        </p:nvSpPr>
        <p:spPr>
          <a:xfrm>
            <a:off x="11461013" y="116529"/>
            <a:ext cx="611065"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LD</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32065509"/>
      </p:ext>
    </p:extLst>
  </p:cSld>
  <p:clrMapOvr>
    <a:masterClrMapping/>
  </p:clrMapOvr>
  <mc:AlternateContent xmlns:mc="http://schemas.openxmlformats.org/markup-compatibility/2006" xmlns:p14="http://schemas.microsoft.com/office/powerpoint/2010/main">
    <mc:Choice Requires="p14">
      <p:transition spd="slow" p14:dur="2000" advTm="102920"/>
    </mc:Choice>
    <mc:Fallback xmlns="">
      <p:transition spd="slow" advTm="1029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AACB-F586-DA18-C9D2-2C28B6860F20}"/>
              </a:ext>
            </a:extLst>
          </p:cNvPr>
          <p:cNvSpPr>
            <a:spLocks noGrp="1"/>
          </p:cNvSpPr>
          <p:nvPr>
            <p:ph type="title"/>
          </p:nvPr>
        </p:nvSpPr>
        <p:spPr>
          <a:xfrm>
            <a:off x="838200" y="365125"/>
            <a:ext cx="10515600" cy="994981"/>
          </a:xfrm>
        </p:spPr>
        <p:txBody>
          <a:bodyPr/>
          <a:lstStyle/>
          <a:p>
            <a:r>
              <a:rPr lang="en-US" dirty="0"/>
              <a:t>Reframing Practice as Research</a:t>
            </a:r>
          </a:p>
        </p:txBody>
      </p:sp>
      <p:sp>
        <p:nvSpPr>
          <p:cNvPr id="5" name="Content Placeholder 4">
            <a:extLst>
              <a:ext uri="{FF2B5EF4-FFF2-40B4-BE49-F238E27FC236}">
                <a16:creationId xmlns:a16="http://schemas.microsoft.com/office/drawing/2014/main" id="{71EBD0CC-757E-136B-DC12-9F32B0053664}"/>
              </a:ext>
            </a:extLst>
          </p:cNvPr>
          <p:cNvSpPr>
            <a:spLocks noGrp="1"/>
          </p:cNvSpPr>
          <p:nvPr>
            <p:ph sz="half" idx="1"/>
          </p:nvPr>
        </p:nvSpPr>
        <p:spPr>
          <a:xfrm>
            <a:off x="1102382" y="1543377"/>
            <a:ext cx="3396449" cy="1711902"/>
          </a:xfrm>
        </p:spPr>
        <p:txBody>
          <a:bodyPr/>
          <a:lstStyle/>
          <a:p>
            <a:pPr marL="0" indent="0">
              <a:buNone/>
            </a:pPr>
            <a:r>
              <a:rPr lang="en-GB" dirty="0"/>
              <a:t>Assessment skills?</a:t>
            </a:r>
          </a:p>
          <a:p>
            <a:pPr marL="0" indent="0">
              <a:buNone/>
            </a:pPr>
            <a:r>
              <a:rPr lang="en-GB" dirty="0"/>
              <a:t>Reading the case file?</a:t>
            </a:r>
          </a:p>
          <a:p>
            <a:pPr marL="0" indent="0">
              <a:buNone/>
            </a:pPr>
            <a:r>
              <a:rPr lang="en-GB" dirty="0"/>
              <a:t>Writing a report?</a:t>
            </a:r>
          </a:p>
        </p:txBody>
      </p:sp>
      <p:sp>
        <p:nvSpPr>
          <p:cNvPr id="6" name="Content Placeholder 5">
            <a:extLst>
              <a:ext uri="{FF2B5EF4-FFF2-40B4-BE49-F238E27FC236}">
                <a16:creationId xmlns:a16="http://schemas.microsoft.com/office/drawing/2014/main" id="{2DDAA516-B063-D06B-7C8A-F3F877D182F4}"/>
              </a:ext>
            </a:extLst>
          </p:cNvPr>
          <p:cNvSpPr>
            <a:spLocks noGrp="1"/>
          </p:cNvSpPr>
          <p:nvPr>
            <p:ph sz="half" idx="2"/>
          </p:nvPr>
        </p:nvSpPr>
        <p:spPr>
          <a:xfrm>
            <a:off x="7545586" y="1543377"/>
            <a:ext cx="4117019" cy="1711902"/>
          </a:xfrm>
        </p:spPr>
        <p:txBody>
          <a:bodyPr/>
          <a:lstStyle/>
          <a:p>
            <a:pPr marL="0" indent="0">
              <a:buNone/>
            </a:pPr>
            <a:r>
              <a:rPr lang="en-GB" dirty="0"/>
              <a:t>Semi-structured interview?</a:t>
            </a:r>
          </a:p>
          <a:p>
            <a:pPr marL="0" indent="0">
              <a:buNone/>
            </a:pPr>
            <a:r>
              <a:rPr lang="en-GB" dirty="0"/>
              <a:t>Literature review?</a:t>
            </a:r>
          </a:p>
          <a:p>
            <a:pPr marL="0" indent="0">
              <a:buNone/>
            </a:pPr>
            <a:r>
              <a:rPr lang="en-GB" dirty="0"/>
              <a:t>Writing a report!</a:t>
            </a:r>
          </a:p>
        </p:txBody>
      </p:sp>
      <p:sp>
        <p:nvSpPr>
          <p:cNvPr id="8" name="TextBox 7">
            <a:extLst>
              <a:ext uri="{FF2B5EF4-FFF2-40B4-BE49-F238E27FC236}">
                <a16:creationId xmlns:a16="http://schemas.microsoft.com/office/drawing/2014/main" id="{8C66A769-CB95-2ABB-63A8-19149F5959BE}"/>
              </a:ext>
            </a:extLst>
          </p:cNvPr>
          <p:cNvSpPr txBox="1"/>
          <p:nvPr/>
        </p:nvSpPr>
        <p:spPr>
          <a:xfrm>
            <a:off x="4199328" y="3306953"/>
            <a:ext cx="3690174" cy="954107"/>
          </a:xfrm>
          <a:prstGeom prst="rect">
            <a:avLst/>
          </a:prstGeom>
          <a:noFill/>
        </p:spPr>
        <p:txBody>
          <a:bodyPr wrap="square" rtlCol="0">
            <a:spAutoFit/>
          </a:bodyPr>
          <a:lstStyle/>
          <a:p>
            <a:pPr algn="ctr"/>
            <a:r>
              <a:rPr lang="en-GB" sz="2800" dirty="0"/>
              <a:t>Bravery</a:t>
            </a:r>
          </a:p>
          <a:p>
            <a:pPr algn="ctr"/>
            <a:r>
              <a:rPr lang="en-GB" sz="2800" dirty="0"/>
              <a:t>Professional curiosity</a:t>
            </a:r>
          </a:p>
        </p:txBody>
      </p:sp>
      <p:pic>
        <p:nvPicPr>
          <p:cNvPr id="9" name="Picture 8" descr="Shape, circle&#10;&#10;Description automatically generated">
            <a:extLst>
              <a:ext uri="{FF2B5EF4-FFF2-40B4-BE49-F238E27FC236}">
                <a16:creationId xmlns:a16="http://schemas.microsoft.com/office/drawing/2014/main" id="{BD8563B0-B89D-448F-8ADA-BC9E16C40D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39080" y="3935528"/>
            <a:ext cx="3153544" cy="2073455"/>
          </a:xfrm>
          <a:prstGeom prst="rect">
            <a:avLst/>
          </a:prstGeom>
          <a:ln>
            <a:solidFill>
              <a:srgbClr val="4472C4"/>
            </a:solidFill>
          </a:ln>
        </p:spPr>
      </p:pic>
      <p:cxnSp>
        <p:nvCxnSpPr>
          <p:cNvPr id="18" name="Straight Arrow Connector 17">
            <a:extLst>
              <a:ext uri="{FF2B5EF4-FFF2-40B4-BE49-F238E27FC236}">
                <a16:creationId xmlns:a16="http://schemas.microsoft.com/office/drawing/2014/main" id="{FF0F804C-1319-6853-DD57-8ACC0AE89592}"/>
              </a:ext>
            </a:extLst>
          </p:cNvPr>
          <p:cNvCxnSpPr>
            <a:cxnSpLocks/>
          </p:cNvCxnSpPr>
          <p:nvPr/>
        </p:nvCxnSpPr>
        <p:spPr>
          <a:xfrm>
            <a:off x="4649751" y="1791828"/>
            <a:ext cx="2592280"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3688C3E5-016F-B06F-68F8-E2B5AA3E9A02}"/>
              </a:ext>
            </a:extLst>
          </p:cNvPr>
          <p:cNvCxnSpPr>
            <a:cxnSpLocks/>
          </p:cNvCxnSpPr>
          <p:nvPr/>
        </p:nvCxnSpPr>
        <p:spPr>
          <a:xfrm>
            <a:off x="4649751" y="2285047"/>
            <a:ext cx="2592280"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A8D304B6-BDE0-1533-49CF-A4EBADA9FA58}"/>
              </a:ext>
            </a:extLst>
          </p:cNvPr>
          <p:cNvCxnSpPr>
            <a:cxnSpLocks/>
          </p:cNvCxnSpPr>
          <p:nvPr/>
        </p:nvCxnSpPr>
        <p:spPr>
          <a:xfrm>
            <a:off x="4649751" y="2769851"/>
            <a:ext cx="2592280"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23456C10-27DE-7C8E-550F-14E552403EB1}"/>
              </a:ext>
            </a:extLst>
          </p:cNvPr>
          <p:cNvSpPr txBox="1"/>
          <p:nvPr/>
        </p:nvSpPr>
        <p:spPr>
          <a:xfrm>
            <a:off x="4304392" y="4479336"/>
            <a:ext cx="3851440" cy="1938992"/>
          </a:xfrm>
          <a:prstGeom prst="rect">
            <a:avLst/>
          </a:prstGeom>
          <a:noFill/>
        </p:spPr>
        <p:txBody>
          <a:bodyPr wrap="square" rtlCol="0">
            <a:spAutoFit/>
          </a:bodyPr>
          <a:lstStyle/>
          <a:p>
            <a:pPr algn="ctr"/>
            <a:r>
              <a:rPr lang="en-GB" sz="2400" dirty="0"/>
              <a:t>Learning by doing</a:t>
            </a:r>
          </a:p>
          <a:p>
            <a:pPr algn="ctr"/>
            <a:r>
              <a:rPr lang="en-GB" sz="2400" dirty="0"/>
              <a:t>Reducing anxiety</a:t>
            </a:r>
          </a:p>
          <a:p>
            <a:pPr algn="ctr"/>
            <a:r>
              <a:rPr lang="en-GB" sz="2400" dirty="0"/>
              <a:t>Putting research into practice</a:t>
            </a:r>
          </a:p>
          <a:p>
            <a:pPr algn="ctr"/>
            <a:r>
              <a:rPr lang="en-GB" sz="2400" dirty="0"/>
              <a:t>Evaluating outcomes</a:t>
            </a:r>
          </a:p>
          <a:p>
            <a:pPr algn="ctr"/>
            <a:r>
              <a:rPr lang="en-GB" sz="2400" dirty="0"/>
              <a:t> Sustained transformation</a:t>
            </a:r>
          </a:p>
        </p:txBody>
      </p:sp>
      <p:sp>
        <p:nvSpPr>
          <p:cNvPr id="36" name="TextBox 35">
            <a:extLst>
              <a:ext uri="{FF2B5EF4-FFF2-40B4-BE49-F238E27FC236}">
                <a16:creationId xmlns:a16="http://schemas.microsoft.com/office/drawing/2014/main" id="{2854CFCF-F932-B3AC-29E8-CA8273F8FC60}"/>
              </a:ext>
            </a:extLst>
          </p:cNvPr>
          <p:cNvSpPr txBox="1"/>
          <p:nvPr/>
        </p:nvSpPr>
        <p:spPr>
          <a:xfrm rot="16200000">
            <a:off x="2880852" y="5323683"/>
            <a:ext cx="2211914" cy="523220"/>
          </a:xfrm>
          <a:prstGeom prst="rect">
            <a:avLst/>
          </a:prstGeom>
          <a:noFill/>
        </p:spPr>
        <p:txBody>
          <a:bodyPr wrap="square" rtlCol="0">
            <a:spAutoFit/>
          </a:bodyPr>
          <a:lstStyle/>
          <a:p>
            <a:pPr algn="ctr"/>
            <a:r>
              <a:rPr lang="en-GB" sz="2800" dirty="0"/>
              <a:t>OUTCOMES</a:t>
            </a:r>
          </a:p>
        </p:txBody>
      </p:sp>
      <p:sp>
        <p:nvSpPr>
          <p:cNvPr id="37" name="Rectangle: Rounded Corners 36">
            <a:extLst>
              <a:ext uri="{FF2B5EF4-FFF2-40B4-BE49-F238E27FC236}">
                <a16:creationId xmlns:a16="http://schemas.microsoft.com/office/drawing/2014/main" id="{1F1EA9CC-5CE2-30AE-CBBF-5AD5C148543E}"/>
              </a:ext>
            </a:extLst>
          </p:cNvPr>
          <p:cNvSpPr/>
          <p:nvPr/>
        </p:nvSpPr>
        <p:spPr>
          <a:xfrm>
            <a:off x="3530566" y="4391936"/>
            <a:ext cx="4796688" cy="221191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TextBox 37">
            <a:extLst>
              <a:ext uri="{FF2B5EF4-FFF2-40B4-BE49-F238E27FC236}">
                <a16:creationId xmlns:a16="http://schemas.microsoft.com/office/drawing/2014/main" id="{AB532EC8-CE55-DB04-A509-ECB295656043}"/>
              </a:ext>
            </a:extLst>
          </p:cNvPr>
          <p:cNvSpPr txBox="1"/>
          <p:nvPr/>
        </p:nvSpPr>
        <p:spPr>
          <a:xfrm rot="16200000">
            <a:off x="-309808" y="2023437"/>
            <a:ext cx="2211914" cy="523220"/>
          </a:xfrm>
          <a:prstGeom prst="rect">
            <a:avLst/>
          </a:prstGeom>
          <a:noFill/>
        </p:spPr>
        <p:txBody>
          <a:bodyPr wrap="square" rtlCol="0">
            <a:spAutoFit/>
          </a:bodyPr>
          <a:lstStyle/>
          <a:p>
            <a:pPr algn="ctr"/>
            <a:r>
              <a:rPr lang="en-GB" sz="2800" dirty="0"/>
              <a:t>EXAMPLES</a:t>
            </a:r>
          </a:p>
        </p:txBody>
      </p:sp>
      <p:sp>
        <p:nvSpPr>
          <p:cNvPr id="39" name="Rectangle: Rounded Corners 38">
            <a:extLst>
              <a:ext uri="{FF2B5EF4-FFF2-40B4-BE49-F238E27FC236}">
                <a16:creationId xmlns:a16="http://schemas.microsoft.com/office/drawing/2014/main" id="{7B4FA6C9-BDA8-FF36-46C6-4A15825869BD}"/>
              </a:ext>
            </a:extLst>
          </p:cNvPr>
          <p:cNvSpPr/>
          <p:nvPr/>
        </p:nvSpPr>
        <p:spPr>
          <a:xfrm>
            <a:off x="399375" y="1360106"/>
            <a:ext cx="11393249" cy="189517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34D78ED8-F6F0-E1AA-E0F5-8470AC42A592}"/>
              </a:ext>
            </a:extLst>
          </p:cNvPr>
          <p:cNvSpPr/>
          <p:nvPr/>
        </p:nvSpPr>
        <p:spPr>
          <a:xfrm>
            <a:off x="4380306" y="3372232"/>
            <a:ext cx="3263804" cy="91095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 name="Rectangle 2">
            <a:extLst>
              <a:ext uri="{FF2B5EF4-FFF2-40B4-BE49-F238E27FC236}">
                <a16:creationId xmlns:a16="http://schemas.microsoft.com/office/drawing/2014/main" id="{C5EC838D-CB7B-41DA-685D-F9E610A49390}"/>
              </a:ext>
            </a:extLst>
          </p:cNvPr>
          <p:cNvSpPr/>
          <p:nvPr/>
        </p:nvSpPr>
        <p:spPr>
          <a:xfrm>
            <a:off x="11458608" y="116529"/>
            <a:ext cx="615874"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CP</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2523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C905A-D8D6-019A-01B4-2EFF127E766F}"/>
              </a:ext>
            </a:extLst>
          </p:cNvPr>
          <p:cNvSpPr>
            <a:spLocks noGrp="1"/>
          </p:cNvSpPr>
          <p:nvPr>
            <p:ph type="title"/>
          </p:nvPr>
        </p:nvSpPr>
        <p:spPr>
          <a:xfrm>
            <a:off x="4572001" y="601744"/>
            <a:ext cx="6781800" cy="1338696"/>
          </a:xfrm>
        </p:spPr>
        <p:txBody>
          <a:bodyPr>
            <a:normAutofit/>
          </a:bodyPr>
          <a:lstStyle/>
          <a:p>
            <a:r>
              <a:rPr lang="en-US" dirty="0"/>
              <a:t>Participatory Action Research (PAR) Methodology</a:t>
            </a:r>
          </a:p>
        </p:txBody>
      </p:sp>
      <p:pic>
        <p:nvPicPr>
          <p:cNvPr id="14" name="Picture 13" descr="White puzzle with one red piece">
            <a:extLst>
              <a:ext uri="{FF2B5EF4-FFF2-40B4-BE49-F238E27FC236}">
                <a16:creationId xmlns:a16="http://schemas.microsoft.com/office/drawing/2014/main" id="{B73E90CC-7C11-31A6-4903-B4B4CE1AC8B9}"/>
              </a:ext>
            </a:extLst>
          </p:cNvPr>
          <p:cNvPicPr>
            <a:picLocks noChangeAspect="1"/>
          </p:cNvPicPr>
          <p:nvPr/>
        </p:nvPicPr>
        <p:blipFill rotWithShape="1">
          <a:blip r:embed="rId3"/>
          <a:srcRect l="35404" r="33800"/>
          <a:stretch/>
        </p:blipFill>
        <p:spPr>
          <a:xfrm>
            <a:off x="0" y="7864"/>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B42B39B5-4411-FA91-6FC6-A5EDEC470E0F}"/>
              </a:ext>
            </a:extLst>
          </p:cNvPr>
          <p:cNvSpPr>
            <a:spLocks noGrp="1"/>
          </p:cNvSpPr>
          <p:nvPr>
            <p:ph idx="1"/>
          </p:nvPr>
        </p:nvSpPr>
        <p:spPr>
          <a:xfrm>
            <a:off x="4572001" y="2201957"/>
            <a:ext cx="6781800" cy="4531351"/>
          </a:xfrm>
        </p:spPr>
        <p:txBody>
          <a:bodyPr anchor="t">
            <a:normAutofit lnSpcReduction="10000"/>
          </a:bodyPr>
          <a:lstStyle/>
          <a:p>
            <a:pPr marL="0" indent="0">
              <a:buNone/>
            </a:pPr>
            <a:r>
              <a:rPr lang="en-US" sz="2000" dirty="0"/>
              <a:t>FPR has been evaluated through qualitative PAR: </a:t>
            </a:r>
            <a:r>
              <a:rPr lang="en-US" sz="2000" b="1" dirty="0"/>
              <a:t>how can we bridge the gap between social work research and practice?</a:t>
            </a:r>
          </a:p>
          <a:p>
            <a:pPr marL="0" indent="0">
              <a:buNone/>
            </a:pPr>
            <a:r>
              <a:rPr lang="en-US" sz="2000" dirty="0"/>
              <a:t>There are five stages to this study, where FPR is implemented and evaluated in different settings and with different practitioners.</a:t>
            </a:r>
            <a:endParaRPr lang="en-US" sz="2000" b="1" dirty="0">
              <a:highlight>
                <a:srgbClr val="FF00FF"/>
              </a:highlight>
            </a:endParaRPr>
          </a:p>
          <a:p>
            <a:r>
              <a:rPr lang="en-US" sz="2000" b="1" dirty="0">
                <a:highlight>
                  <a:srgbClr val="FF00FF"/>
                </a:highlight>
              </a:rPr>
              <a:t>1.</a:t>
            </a:r>
            <a:r>
              <a:rPr lang="en-US" sz="2000" dirty="0"/>
              <a:t> Small Charitable Organisation – support for children and families in areas of high deprivation, in person</a:t>
            </a:r>
          </a:p>
          <a:p>
            <a:r>
              <a:rPr lang="en-US" sz="2000" b="1" dirty="0">
                <a:highlight>
                  <a:srgbClr val="FF00FF"/>
                </a:highlight>
              </a:rPr>
              <a:t>2.</a:t>
            </a:r>
            <a:r>
              <a:rPr lang="en-US" sz="2000" dirty="0"/>
              <a:t> Small Charitable Organisation – support for youth homelessness, online</a:t>
            </a:r>
          </a:p>
          <a:p>
            <a:r>
              <a:rPr lang="en-US" sz="2000" b="1" dirty="0">
                <a:highlight>
                  <a:srgbClr val="FF00FF"/>
                </a:highlight>
              </a:rPr>
              <a:t>3.</a:t>
            </a:r>
            <a:r>
              <a:rPr lang="en-US" sz="2000" dirty="0"/>
              <a:t> A Local Authority – children’s services practitioners, online</a:t>
            </a:r>
          </a:p>
          <a:p>
            <a:r>
              <a:rPr lang="en-US" sz="2000" dirty="0"/>
              <a:t>4. Three Local Authorities – children’s and adult services practitioners, in person</a:t>
            </a:r>
          </a:p>
          <a:p>
            <a:r>
              <a:rPr lang="en-US" sz="2000" dirty="0"/>
              <a:t>5. In planning stage but aimed at 12 Local Authorities and a mix of children’s and adult services practitioners, in person</a:t>
            </a:r>
          </a:p>
        </p:txBody>
      </p:sp>
      <p:sp>
        <p:nvSpPr>
          <p:cNvPr id="5" name="Rectangle 4">
            <a:extLst>
              <a:ext uri="{FF2B5EF4-FFF2-40B4-BE49-F238E27FC236}">
                <a16:creationId xmlns:a16="http://schemas.microsoft.com/office/drawing/2014/main" id="{D7216516-6012-CA94-DF77-1009554E6CD7}"/>
              </a:ext>
            </a:extLst>
          </p:cNvPr>
          <p:cNvSpPr/>
          <p:nvPr/>
        </p:nvSpPr>
        <p:spPr>
          <a:xfrm>
            <a:off x="244746" y="2367171"/>
            <a:ext cx="3265253" cy="1384995"/>
          </a:xfrm>
          <a:prstGeom prst="rect">
            <a:avLst/>
          </a:prstGeom>
          <a:noFill/>
        </p:spPr>
        <p:txBody>
          <a:bodyPr wrap="none" lIns="91440" tIns="45720" rIns="91440" bIns="45720">
            <a:spAutoFit/>
          </a:bodyPr>
          <a:lstStyle/>
          <a:p>
            <a:pPr algn="ctr"/>
            <a:r>
              <a:rPr lang="en-GB" sz="2800" b="1" cap="none" spc="0" dirty="0">
                <a:ln w="6600">
                  <a:solidFill>
                    <a:schemeClr val="accent2"/>
                  </a:solidFill>
                  <a:prstDash val="solid"/>
                </a:ln>
                <a:solidFill>
                  <a:srgbClr val="FFFFFF"/>
                </a:solidFill>
                <a:effectLst>
                  <a:outerShdw dist="38100" dir="2700000" algn="tl" rotWithShape="0">
                    <a:schemeClr val="accent2"/>
                  </a:outerShdw>
                </a:effectLst>
              </a:rPr>
              <a:t>Research Associates:</a:t>
            </a:r>
          </a:p>
          <a:p>
            <a:pPr algn="ctr"/>
            <a:r>
              <a:rPr lang="en-GB" sz="2800" b="1" cap="none" spc="0" dirty="0">
                <a:ln w="6600">
                  <a:solidFill>
                    <a:schemeClr val="accent2"/>
                  </a:solidFill>
                  <a:prstDash val="solid"/>
                </a:ln>
                <a:solidFill>
                  <a:srgbClr val="FFFFFF"/>
                </a:solidFill>
                <a:effectLst>
                  <a:outerShdw dist="38100" dir="2700000" algn="tl" rotWithShape="0">
                    <a:schemeClr val="accent2"/>
                  </a:outerShdw>
                </a:effectLst>
              </a:rPr>
              <a:t>Zeta </a:t>
            </a:r>
            <a:r>
              <a:rPr lang="en-GB" sz="2800" b="1" cap="none" spc="0" dirty="0" err="1">
                <a:ln w="6600">
                  <a:solidFill>
                    <a:schemeClr val="accent2"/>
                  </a:solidFill>
                  <a:prstDash val="solid"/>
                </a:ln>
                <a:solidFill>
                  <a:srgbClr val="FFFFFF"/>
                </a:solidFill>
                <a:effectLst>
                  <a:outerShdw dist="38100" dir="2700000" algn="tl" rotWithShape="0">
                    <a:schemeClr val="accent2"/>
                  </a:outerShdw>
                </a:effectLst>
              </a:rPr>
              <a:t>Bikova</a:t>
            </a:r>
            <a:endParaRPr lang="en-GB" sz="2800" b="1" cap="none" spc="0" dirty="0">
              <a:ln w="6600">
                <a:solidFill>
                  <a:schemeClr val="accent2"/>
                </a:solidFill>
                <a:prstDash val="solid"/>
              </a:ln>
              <a:solidFill>
                <a:srgbClr val="FFFFFF"/>
              </a:solidFill>
              <a:effectLst>
                <a:outerShdw dist="38100" dir="2700000" algn="tl" rotWithShape="0">
                  <a:schemeClr val="accent2"/>
                </a:outerShdw>
              </a:effectLst>
            </a:endParaRPr>
          </a:p>
          <a:p>
            <a:pPr algn="ctr"/>
            <a:r>
              <a:rPr lang="en-GB" sz="2800" b="1" dirty="0">
                <a:ln w="6600">
                  <a:solidFill>
                    <a:schemeClr val="accent2"/>
                  </a:solidFill>
                  <a:prstDash val="solid"/>
                </a:ln>
                <a:solidFill>
                  <a:srgbClr val="FFFFFF"/>
                </a:solidFill>
                <a:effectLst>
                  <a:outerShdw dist="38100" dir="2700000" algn="tl" rotWithShape="0">
                    <a:schemeClr val="accent2"/>
                  </a:outerShdw>
                </a:effectLst>
              </a:rPr>
              <a:t>Emma Aggar</a:t>
            </a:r>
            <a:endParaRPr lang="en-GB"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a:extLst>
              <a:ext uri="{FF2B5EF4-FFF2-40B4-BE49-F238E27FC236}">
                <a16:creationId xmlns:a16="http://schemas.microsoft.com/office/drawing/2014/main" id="{A7AE4B83-19F3-99D9-4F34-2C776559D789}"/>
              </a:ext>
            </a:extLst>
          </p:cNvPr>
          <p:cNvSpPr/>
          <p:nvPr/>
        </p:nvSpPr>
        <p:spPr>
          <a:xfrm>
            <a:off x="11461013" y="116529"/>
            <a:ext cx="611065"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LD</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2569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90293-A610-B6AE-1070-1524AC3D15F9}"/>
              </a:ext>
            </a:extLst>
          </p:cNvPr>
          <p:cNvSpPr>
            <a:spLocks noGrp="1"/>
          </p:cNvSpPr>
          <p:nvPr>
            <p:ph type="title"/>
          </p:nvPr>
        </p:nvSpPr>
        <p:spPr>
          <a:xfrm>
            <a:off x="71373" y="200055"/>
            <a:ext cx="5251316" cy="702057"/>
          </a:xfrm>
        </p:spPr>
        <p:txBody>
          <a:bodyPr>
            <a:normAutofit/>
          </a:bodyPr>
          <a:lstStyle/>
          <a:p>
            <a:r>
              <a:rPr lang="en-US" dirty="0"/>
              <a:t>Methods</a:t>
            </a:r>
          </a:p>
        </p:txBody>
      </p:sp>
      <p:sp>
        <p:nvSpPr>
          <p:cNvPr id="3" name="Content Placeholder 2">
            <a:extLst>
              <a:ext uri="{FF2B5EF4-FFF2-40B4-BE49-F238E27FC236}">
                <a16:creationId xmlns:a16="http://schemas.microsoft.com/office/drawing/2014/main" id="{6D34D068-B2E0-E4EA-B650-181B1295550F}"/>
              </a:ext>
            </a:extLst>
          </p:cNvPr>
          <p:cNvSpPr>
            <a:spLocks noGrp="1"/>
          </p:cNvSpPr>
          <p:nvPr>
            <p:ph idx="1"/>
          </p:nvPr>
        </p:nvSpPr>
        <p:spPr>
          <a:xfrm>
            <a:off x="137151" y="886566"/>
            <a:ext cx="5316594" cy="4324648"/>
          </a:xfrm>
        </p:spPr>
        <p:txBody>
          <a:bodyPr vert="horz" lIns="91440" tIns="45720" rIns="91440" bIns="45720" rtlCol="0" anchor="t">
            <a:normAutofit/>
          </a:bodyPr>
          <a:lstStyle/>
          <a:p>
            <a:r>
              <a:rPr lang="en-US" sz="2000" dirty="0"/>
              <a:t>Qualitative focus groups (n=7):</a:t>
            </a:r>
          </a:p>
          <a:p>
            <a:pPr lvl="1"/>
            <a:r>
              <a:rPr lang="en-US" sz="2000" dirty="0"/>
              <a:t>Cohort 1 – non-moderated recorded focus group</a:t>
            </a:r>
          </a:p>
          <a:p>
            <a:pPr lvl="1"/>
            <a:r>
              <a:rPr lang="en-US" sz="2000" dirty="0"/>
              <a:t>Cohort 2 – moderated recorded focus group (ZB)</a:t>
            </a:r>
          </a:p>
          <a:p>
            <a:pPr lvl="1"/>
            <a:r>
              <a:rPr lang="en-US" sz="2000" dirty="0"/>
              <a:t>Cohort 3 – moderated, recorded semi structured interviews (ZB)</a:t>
            </a:r>
          </a:p>
          <a:p>
            <a:r>
              <a:rPr lang="en-US" sz="2000" dirty="0"/>
              <a:t>Transcript data thematically </a:t>
            </a:r>
            <a:r>
              <a:rPr lang="en-US" sz="2000" dirty="0" err="1"/>
              <a:t>analysed</a:t>
            </a:r>
            <a:endParaRPr lang="en-US" sz="2000" dirty="0"/>
          </a:p>
          <a:p>
            <a:r>
              <a:rPr lang="en-US" sz="2000" dirty="0"/>
              <a:t>Data shared for these cohorts.</a:t>
            </a:r>
          </a:p>
          <a:p>
            <a:pPr marL="0" indent="0">
              <a:buNone/>
            </a:pPr>
            <a:endParaRPr lang="en-US" sz="2000" dirty="0"/>
          </a:p>
          <a:p>
            <a:endParaRPr lang="en-US" sz="2000" dirty="0"/>
          </a:p>
        </p:txBody>
      </p:sp>
      <p:pic>
        <p:nvPicPr>
          <p:cNvPr id="5" name="Picture 4" descr="A group of people sitting in a circle&#10;&#10;Description automatically generated with low confidence">
            <a:extLst>
              <a:ext uri="{FF2B5EF4-FFF2-40B4-BE49-F238E27FC236}">
                <a16:creationId xmlns:a16="http://schemas.microsoft.com/office/drawing/2014/main" id="{0424EF73-0FA8-E5B8-76E4-A5849740E5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 r="33269" b="14052"/>
          <a:stretch/>
        </p:blipFill>
        <p:spPr>
          <a:xfrm>
            <a:off x="6157842" y="0"/>
            <a:ext cx="5962785" cy="589434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9681E320-D284-1569-26F5-24519EB769EA}"/>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toolkit.me/123-method/theory-based-evaluation/theory-step-2/focus-grou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4" name="Picture 3" descr="A picture containing text, number, receipt, font&#10;&#10;Description automatically generated">
            <a:extLst>
              <a:ext uri="{FF2B5EF4-FFF2-40B4-BE49-F238E27FC236}">
                <a16:creationId xmlns:a16="http://schemas.microsoft.com/office/drawing/2014/main" id="{EDEBE4F3-7E9C-47E6-FF20-6FA0D1C4E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786" y="4000290"/>
            <a:ext cx="6165214" cy="2835098"/>
          </a:xfrm>
          <a:prstGeom prst="rect">
            <a:avLst/>
          </a:prstGeom>
        </p:spPr>
      </p:pic>
      <p:sp>
        <p:nvSpPr>
          <p:cNvPr id="8" name="Title 1">
            <a:extLst>
              <a:ext uri="{FF2B5EF4-FFF2-40B4-BE49-F238E27FC236}">
                <a16:creationId xmlns:a16="http://schemas.microsoft.com/office/drawing/2014/main" id="{8DB5DFC5-C96C-7A77-9184-51826FB92687}"/>
              </a:ext>
            </a:extLst>
          </p:cNvPr>
          <p:cNvSpPr txBox="1">
            <a:spLocks/>
          </p:cNvSpPr>
          <p:nvPr/>
        </p:nvSpPr>
        <p:spPr>
          <a:xfrm>
            <a:off x="-3048" y="3996542"/>
            <a:ext cx="5251316" cy="740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Ethics</a:t>
            </a:r>
          </a:p>
        </p:txBody>
      </p:sp>
      <p:sp>
        <p:nvSpPr>
          <p:cNvPr id="10" name="TextBox 9">
            <a:extLst>
              <a:ext uri="{FF2B5EF4-FFF2-40B4-BE49-F238E27FC236}">
                <a16:creationId xmlns:a16="http://schemas.microsoft.com/office/drawing/2014/main" id="{2E9E47ED-0ED7-B3D3-0009-1F5B9C77FF59}"/>
              </a:ext>
            </a:extLst>
          </p:cNvPr>
          <p:cNvSpPr txBox="1"/>
          <p:nvPr/>
        </p:nvSpPr>
        <p:spPr>
          <a:xfrm>
            <a:off x="422068" y="4570162"/>
            <a:ext cx="5255955" cy="1015663"/>
          </a:xfrm>
          <a:prstGeom prst="rect">
            <a:avLst/>
          </a:prstGeom>
          <a:noFill/>
        </p:spPr>
        <p:txBody>
          <a:bodyPr wrap="square" lIns="91440" tIns="45720" rIns="91440" bIns="45720" anchor="t">
            <a:spAutoFit/>
          </a:bodyPr>
          <a:lstStyle/>
          <a:p>
            <a:r>
              <a:rPr lang="en-US" sz="2000" dirty="0">
                <a:cs typeface="Calibri"/>
              </a:rPr>
              <a:t>Cohort 1- 008601, February 2021</a:t>
            </a:r>
          </a:p>
          <a:p>
            <a:r>
              <a:rPr lang="en-US" sz="2000" dirty="0">
                <a:cs typeface="Calibri"/>
              </a:rPr>
              <a:t>Cohort 2- </a:t>
            </a:r>
            <a:r>
              <a:rPr lang="en-US" sz="2000" dirty="0">
                <a:ea typeface="+mn-lt"/>
                <a:cs typeface="+mn-lt"/>
              </a:rPr>
              <a:t>011989, March 2022</a:t>
            </a:r>
          </a:p>
          <a:p>
            <a:r>
              <a:rPr lang="en-US" sz="2000" dirty="0">
                <a:cs typeface="Calibri"/>
              </a:rPr>
              <a:t>Cohort 3 –</a:t>
            </a:r>
            <a:r>
              <a:rPr lang="en-US" sz="2000" dirty="0">
                <a:ea typeface="+mn-lt"/>
                <a:cs typeface="+mn-lt"/>
              </a:rPr>
              <a:t>013287, </a:t>
            </a:r>
            <a:r>
              <a:rPr lang="en-US" sz="2000" dirty="0">
                <a:cs typeface="Calibri"/>
              </a:rPr>
              <a:t>July 2022</a:t>
            </a:r>
            <a:endParaRPr lang="en-US" sz="2000" dirty="0">
              <a:ea typeface="Calibri" panose="020F0502020204030204"/>
              <a:cs typeface="Calibri"/>
            </a:endParaRPr>
          </a:p>
        </p:txBody>
      </p:sp>
      <p:sp>
        <p:nvSpPr>
          <p:cNvPr id="9" name="Rectangle 8">
            <a:extLst>
              <a:ext uri="{FF2B5EF4-FFF2-40B4-BE49-F238E27FC236}">
                <a16:creationId xmlns:a16="http://schemas.microsoft.com/office/drawing/2014/main" id="{DE4E1BFE-A3E2-2EC1-5F4D-2ED489C4D9C0}"/>
              </a:ext>
            </a:extLst>
          </p:cNvPr>
          <p:cNvSpPr/>
          <p:nvPr/>
        </p:nvSpPr>
        <p:spPr>
          <a:xfrm>
            <a:off x="122145" y="6217832"/>
            <a:ext cx="599844"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ZB</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8787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7E67AB-7B73-4D26-7960-9CF313816352}"/>
              </a:ext>
            </a:extLst>
          </p:cNvPr>
          <p:cNvSpPr>
            <a:spLocks noGrp="1"/>
          </p:cNvSpPr>
          <p:nvPr>
            <p:ph type="title"/>
          </p:nvPr>
        </p:nvSpPr>
        <p:spPr>
          <a:xfrm>
            <a:off x="0" y="87851"/>
            <a:ext cx="4280452" cy="994756"/>
          </a:xfrm>
        </p:spPr>
        <p:txBody>
          <a:bodyPr>
            <a:normAutofit fontScale="90000"/>
          </a:bodyPr>
          <a:lstStyle/>
          <a:p>
            <a:r>
              <a:rPr lang="en-US" dirty="0"/>
              <a:t>Self-reported Findings suggest:</a:t>
            </a:r>
          </a:p>
        </p:txBody>
      </p:sp>
      <p:sp>
        <p:nvSpPr>
          <p:cNvPr id="3" name="Content Placeholder 2">
            <a:extLst>
              <a:ext uri="{FF2B5EF4-FFF2-40B4-BE49-F238E27FC236}">
                <a16:creationId xmlns:a16="http://schemas.microsoft.com/office/drawing/2014/main" id="{E75B6BB1-CEBA-CF10-F319-6E146455C530}"/>
              </a:ext>
            </a:extLst>
          </p:cNvPr>
          <p:cNvSpPr>
            <a:spLocks noGrp="1"/>
          </p:cNvSpPr>
          <p:nvPr>
            <p:ph idx="1"/>
          </p:nvPr>
        </p:nvSpPr>
        <p:spPr>
          <a:xfrm>
            <a:off x="246222" y="1160432"/>
            <a:ext cx="5048694" cy="2523672"/>
          </a:xfrm>
        </p:spPr>
        <p:txBody>
          <a:bodyPr>
            <a:normAutofit/>
          </a:bodyPr>
          <a:lstStyle/>
          <a:p>
            <a:pPr marL="971550" lvl="1" indent="-514350">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practitioners do habituate research anxiety;</a:t>
            </a:r>
          </a:p>
          <a:p>
            <a:pPr marL="971550" lvl="1" indent="-514350">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they can conduct research but name it differently; and</a:t>
            </a:r>
          </a:p>
          <a:p>
            <a:pPr marL="971550" lvl="1" indent="-514350">
              <a:buFont typeface="+mj-lt"/>
              <a:buAutoNum type="arabicPeriod"/>
            </a:pPr>
            <a:r>
              <a:rPr lang="en-GB" sz="2000" dirty="0">
                <a:effectLst/>
                <a:latin typeface="Calibri" panose="020F0502020204030204" pitchFamily="34" charset="0"/>
                <a:ea typeface="Calibri" panose="020F0502020204030204" pitchFamily="34" charset="0"/>
                <a:cs typeface="Calibri" panose="020F0502020204030204" pitchFamily="34" charset="0"/>
              </a:rPr>
              <a:t>their research confidence needs development, through recognising it and beginning to name their work as research.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phic 19" descr="Users">
            <a:extLst>
              <a:ext uri="{FF2B5EF4-FFF2-40B4-BE49-F238E27FC236}">
                <a16:creationId xmlns:a16="http://schemas.microsoft.com/office/drawing/2014/main" id="{0EDE17EF-59E2-715C-E6F4-F095BB021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
        <p:nvSpPr>
          <p:cNvPr id="8" name="Sequential Access Storage 7">
            <a:extLst>
              <a:ext uri="{FF2B5EF4-FFF2-40B4-BE49-F238E27FC236}">
                <a16:creationId xmlns:a16="http://schemas.microsoft.com/office/drawing/2014/main" id="{23DEEA22-7A04-CA15-D187-AD7D1DED4C84}"/>
              </a:ext>
            </a:extLst>
          </p:cNvPr>
          <p:cNvSpPr/>
          <p:nvPr/>
        </p:nvSpPr>
        <p:spPr>
          <a:xfrm flipH="1">
            <a:off x="5495086" y="62947"/>
            <a:ext cx="5045946" cy="2669002"/>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21792">
              <a:spcAft>
                <a:spcPts val="600"/>
              </a:spcAft>
            </a:pPr>
            <a:r>
              <a:rPr lang="en-US" sz="1400" kern="1200" dirty="0">
                <a:solidFill>
                  <a:schemeClr val="dk1"/>
                </a:solidFill>
                <a:latin typeface="Bradley Hand ITC" panose="03070402050302030203" pitchFamily="66" charset="77"/>
                <a:ea typeface="+mn-ea"/>
                <a:cs typeface="+mn-cs"/>
              </a:rPr>
              <a:t>1.</a:t>
            </a:r>
          </a:p>
          <a:p>
            <a:pPr algn="ctr" defTabSz="621792">
              <a:spcAft>
                <a:spcPts val="600"/>
              </a:spcAft>
            </a:pPr>
            <a:r>
              <a:rPr lang="en-US" sz="1400" kern="1200" dirty="0">
                <a:solidFill>
                  <a:schemeClr val="dk1"/>
                </a:solidFill>
                <a:latin typeface="Bradley Hand ITC" panose="03070402050302030203" pitchFamily="66" charset="77"/>
                <a:ea typeface="+mn-ea"/>
                <a:cs typeface="+mn-cs"/>
              </a:rPr>
              <a:t>I was a bit apprehensive about the research training, P3</a:t>
            </a:r>
          </a:p>
          <a:p>
            <a:pPr algn="ctr" defTabSz="621792">
              <a:spcAft>
                <a:spcPts val="600"/>
              </a:spcAft>
            </a:pPr>
            <a:r>
              <a:rPr lang="en-GB" sz="1600" kern="1200" dirty="0">
                <a:solidFill>
                  <a:srgbClr val="221E1F"/>
                </a:solidFill>
                <a:latin typeface="Bradley Hand ITC" panose="03070402050302030203" pitchFamily="66" charset="77"/>
                <a:ea typeface="+mn-ea"/>
                <a:cs typeface="+mn-cs"/>
              </a:rPr>
              <a:t>I have never liked research; I find it very dry and annoying because of all of the processes you have to do, P4</a:t>
            </a:r>
          </a:p>
          <a:p>
            <a:pPr algn="ctr" defTabSz="621792">
              <a:spcAft>
                <a:spcPts val="600"/>
              </a:spcAft>
            </a:pPr>
            <a:r>
              <a:rPr lang="en-GB" sz="1600" kern="1200" dirty="0">
                <a:solidFill>
                  <a:srgbClr val="221E1F"/>
                </a:solidFill>
                <a:latin typeface="Bradley Hand ITC" panose="03070402050302030203" pitchFamily="66" charset="77"/>
                <a:ea typeface="+mn-ea"/>
                <a:cs typeface="+mn-cs"/>
              </a:rPr>
              <a:t>You need to have confidence in your own ability to do it, as it can seem massive, P1  </a:t>
            </a:r>
          </a:p>
        </p:txBody>
      </p:sp>
      <p:sp>
        <p:nvSpPr>
          <p:cNvPr id="9" name="TextBox 8">
            <a:extLst>
              <a:ext uri="{FF2B5EF4-FFF2-40B4-BE49-F238E27FC236}">
                <a16:creationId xmlns:a16="http://schemas.microsoft.com/office/drawing/2014/main" id="{583E79C3-8B0D-3064-56F5-9F49F8D80065}"/>
              </a:ext>
            </a:extLst>
          </p:cNvPr>
          <p:cNvSpPr txBox="1"/>
          <p:nvPr/>
        </p:nvSpPr>
        <p:spPr>
          <a:xfrm>
            <a:off x="6524107" y="6287176"/>
            <a:ext cx="2987905" cy="352705"/>
          </a:xfrm>
          <a:prstGeom prst="rect">
            <a:avLst/>
          </a:prstGeom>
        </p:spPr>
        <p:txBody>
          <a:bodyPr vert="horz" lIns="91440" tIns="45720" rIns="91440" bIns="45720" rtlCol="0" anchor="t">
            <a:normAutofit/>
          </a:bodyPr>
          <a:lstStyle/>
          <a:p>
            <a:pPr>
              <a:lnSpc>
                <a:spcPct val="90000"/>
              </a:lnSpc>
              <a:spcAft>
                <a:spcPts val="600"/>
              </a:spcAft>
            </a:pPr>
            <a:r>
              <a:rPr lang="en-US" sz="1050" dirty="0"/>
              <a:t>Deacon, 2023, p.112</a:t>
            </a:r>
          </a:p>
        </p:txBody>
      </p:sp>
      <p:pic>
        <p:nvPicPr>
          <p:cNvPr id="11" name="Picture 10" descr="A picture containing letter&#10;&#10;Description automatically generated">
            <a:extLst>
              <a:ext uri="{FF2B5EF4-FFF2-40B4-BE49-F238E27FC236}">
                <a16:creationId xmlns:a16="http://schemas.microsoft.com/office/drawing/2014/main" id="{6D0F4E5E-78E2-F320-43E0-86F9627A1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6622" y="4511077"/>
            <a:ext cx="5521279" cy="1822022"/>
          </a:xfrm>
          <a:prstGeom prst="rect">
            <a:avLst/>
          </a:prstGeom>
        </p:spPr>
      </p:pic>
      <p:sp>
        <p:nvSpPr>
          <p:cNvPr id="12" name="Sequential Access Storage 11">
            <a:extLst>
              <a:ext uri="{FF2B5EF4-FFF2-40B4-BE49-F238E27FC236}">
                <a16:creationId xmlns:a16="http://schemas.microsoft.com/office/drawing/2014/main" id="{5F3D4E99-7BC2-DFEE-D7DE-7BE61C777E4B}"/>
              </a:ext>
            </a:extLst>
          </p:cNvPr>
          <p:cNvSpPr/>
          <p:nvPr/>
        </p:nvSpPr>
        <p:spPr>
          <a:xfrm>
            <a:off x="810573" y="3565726"/>
            <a:ext cx="5224488" cy="2904099"/>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594360">
              <a:spcAft>
                <a:spcPts val="600"/>
              </a:spcAft>
            </a:pPr>
            <a:endParaRPr lang="en-GB" sz="1400" kern="1200" dirty="0">
              <a:solidFill>
                <a:srgbClr val="221E1F"/>
              </a:solidFill>
              <a:latin typeface="Bradley Hand ITC" panose="03070402050302030203" pitchFamily="66" charset="77"/>
              <a:ea typeface="+mn-ea"/>
              <a:cs typeface="+mn-cs"/>
            </a:endParaRPr>
          </a:p>
          <a:p>
            <a:pPr algn="ctr" defTabSz="594360">
              <a:spcAft>
                <a:spcPts val="600"/>
              </a:spcAft>
            </a:pPr>
            <a:r>
              <a:rPr lang="en-GB" sz="1400" dirty="0">
                <a:solidFill>
                  <a:srgbClr val="221E1F"/>
                </a:solidFill>
                <a:latin typeface="Bradley Hand ITC" panose="03070402050302030203" pitchFamily="66" charset="77"/>
              </a:rPr>
              <a:t>3.</a:t>
            </a:r>
          </a:p>
          <a:p>
            <a:pPr algn="ctr" defTabSz="594360">
              <a:spcAft>
                <a:spcPts val="600"/>
              </a:spcAft>
            </a:pPr>
            <a:r>
              <a:rPr lang="en-GB" sz="1400" kern="1200" dirty="0">
                <a:solidFill>
                  <a:srgbClr val="221E1F"/>
                </a:solidFill>
                <a:latin typeface="Bradley Hand ITC" panose="03070402050302030203" pitchFamily="66" charset="77"/>
                <a:ea typeface="+mn-ea"/>
                <a:cs typeface="+mn-cs"/>
              </a:rPr>
              <a:t>The … terms are not naturally there in our heads. It is only on reflecting back now that you realise you have done everything point-by-point right, P2 </a:t>
            </a:r>
          </a:p>
          <a:p>
            <a:pPr algn="ctr" defTabSz="594360">
              <a:spcAft>
                <a:spcPts val="600"/>
              </a:spcAft>
            </a:pPr>
            <a:r>
              <a:rPr lang="en-GB" sz="1400" kern="1200" dirty="0">
                <a:solidFill>
                  <a:srgbClr val="221E1F"/>
                </a:solidFill>
                <a:latin typeface="Bradley Hand ITC" panose="03070402050302030203" pitchFamily="66" charset="77"/>
                <a:ea typeface="+mn-ea"/>
                <a:cs typeface="+mn-cs"/>
              </a:rPr>
              <a:t>It certainly made me more confident in carrying out…research P6 </a:t>
            </a:r>
          </a:p>
          <a:p>
            <a:pPr algn="ctr" defTabSz="594360">
              <a:spcAft>
                <a:spcPts val="600"/>
              </a:spcAft>
            </a:pPr>
            <a:r>
              <a:rPr lang="en-GB" sz="1400" kern="1200" dirty="0">
                <a:solidFill>
                  <a:srgbClr val="221E1F"/>
                </a:solidFill>
                <a:latin typeface="Bradley Hand ITC" panose="03070402050302030203" pitchFamily="66" charset="77"/>
                <a:ea typeface="+mn-ea"/>
                <a:cs typeface="+mn-cs"/>
              </a:rPr>
              <a:t>I really do think I gained a lot from this programme… I wish I did [it] before my Masters. P7</a:t>
            </a:r>
          </a:p>
          <a:p>
            <a:pPr algn="just" defTabSz="594360">
              <a:spcAft>
                <a:spcPts val="600"/>
              </a:spcAft>
            </a:pPr>
            <a:endParaRPr lang="en-GB" sz="1050" kern="1200" dirty="0">
              <a:solidFill>
                <a:srgbClr val="221E1F"/>
              </a:solidFill>
              <a:latin typeface="Bradley Hand ITC" panose="03070402050302030203" pitchFamily="66" charset="77"/>
              <a:ea typeface="+mn-ea"/>
              <a:cs typeface="+mn-cs"/>
            </a:endParaRPr>
          </a:p>
          <a:p>
            <a:pPr algn="ctr">
              <a:spcAft>
                <a:spcPts val="600"/>
              </a:spcAft>
            </a:pPr>
            <a:endParaRPr lang="en-US" sz="1100" dirty="0">
              <a:latin typeface="Bradley Hand ITC" panose="03070402050302030203" pitchFamily="66" charset="77"/>
            </a:endParaRPr>
          </a:p>
        </p:txBody>
      </p:sp>
      <p:sp>
        <p:nvSpPr>
          <p:cNvPr id="5" name="Rectangle 4">
            <a:extLst>
              <a:ext uri="{FF2B5EF4-FFF2-40B4-BE49-F238E27FC236}">
                <a16:creationId xmlns:a16="http://schemas.microsoft.com/office/drawing/2014/main" id="{32253F81-D360-D6F6-5857-4BB6AF8C840E}"/>
              </a:ext>
            </a:extLst>
          </p:cNvPr>
          <p:cNvSpPr/>
          <p:nvPr/>
        </p:nvSpPr>
        <p:spPr>
          <a:xfrm>
            <a:off x="11461013" y="116529"/>
            <a:ext cx="611065"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LD</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4623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F7871-44BC-84E1-C43F-2511DC715893}"/>
              </a:ext>
            </a:extLst>
          </p:cNvPr>
          <p:cNvSpPr>
            <a:spLocks noGrp="1"/>
          </p:cNvSpPr>
          <p:nvPr>
            <p:ph idx="1"/>
          </p:nvPr>
        </p:nvSpPr>
        <p:spPr>
          <a:xfrm>
            <a:off x="3374967" y="1707070"/>
            <a:ext cx="7945582" cy="3954978"/>
          </a:xfrm>
        </p:spPr>
        <p:txBody>
          <a:bodyPr vert="horz" lIns="91440" tIns="45720" rIns="91440" bIns="45720" rtlCol="0" anchor="t">
            <a:normAutofit fontScale="92500" lnSpcReduction="20000"/>
          </a:bodyPr>
          <a:lstStyle/>
          <a:p>
            <a:pPr marL="0" indent="0">
              <a:buNone/>
            </a:pPr>
            <a:r>
              <a:rPr lang="en-US" b="1" dirty="0"/>
              <a:t>NEXT STEPS</a:t>
            </a:r>
          </a:p>
          <a:p>
            <a:r>
              <a:rPr lang="en-US" dirty="0"/>
              <a:t>FPR programme :</a:t>
            </a:r>
          </a:p>
          <a:p>
            <a:pPr lvl="1"/>
            <a:r>
              <a:rPr lang="en-US" dirty="0"/>
              <a:t>Cohort 4, in data collection stage.</a:t>
            </a:r>
            <a:endParaRPr lang="en-US" dirty="0">
              <a:cs typeface="Calibri"/>
            </a:endParaRPr>
          </a:p>
          <a:p>
            <a:pPr lvl="1"/>
            <a:r>
              <a:rPr lang="en-US" dirty="0"/>
              <a:t>Cohort 5, last of the evaluation stage to begin in September 2023. </a:t>
            </a:r>
            <a:endParaRPr lang="en-US" dirty="0">
              <a:cs typeface="Calibri"/>
            </a:endParaRPr>
          </a:p>
          <a:p>
            <a:r>
              <a:rPr lang="en-US" dirty="0"/>
              <a:t>Data to be shared in publications and conferences from cohorts  3, 4 and 5.</a:t>
            </a:r>
          </a:p>
          <a:p>
            <a:r>
              <a:rPr lang="en-US" dirty="0"/>
              <a:t>Development of Practitioner Researchers, taking the approach to Skills for Care, BASW, Social Work England and NIHR.</a:t>
            </a:r>
          </a:p>
          <a:p>
            <a:r>
              <a:rPr lang="en-US" dirty="0"/>
              <a:t>Research Projects from Cohort 4: </a:t>
            </a:r>
          </a:p>
        </p:txBody>
      </p:sp>
      <p:pic>
        <p:nvPicPr>
          <p:cNvPr id="8" name="Picture 7" descr="A drawing of a person standing on a crossroad&#10;&#10;Description automatically generated with low confidence">
            <a:extLst>
              <a:ext uri="{FF2B5EF4-FFF2-40B4-BE49-F238E27FC236}">
                <a16:creationId xmlns:a16="http://schemas.microsoft.com/office/drawing/2014/main" id="{2565B626-2379-22F3-1F34-7F55B24D4E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1659" y="2024194"/>
            <a:ext cx="2607773" cy="2098671"/>
          </a:xfrm>
          <a:prstGeom prst="rect">
            <a:avLst/>
          </a:prstGeom>
        </p:spPr>
      </p:pic>
      <p:sp>
        <p:nvSpPr>
          <p:cNvPr id="9" name="TextBox 8">
            <a:extLst>
              <a:ext uri="{FF2B5EF4-FFF2-40B4-BE49-F238E27FC236}">
                <a16:creationId xmlns:a16="http://schemas.microsoft.com/office/drawing/2014/main" id="{874C7A55-F99A-892C-30B5-8AAC2366DDF2}"/>
              </a:ext>
            </a:extLst>
          </p:cNvPr>
          <p:cNvSpPr txBox="1"/>
          <p:nvPr/>
        </p:nvSpPr>
        <p:spPr>
          <a:xfrm>
            <a:off x="418037" y="4188060"/>
            <a:ext cx="2575016" cy="369332"/>
          </a:xfrm>
          <a:prstGeom prst="rect">
            <a:avLst/>
          </a:prstGeom>
          <a:noFill/>
        </p:spPr>
        <p:txBody>
          <a:bodyPr wrap="square" rtlCol="0">
            <a:spAutoFit/>
          </a:bodyPr>
          <a:lstStyle/>
          <a:p>
            <a:r>
              <a:rPr lang="en-US" sz="900" dirty="0">
                <a:hlinkClick r:id="rId3" tooltip="https://grasshopperherder.com/templates-suck-heres-our-lean-startup-template/"/>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10" name="Title 1">
            <a:extLst>
              <a:ext uri="{FF2B5EF4-FFF2-40B4-BE49-F238E27FC236}">
                <a16:creationId xmlns:a16="http://schemas.microsoft.com/office/drawing/2014/main" id="{045AE67C-F899-D0D9-5039-09B9A0274D22}"/>
              </a:ext>
            </a:extLst>
          </p:cNvPr>
          <p:cNvSpPr txBox="1">
            <a:spLocks/>
          </p:cNvSpPr>
          <p:nvPr/>
        </p:nvSpPr>
        <p:spPr>
          <a:xfrm>
            <a:off x="256134" y="2743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But… the journey to research confidence takes time</a:t>
            </a:r>
          </a:p>
        </p:txBody>
      </p:sp>
      <p:sp>
        <p:nvSpPr>
          <p:cNvPr id="11" name="Rectangle 10">
            <a:extLst>
              <a:ext uri="{FF2B5EF4-FFF2-40B4-BE49-F238E27FC236}">
                <a16:creationId xmlns:a16="http://schemas.microsoft.com/office/drawing/2014/main" id="{4C3D239A-3C2B-92BB-FF7E-A27CC0D9F229}"/>
              </a:ext>
            </a:extLst>
          </p:cNvPr>
          <p:cNvSpPr/>
          <p:nvPr/>
        </p:nvSpPr>
        <p:spPr>
          <a:xfrm>
            <a:off x="2644514" y="974764"/>
            <a:ext cx="7673960" cy="523220"/>
          </a:xfrm>
          <a:prstGeom prst="rect">
            <a:avLst/>
          </a:prstGeom>
          <a:noFill/>
        </p:spPr>
        <p:txBody>
          <a:bodyPr wrap="none" lIns="91440" tIns="45720" rIns="91440" bIns="45720">
            <a:spAutoFit/>
          </a:bodyPr>
          <a:lstStyle/>
          <a:p>
            <a:pPr algn="ctr">
              <a:spcAft>
                <a:spcPts val="600"/>
              </a:spcAft>
            </a:pPr>
            <a:r>
              <a:rPr lang="en-US" sz="2800" b="1" cap="none" spc="0" dirty="0">
                <a:ln w="12700">
                  <a:solidFill>
                    <a:schemeClr val="accent1"/>
                  </a:solidFill>
                  <a:prstDash val="solid"/>
                </a:ln>
                <a:solidFill>
                  <a:srgbClr val="FF59EC"/>
                </a:solidFill>
                <a:effectLst>
                  <a:outerShdw dist="38100" dir="2640000" algn="bl" rotWithShape="0">
                    <a:schemeClr val="accent1"/>
                  </a:outerShdw>
                </a:effectLst>
              </a:rPr>
              <a:t>not a quick fix but about sustained transformation</a:t>
            </a:r>
          </a:p>
        </p:txBody>
      </p:sp>
      <p:sp>
        <p:nvSpPr>
          <p:cNvPr id="4" name="Rectangle 3">
            <a:extLst>
              <a:ext uri="{FF2B5EF4-FFF2-40B4-BE49-F238E27FC236}">
                <a16:creationId xmlns:a16="http://schemas.microsoft.com/office/drawing/2014/main" id="{5A1CB7A7-6ABB-81D4-16D9-CE085F5C3D6C}"/>
              </a:ext>
            </a:extLst>
          </p:cNvPr>
          <p:cNvSpPr/>
          <p:nvPr/>
        </p:nvSpPr>
        <p:spPr>
          <a:xfrm>
            <a:off x="11461013" y="116529"/>
            <a:ext cx="611065" cy="584775"/>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LD</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2" name="Picture 11" descr="A close-up of text&#10;&#10;Description automatically generated with low confidence">
            <a:extLst>
              <a:ext uri="{FF2B5EF4-FFF2-40B4-BE49-F238E27FC236}">
                <a16:creationId xmlns:a16="http://schemas.microsoft.com/office/drawing/2014/main" id="{CA22E086-00FA-6A32-9D62-311415107001}"/>
              </a:ext>
            </a:extLst>
          </p:cNvPr>
          <p:cNvPicPr>
            <a:picLocks noChangeAspect="1"/>
          </p:cNvPicPr>
          <p:nvPr/>
        </p:nvPicPr>
        <p:blipFill rotWithShape="1">
          <a:blip r:embed="rId5">
            <a:extLst>
              <a:ext uri="{28A0092B-C50C-407E-A947-70E740481C1C}">
                <a14:useLocalDpi xmlns:a14="http://schemas.microsoft.com/office/drawing/2010/main" val="0"/>
              </a:ext>
            </a:extLst>
          </a:blip>
          <a:srcRect t="18570" r="5803" b="63811"/>
          <a:stretch/>
        </p:blipFill>
        <p:spPr>
          <a:xfrm>
            <a:off x="210143" y="5554937"/>
            <a:ext cx="11542061" cy="393527"/>
          </a:xfrm>
          <a:prstGeom prst="rect">
            <a:avLst/>
          </a:prstGeom>
          <a:ln>
            <a:solidFill>
              <a:srgbClr val="7030A0"/>
            </a:solidFill>
          </a:ln>
        </p:spPr>
      </p:pic>
      <p:pic>
        <p:nvPicPr>
          <p:cNvPr id="13" name="Picture 12" descr="A white background with black text&#10;&#10;Description automatically generated with low confidence">
            <a:extLst>
              <a:ext uri="{FF2B5EF4-FFF2-40B4-BE49-F238E27FC236}">
                <a16:creationId xmlns:a16="http://schemas.microsoft.com/office/drawing/2014/main" id="{BF0381CC-8EC8-1603-736F-0B41DAB11E8F}"/>
              </a:ext>
            </a:extLst>
          </p:cNvPr>
          <p:cNvPicPr>
            <a:picLocks noChangeAspect="1"/>
          </p:cNvPicPr>
          <p:nvPr/>
        </p:nvPicPr>
        <p:blipFill rotWithShape="1">
          <a:blip r:embed="rId6">
            <a:extLst>
              <a:ext uri="{28A0092B-C50C-407E-A947-70E740481C1C}">
                <a14:useLocalDpi xmlns:a14="http://schemas.microsoft.com/office/drawing/2010/main" val="0"/>
              </a:ext>
            </a:extLst>
          </a:blip>
          <a:srcRect r="6528" b="76189"/>
          <a:stretch/>
        </p:blipFill>
        <p:spPr>
          <a:xfrm>
            <a:off x="210143" y="6190988"/>
            <a:ext cx="11761959" cy="531832"/>
          </a:xfrm>
          <a:prstGeom prst="rect">
            <a:avLst/>
          </a:prstGeom>
          <a:ln>
            <a:solidFill>
              <a:srgbClr val="7030A0"/>
            </a:solidFill>
          </a:ln>
        </p:spPr>
      </p:pic>
    </p:spTree>
    <p:extLst>
      <p:ext uri="{BB962C8B-B14F-4D97-AF65-F5344CB8AC3E}">
        <p14:creationId xmlns:p14="http://schemas.microsoft.com/office/powerpoint/2010/main" val="394553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7F38-FD9C-94BE-EF0D-764A629659DB}"/>
              </a:ext>
            </a:extLst>
          </p:cNvPr>
          <p:cNvSpPr>
            <a:spLocks noGrp="1"/>
          </p:cNvSpPr>
          <p:nvPr>
            <p:ph type="title"/>
          </p:nvPr>
        </p:nvSpPr>
        <p:spPr>
          <a:xfrm>
            <a:off x="5719153" y="4536833"/>
            <a:ext cx="4370315" cy="1325563"/>
          </a:xfrm>
        </p:spPr>
        <p:txBody>
          <a:bodyPr>
            <a:normAutofit/>
          </a:bodyPr>
          <a:lstStyle/>
          <a:p>
            <a:pPr algn="r"/>
            <a:r>
              <a:rPr lang="en-US" sz="5400" dirty="0"/>
              <a:t>Any questions</a:t>
            </a:r>
          </a:p>
        </p:txBody>
      </p:sp>
      <p:sp>
        <p:nvSpPr>
          <p:cNvPr id="4" name="Rectangle 3">
            <a:extLst>
              <a:ext uri="{FF2B5EF4-FFF2-40B4-BE49-F238E27FC236}">
                <a16:creationId xmlns:a16="http://schemas.microsoft.com/office/drawing/2014/main" id="{90D878F4-E677-419E-3A30-9D498D667289}"/>
              </a:ext>
            </a:extLst>
          </p:cNvPr>
          <p:cNvSpPr/>
          <p:nvPr/>
        </p:nvSpPr>
        <p:spPr>
          <a:xfrm>
            <a:off x="1505767" y="2211983"/>
            <a:ext cx="8583701"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cap="none" spc="0" dirty="0">
                <a:ln/>
                <a:solidFill>
                  <a:srgbClr val="FF59EC"/>
                </a:solidFill>
                <a:effectLst/>
              </a:rPr>
              <a:t>Thank you for listening!</a:t>
            </a:r>
          </a:p>
        </p:txBody>
      </p:sp>
      <p:pic>
        <p:nvPicPr>
          <p:cNvPr id="7" name="Picture 6" descr="A pink question mark on a black background&#10;&#10;Description automatically generated with medium confidence">
            <a:extLst>
              <a:ext uri="{FF2B5EF4-FFF2-40B4-BE49-F238E27FC236}">
                <a16:creationId xmlns:a16="http://schemas.microsoft.com/office/drawing/2014/main" id="{156069A8-15EB-92E4-15C8-C64CA61140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95926" y="1787337"/>
            <a:ext cx="4190475" cy="4190475"/>
          </a:xfrm>
          <a:prstGeom prst="rect">
            <a:avLst/>
          </a:prstGeom>
        </p:spPr>
      </p:pic>
      <p:sp>
        <p:nvSpPr>
          <p:cNvPr id="8" name="TextBox 7">
            <a:extLst>
              <a:ext uri="{FF2B5EF4-FFF2-40B4-BE49-F238E27FC236}">
                <a16:creationId xmlns:a16="http://schemas.microsoft.com/office/drawing/2014/main" id="{8E31EE00-8BB1-C78D-0A58-B22246DA31C1}"/>
              </a:ext>
            </a:extLst>
          </p:cNvPr>
          <p:cNvSpPr txBox="1"/>
          <p:nvPr/>
        </p:nvSpPr>
        <p:spPr>
          <a:xfrm>
            <a:off x="9426632" y="5862396"/>
            <a:ext cx="4955247" cy="230832"/>
          </a:xfrm>
          <a:prstGeom prst="rect">
            <a:avLst/>
          </a:prstGeom>
          <a:noFill/>
        </p:spPr>
        <p:txBody>
          <a:bodyPr wrap="square" rtlCol="0">
            <a:spAutoFit/>
          </a:bodyPr>
          <a:lstStyle/>
          <a:p>
            <a:r>
              <a:rPr lang="en-US" sz="900" dirty="0">
                <a:hlinkClick r:id="rId3" tooltip="https://proofmart.com/product/question-mark-sign-png-images-transparent-background-free-download-2/"/>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5" name="Rectangle 4">
            <a:extLst>
              <a:ext uri="{FF2B5EF4-FFF2-40B4-BE49-F238E27FC236}">
                <a16:creationId xmlns:a16="http://schemas.microsoft.com/office/drawing/2014/main" id="{E5A32E70-9F3F-8C04-6899-41CA8476BA81}"/>
              </a:ext>
            </a:extLst>
          </p:cNvPr>
          <p:cNvSpPr/>
          <p:nvPr/>
        </p:nvSpPr>
        <p:spPr>
          <a:xfrm>
            <a:off x="0" y="3528631"/>
            <a:ext cx="3472810" cy="707886"/>
          </a:xfrm>
          <a:prstGeom prst="rect">
            <a:avLst/>
          </a:prstGeom>
          <a:noFill/>
        </p:spPr>
        <p:txBody>
          <a:bodyPr wrap="none" lIns="91440" tIns="45720" rIns="91440" bIns="45720">
            <a:spAutoFit/>
          </a:bodyPr>
          <a:lstStyle/>
          <a:p>
            <a:pPr algn="ctr"/>
            <a:r>
              <a:rPr lang="en-GB" sz="2000" b="0" cap="none" spc="0" dirty="0">
                <a:ln w="0"/>
                <a:solidFill>
                  <a:schemeClr val="tx1"/>
                </a:solidFill>
                <a:effectLst>
                  <a:outerShdw blurRad="38100" dist="19050" dir="2700000" algn="tl" rotWithShape="0">
                    <a:schemeClr val="dk1">
                      <a:alpha val="40000"/>
                    </a:schemeClr>
                  </a:outerShdw>
                </a:effectLst>
              </a:rPr>
              <a:t>If you would like to be involved,</a:t>
            </a:r>
          </a:p>
          <a:p>
            <a:pPr algn="ctr"/>
            <a:r>
              <a:rPr lang="en-GB" sz="2000" b="0" cap="none" spc="0" dirty="0">
                <a:ln w="0"/>
                <a:solidFill>
                  <a:schemeClr val="tx1"/>
                </a:solidFill>
                <a:effectLst>
                  <a:outerShdw blurRad="38100" dist="19050" dir="2700000" algn="tl" rotWithShape="0">
                    <a:schemeClr val="dk1">
                      <a:alpha val="40000"/>
                    </a:schemeClr>
                  </a:outerShdw>
                </a:effectLst>
              </a:rPr>
              <a:t>please email:</a:t>
            </a:r>
          </a:p>
        </p:txBody>
      </p:sp>
      <p:sp>
        <p:nvSpPr>
          <p:cNvPr id="6" name="TextBox 5">
            <a:extLst>
              <a:ext uri="{FF2B5EF4-FFF2-40B4-BE49-F238E27FC236}">
                <a16:creationId xmlns:a16="http://schemas.microsoft.com/office/drawing/2014/main" id="{FAFC7C98-9707-1C68-037C-99FE7187D1E8}"/>
              </a:ext>
            </a:extLst>
          </p:cNvPr>
          <p:cNvSpPr txBox="1"/>
          <p:nvPr/>
        </p:nvSpPr>
        <p:spPr>
          <a:xfrm rot="20302796">
            <a:off x="173750" y="4561954"/>
            <a:ext cx="4490125" cy="1800493"/>
          </a:xfrm>
          <a:prstGeom prst="rect">
            <a:avLst/>
          </a:prstGeom>
          <a:noFill/>
        </p:spPr>
        <p:txBody>
          <a:bodyPr wrap="square">
            <a:spAutoFit/>
          </a:bodyPr>
          <a:lstStyle/>
          <a:p>
            <a:pPr>
              <a:spcAft>
                <a:spcPts val="600"/>
              </a:spcAft>
            </a:pPr>
            <a:r>
              <a:rPr lang="en-GB" sz="2400" b="1" dirty="0">
                <a:latin typeface="Bradley Hand ITC" panose="03070402050302030203" pitchFamily="66" charset="0"/>
                <a:hlinkClick r:id="rId5"/>
              </a:rPr>
              <a:t>Lesley.deacon@sunderland.ac.uk</a:t>
            </a:r>
            <a:endParaRPr lang="en-GB" sz="2400" b="1" dirty="0">
              <a:latin typeface="Bradley Hand ITC" panose="03070402050302030203" pitchFamily="66" charset="0"/>
            </a:endParaRPr>
          </a:p>
          <a:p>
            <a:pPr>
              <a:spcAft>
                <a:spcPts val="600"/>
              </a:spcAft>
            </a:pPr>
            <a:r>
              <a:rPr lang="en-GB" sz="2400" b="1" dirty="0">
                <a:latin typeface="Bradley Hand ITC" panose="03070402050302030203" pitchFamily="66" charset="0"/>
                <a:hlinkClick r:id="rId6"/>
              </a:rPr>
              <a:t>Carrie.Phillips@sunderland.ac.uk</a:t>
            </a:r>
            <a:endParaRPr lang="en-GB" sz="2400" b="1" dirty="0">
              <a:latin typeface="Bradley Hand ITC" panose="03070402050302030203" pitchFamily="66" charset="0"/>
            </a:endParaRPr>
          </a:p>
          <a:p>
            <a:pPr>
              <a:spcAft>
                <a:spcPts val="600"/>
              </a:spcAft>
            </a:pPr>
            <a:r>
              <a:rPr lang="en-GB" sz="2400" b="1" dirty="0">
                <a:latin typeface="Bradley Hand ITC" panose="03070402050302030203" pitchFamily="66" charset="0"/>
                <a:hlinkClick r:id="rId7"/>
              </a:rPr>
              <a:t>Zeta.bikova@sunderland.ac.uk</a:t>
            </a:r>
            <a:endParaRPr lang="en-GB" sz="2400" b="1" dirty="0">
              <a:latin typeface="Bradley Hand ITC" panose="03070402050302030203" pitchFamily="66" charset="0"/>
            </a:endParaRPr>
          </a:p>
          <a:p>
            <a:pPr>
              <a:spcAft>
                <a:spcPts val="600"/>
              </a:spcAft>
            </a:pPr>
            <a:endParaRPr lang="en-GB" sz="2400" dirty="0"/>
          </a:p>
        </p:txBody>
      </p:sp>
    </p:spTree>
    <p:extLst>
      <p:ext uri="{BB962C8B-B14F-4D97-AF65-F5344CB8AC3E}">
        <p14:creationId xmlns:p14="http://schemas.microsoft.com/office/powerpoint/2010/main" val="2875304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12031400DAF84283095C4E0BF192C9" ma:contentTypeVersion="2" ma:contentTypeDescription="Create a new document." ma:contentTypeScope="" ma:versionID="1c5d173c3883def12315c9ca0b69a002">
  <xsd:schema xmlns:xsd="http://www.w3.org/2001/XMLSchema" xmlns:xs="http://www.w3.org/2001/XMLSchema" xmlns:p="http://schemas.microsoft.com/office/2006/metadata/properties" xmlns:ns2="cfcbd515-9a68-4206-8152-d3d3d3ee4794" targetNamespace="http://schemas.microsoft.com/office/2006/metadata/properties" ma:root="true" ma:fieldsID="11d405d88cafe7a9c18aed6ecf01281f" ns2:_="">
    <xsd:import namespace="cfcbd515-9a68-4206-8152-d3d3d3ee479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bd515-9a68-4206-8152-d3d3d3ee47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BEE57-DDC7-4593-9508-B35CA08E0683}">
  <ds:schemaRefs>
    <ds:schemaRef ds:uri="http://purl.org/dc/dcmitype/"/>
    <ds:schemaRef ds:uri="cfcbd515-9a68-4206-8152-d3d3d3ee4794"/>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2EB94E92-CB6B-44FC-8F6C-D215E4851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bd515-9a68-4206-8152-d3d3d3ee4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B84782-A0B4-4A99-B36E-F5C0E23B89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TotalTime>
  <Words>3237</Words>
  <Application>Microsoft Macintosh PowerPoint</Application>
  <PresentationFormat>Widescreen</PresentationFormat>
  <Paragraphs>157</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Calibri Light</vt:lpstr>
      <vt:lpstr>Dreaming Outloud Pro</vt:lpstr>
      <vt:lpstr>Office Theme</vt:lpstr>
      <vt:lpstr> Facilitated Practice-based Research ©University of Sunderland   An Empowering Pedagogical Approach to Reframe Research Capacity in Social Work Practitioners</vt:lpstr>
      <vt:lpstr>Research anxiety: application of Bourdieu’s field theory </vt:lpstr>
      <vt:lpstr>Facilitated Practice-based Research (FPR) ©University of Sunderland</vt:lpstr>
      <vt:lpstr>Reframing Practice as Research</vt:lpstr>
      <vt:lpstr>Participatory Action Research (PAR) Methodology</vt:lpstr>
      <vt:lpstr>Methods</vt:lpstr>
      <vt:lpstr>Self-reported Findings suggest:</vt:lpstr>
      <vt:lpstr>PowerPoint Presentation</vt:lpstr>
      <vt:lpstr>Any questions</vt:lpstr>
      <vt:lpstr>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Facilitated Practice-based Research</dc:title>
  <dc:creator>Lesley Deacon (Staff)</dc:creator>
  <cp:lastModifiedBy>Lesley Deacon (Staff)</cp:lastModifiedBy>
  <cp:revision>50</cp:revision>
  <cp:lastPrinted>2023-06-13T13:00:38Z</cp:lastPrinted>
  <dcterms:created xsi:type="dcterms:W3CDTF">2022-07-19T13:41:02Z</dcterms:created>
  <dcterms:modified xsi:type="dcterms:W3CDTF">2023-06-13T13:01:33Z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0x0101003912031400DAF84283095C4E0BF192C9</vt:lpwstr>
  </property>
</Properties>
</file>