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4" r:id="rId4"/>
    <p:sldId id="259" r:id="rId5"/>
    <p:sldId id="268" r:id="rId6"/>
    <p:sldId id="260" r:id="rId7"/>
    <p:sldId id="265" r:id="rId8"/>
    <p:sldId id="266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2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2211005"/>
            <a:ext cx="8229600" cy="3809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/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6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6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PROACT graphi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38" y="6386334"/>
            <a:ext cx="1299010" cy="35202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83760" y="6505107"/>
            <a:ext cx="6752352" cy="0"/>
          </a:xfrm>
          <a:prstGeom prst="line">
            <a:avLst/>
          </a:prstGeom>
          <a:ln w="12700" cap="rnd">
            <a:solidFill>
              <a:srgbClr val="CE2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30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4462" y="6359769"/>
            <a:ext cx="8577384" cy="4982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3300"/>
            <a:ext cx="7883769" cy="242404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solidFill>
                  <a:srgbClr val="CE2013"/>
                </a:solidFill>
              </a:rPr>
              <a:t>Ascertaining pressure ulcer prevention practices in residential care homes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Janet </a:t>
            </a:r>
            <a:r>
              <a:rPr lang="en-GB" sz="3600" dirty="0" err="1" smtClean="0"/>
              <a:t>Farline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>
                <a:solidFill>
                  <a:srgbClr val="C00000"/>
                </a:solidFill>
              </a:rPr>
              <a:t>Clinical Quality Officer</a:t>
            </a:r>
            <a:br>
              <a:rPr lang="en-GB" sz="3600" dirty="0" smtClean="0">
                <a:solidFill>
                  <a:srgbClr val="C00000"/>
                </a:solidFill>
              </a:rPr>
            </a:br>
            <a:r>
              <a:rPr lang="en-GB" sz="3600" dirty="0" smtClean="0">
                <a:solidFill>
                  <a:srgbClr val="C00000"/>
                </a:solidFill>
              </a:rPr>
              <a:t>Sunderland Clinical Commissioning Group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3" name="Picture 2" descr="PROACT graph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47" y="1156940"/>
            <a:ext cx="6484214" cy="1757172"/>
          </a:xfrm>
          <a:prstGeom prst="rect">
            <a:avLst/>
          </a:prstGeom>
        </p:spPr>
      </p:pic>
      <p:pic>
        <p:nvPicPr>
          <p:cNvPr id="4" name="Picture 3" descr="Data:Michael's Work Folder:Logos &amp; Graphics:NHS Logos:PC Versions:NHS Col.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4982"/>
            <a:ext cx="753745" cy="30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955491" y="6172982"/>
            <a:ext cx="285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spcAft>
                <a:spcPts val="0"/>
              </a:spcAft>
            </a:pPr>
            <a:r>
              <a:rPr lang="en-US" sz="900" b="1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Sunderland Clinical Commissioning Group</a:t>
            </a:r>
            <a:endParaRPr lang="en-GB" sz="1200">
              <a:effectLst/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en-US" sz="900" b="1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South Tyneside Clinical Commissioning Group</a:t>
            </a:r>
            <a:endParaRPr lang="en-GB" sz="1200">
              <a:effectLst/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en-US" sz="900" b="1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City Hospitals Sunderland NHS Foundation Trust</a:t>
            </a:r>
            <a:endParaRPr lang="en-GB" sz="1200">
              <a:effectLst/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en-US" sz="900" b="1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  <p:pic>
        <p:nvPicPr>
          <p:cNvPr id="6" name="Picture 5" descr="Data:Michael's Work Folder:Logos &amp; Graphics:Sund Uni col logo hi re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664982"/>
            <a:ext cx="1976120" cy="104076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pic>
        <p:nvPicPr>
          <p:cNvPr id="7" name="Picture 6" descr="Data:Michael's Work Folder:Logos &amp; Graphics:All Together Sunderland:AllTogetherSunderland RGB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05264"/>
            <a:ext cx="1162472" cy="65769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-27384"/>
            <a:ext cx="9144000" cy="799153"/>
          </a:xfrm>
          <a:prstGeom prst="rect">
            <a:avLst/>
          </a:prstGeom>
          <a:solidFill>
            <a:srgbClr val="CE20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E2013"/>
                </a:solidFill>
              </a:rPr>
              <a:t>Recommendations</a:t>
            </a:r>
            <a:endParaRPr lang="en-US" dirty="0">
              <a:solidFill>
                <a:srgbClr val="CE20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for standardised pressure ulcer tools to be implemented in residential care homes</a:t>
            </a:r>
          </a:p>
          <a:p>
            <a:r>
              <a:rPr lang="en-GB" dirty="0" smtClean="0"/>
              <a:t>Address mechanisms of addressing resource and pragmatic issues with staff engagement with training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89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365596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CE2013"/>
                </a:solidFill>
              </a:rPr>
              <a:t/>
            </a:r>
            <a:br>
              <a:rPr lang="en-GB" dirty="0" smtClean="0">
                <a:solidFill>
                  <a:srgbClr val="CE2013"/>
                </a:solidFill>
              </a:rPr>
            </a:br>
            <a:r>
              <a:rPr lang="en-GB" dirty="0">
                <a:solidFill>
                  <a:srgbClr val="CE2013"/>
                </a:solidFill>
              </a:rPr>
              <a:t/>
            </a:r>
            <a:br>
              <a:rPr lang="en-GB" dirty="0">
                <a:solidFill>
                  <a:srgbClr val="CE2013"/>
                </a:solidFill>
              </a:rPr>
            </a:br>
            <a:r>
              <a:rPr lang="en-GB" dirty="0" smtClean="0">
                <a:solidFill>
                  <a:srgbClr val="CE2013"/>
                </a:solidFill>
              </a:rPr>
              <a:t/>
            </a:r>
            <a:br>
              <a:rPr lang="en-GB" dirty="0" smtClean="0">
                <a:solidFill>
                  <a:srgbClr val="CE2013"/>
                </a:solidFill>
              </a:rPr>
            </a:br>
            <a:r>
              <a:rPr lang="en-GB" dirty="0" smtClean="0">
                <a:solidFill>
                  <a:srgbClr val="CE2013"/>
                </a:solidFill>
              </a:rPr>
              <a:t>Thank you</a:t>
            </a:r>
            <a:endParaRPr lang="en-GB" dirty="0">
              <a:solidFill>
                <a:srgbClr val="CE20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7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559" y="61121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Background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is a lack of information in residential care home settings in Sunderland on:</a:t>
            </a:r>
          </a:p>
          <a:p>
            <a:pPr lvl="1"/>
            <a:r>
              <a:rPr lang="en-GB" dirty="0" smtClean="0"/>
              <a:t>Pressure ulcer identification practices</a:t>
            </a:r>
          </a:p>
          <a:p>
            <a:pPr lvl="1"/>
            <a:r>
              <a:rPr lang="en-GB" dirty="0" smtClean="0"/>
              <a:t>Staff training</a:t>
            </a:r>
          </a:p>
          <a:p>
            <a:pPr lvl="1"/>
            <a:r>
              <a:rPr lang="en-GB" dirty="0" smtClean="0"/>
              <a:t>Tools used in practice</a:t>
            </a:r>
          </a:p>
          <a:p>
            <a:r>
              <a:rPr lang="en-GB" dirty="0" smtClean="0"/>
              <a:t>Stakeholders across the City of Sunderland came together to address this issue to improve care through the PROACT project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E2013"/>
                </a:solidFill>
              </a:rPr>
              <a:t>Aim of study</a:t>
            </a:r>
            <a:endParaRPr lang="en-GB" dirty="0">
              <a:solidFill>
                <a:srgbClr val="CE20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engage with Managers of care homes to  current practices, perceived confidence levels, tools used and knowledge gaps to establish a baseline for the PROACT project</a:t>
            </a:r>
          </a:p>
        </p:txBody>
      </p:sp>
    </p:spTree>
    <p:extLst>
      <p:ext uri="{BB962C8B-B14F-4D97-AF65-F5344CB8AC3E}">
        <p14:creationId xmlns:p14="http://schemas.microsoft.com/office/powerpoint/2010/main" val="330402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E2013"/>
                </a:solidFill>
              </a:rPr>
              <a:t>Methods</a:t>
            </a:r>
            <a:endParaRPr lang="en-US" dirty="0">
              <a:solidFill>
                <a:srgbClr val="CE20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rationale for PROACT was presented and discussed with care home managers prior to data collection to:</a:t>
            </a:r>
          </a:p>
          <a:p>
            <a:pPr lvl="1"/>
            <a:r>
              <a:rPr lang="en-GB" dirty="0" smtClean="0"/>
              <a:t> raise awareness / ensure buy-in for the project</a:t>
            </a:r>
          </a:p>
          <a:p>
            <a:pPr lvl="1"/>
            <a:r>
              <a:rPr lang="en-GB" dirty="0" smtClean="0"/>
              <a:t>Identify any issues/objections and address at outset</a:t>
            </a:r>
          </a:p>
          <a:p>
            <a:r>
              <a:rPr lang="en-GB" dirty="0" smtClean="0"/>
              <a:t>The link to the anonymous, on-line survey was emailed to all Managers of residential care homes (n=48) in June 2017</a:t>
            </a:r>
          </a:p>
          <a:p>
            <a:pPr lvl="1"/>
            <a:r>
              <a:rPr lang="en-GB" dirty="0" smtClean="0"/>
              <a:t>Reminders were given via emails and face to face reminders </a:t>
            </a:r>
          </a:p>
        </p:txBody>
      </p:sp>
    </p:spTree>
    <p:extLst>
      <p:ext uri="{BB962C8B-B14F-4D97-AF65-F5344CB8AC3E}">
        <p14:creationId xmlns:p14="http://schemas.microsoft.com/office/powerpoint/2010/main" val="12829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E2013"/>
                </a:solidFill>
              </a:rPr>
              <a:t>Methods</a:t>
            </a:r>
            <a:endParaRPr lang="en-GB" dirty="0">
              <a:solidFill>
                <a:srgbClr val="CE20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Data collected between June – December 2017</a:t>
            </a:r>
          </a:p>
          <a:p>
            <a:r>
              <a:rPr lang="en-GB" dirty="0"/>
              <a:t>47 residential care home Managers were approached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32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Results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survey elicited an 81% response rate (n=38)</a:t>
            </a:r>
          </a:p>
          <a:p>
            <a:r>
              <a:rPr lang="en-GB" dirty="0" smtClean="0"/>
              <a:t>37% (n=14) had worked as a Manager for &gt;12 </a:t>
            </a:r>
            <a:r>
              <a:rPr lang="en-GB" dirty="0" err="1" smtClean="0"/>
              <a:t>yrs</a:t>
            </a:r>
            <a:endParaRPr lang="en-GB" dirty="0" smtClean="0"/>
          </a:p>
          <a:p>
            <a:r>
              <a:rPr lang="en-GB" dirty="0" smtClean="0"/>
              <a:t>68% (n=32) stated </a:t>
            </a:r>
            <a:r>
              <a:rPr lang="en-GB" dirty="0" smtClean="0"/>
              <a:t>their staff </a:t>
            </a:r>
            <a:r>
              <a:rPr lang="en-GB" dirty="0" smtClean="0"/>
              <a:t>perceived prevention of pressure ulcers as an important aspect of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3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E2013"/>
                </a:solidFill>
              </a:rPr>
              <a:t>Results</a:t>
            </a:r>
            <a:endParaRPr lang="en-GB" dirty="0">
              <a:solidFill>
                <a:srgbClr val="CE20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50% (n=19) </a:t>
            </a:r>
            <a:r>
              <a:rPr lang="en-GB" dirty="0" smtClean="0"/>
              <a:t>stated </a:t>
            </a:r>
            <a:r>
              <a:rPr lang="en-GB" dirty="0" smtClean="0"/>
              <a:t>their staff were confident in identifying signs and symptoms of pressure ulcers in residents</a:t>
            </a:r>
          </a:p>
          <a:p>
            <a:r>
              <a:rPr lang="en-GB" dirty="0" smtClean="0"/>
              <a:t>Nearly half (n=15) reported time as the biggest constraint to staff engagement with training</a:t>
            </a:r>
          </a:p>
          <a:p>
            <a:r>
              <a:rPr lang="en-GB" dirty="0" smtClean="0"/>
              <a:t>Half (n=19) of the homes used the </a:t>
            </a:r>
            <a:r>
              <a:rPr lang="en-GB" dirty="0" err="1" smtClean="0"/>
              <a:t>Waterlow</a:t>
            </a:r>
            <a:r>
              <a:rPr lang="en-GB" dirty="0" smtClean="0"/>
              <a:t> tool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0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E2013"/>
                </a:solidFill>
              </a:rPr>
              <a:t>Results</a:t>
            </a:r>
            <a:endParaRPr lang="en-GB" dirty="0">
              <a:solidFill>
                <a:srgbClr val="CE20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73%(n=27) stated that group education sessions and staff meetings were used to raise awareness of the need to identify signs and symptoms of pressure ulcers</a:t>
            </a:r>
          </a:p>
          <a:p>
            <a:r>
              <a:rPr lang="en-GB" dirty="0" smtClean="0"/>
              <a:t>75% (n=28) reported between 1-5 new admissions with pressure ulcer symptomology in the last 12 months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Discussion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Findings show gaps in:</a:t>
            </a:r>
          </a:p>
          <a:p>
            <a:pPr lvl="1"/>
            <a:r>
              <a:rPr lang="en-GB" dirty="0" smtClean="0"/>
              <a:t> staff knowledge</a:t>
            </a:r>
          </a:p>
          <a:p>
            <a:pPr lvl="1"/>
            <a:r>
              <a:rPr lang="en-GB" dirty="0" smtClean="0"/>
              <a:t> training practice and provision</a:t>
            </a:r>
          </a:p>
          <a:p>
            <a:pPr lvl="1"/>
            <a:r>
              <a:rPr lang="en-GB" dirty="0" smtClean="0"/>
              <a:t>Variance in identification tools across the residential care homes in the City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2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act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Proact PPT Template</Template>
  <TotalTime>7814</TotalTime>
  <Words>379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Proact PPT Template</vt:lpstr>
      <vt:lpstr>Ascertaining pressure ulcer prevention practices in residential care homes Janet Farline Clinical Quality Officer Sunderland Clinical Commissioning Group</vt:lpstr>
      <vt:lpstr>Background </vt:lpstr>
      <vt:lpstr>Aim of study</vt:lpstr>
      <vt:lpstr>Methods</vt:lpstr>
      <vt:lpstr>Methods</vt:lpstr>
      <vt:lpstr>Results</vt:lpstr>
      <vt:lpstr>Results</vt:lpstr>
      <vt:lpstr>Results</vt:lpstr>
      <vt:lpstr>Discussion</vt:lpstr>
      <vt:lpstr>Recommendations</vt:lpstr>
      <vt:lpstr>   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Yitka</dc:creator>
  <cp:lastModifiedBy>Yitka Graham</cp:lastModifiedBy>
  <cp:revision>37</cp:revision>
  <dcterms:created xsi:type="dcterms:W3CDTF">2018-04-08T07:39:17Z</dcterms:created>
  <dcterms:modified xsi:type="dcterms:W3CDTF">2018-04-17T08:05:08Z</dcterms:modified>
</cp:coreProperties>
</file>