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84" r:id="rId6"/>
    <p:sldId id="279" r:id="rId7"/>
    <p:sldId id="264" r:id="rId8"/>
    <p:sldId id="285" r:id="rId9"/>
    <p:sldId id="271" r:id="rId10"/>
    <p:sldId id="306" r:id="rId11"/>
    <p:sldId id="281" r:id="rId12"/>
    <p:sldId id="299" r:id="rId13"/>
    <p:sldId id="301" r:id="rId14"/>
    <p:sldId id="298" r:id="rId15"/>
    <p:sldId id="288" r:id="rId16"/>
    <p:sldId id="282" r:id="rId17"/>
    <p:sldId id="318" r:id="rId18"/>
    <p:sldId id="316" r:id="rId19"/>
    <p:sldId id="315" r:id="rId20"/>
    <p:sldId id="309" r:id="rId21"/>
    <p:sldId id="312" r:id="rId22"/>
    <p:sldId id="313" r:id="rId23"/>
    <p:sldId id="311" r:id="rId24"/>
    <p:sldId id="303" r:id="rId25"/>
    <p:sldId id="291" r:id="rId26"/>
    <p:sldId id="297" r:id="rId27"/>
    <p:sldId id="320" r:id="rId28"/>
    <p:sldId id="321" r:id="rId29"/>
    <p:sldId id="302" r:id="rId30"/>
    <p:sldId id="322" r:id="rId31"/>
    <p:sldId id="296" r:id="rId32"/>
    <p:sldId id="329" r:id="rId33"/>
    <p:sldId id="325" r:id="rId34"/>
    <p:sldId id="326" r:id="rId35"/>
    <p:sldId id="327" r:id="rId36"/>
    <p:sldId id="328" r:id="rId37"/>
    <p:sldId id="268" r:id="rId38"/>
    <p:sldId id="277" r:id="rId39"/>
    <p:sldId id="276" r:id="rId40"/>
    <p:sldId id="260" r:id="rId41"/>
    <p:sldId id="308" r:id="rId42"/>
    <p:sldId id="293"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2720B-037A-36DB-1CAF-7BD423BE37A0}" v="54" dt="2020-11-11T14:51:53.947"/>
    <p1510:client id="{1466A326-907D-015E-1BDC-CB734FBCC8DB}" v="10" dt="2020-10-16T15:26:35.857"/>
    <p1510:client id="{36DE4564-5FD2-8C2C-80D7-C6C04345AA59}" v="2940" dt="2020-11-10T18:07:04.495"/>
    <p1510:client id="{7B9554BA-B877-A201-6312-FB84AB013514}" v="160" dt="2020-11-25T11:00:04.314"/>
    <p1510:client id="{810799D3-2529-8FD6-E3EC-B434234C4EB8}" v="3644" dt="2020-10-06T16:35:14.260"/>
    <p1510:client id="{A348A009-3300-6223-987A-8072E949B223}" v="3810" dt="2020-10-07T10:56:12.214"/>
    <p1510:client id="{B06FCD90-9AD6-9C1C-43C3-7C52DFE670C8}" v="4" dt="2020-11-29T14:57:33.306"/>
    <p1510:client id="{D762EEC9-8EBA-FA61-6DF0-C5DFE6421FA4}" v="4849" dt="2020-11-11T12:25:25.419"/>
    <p1510:client id="{DC60A5A0-C0CE-1D01-32F6-E18517F531D7}" v="2025" dt="2020-11-11T10:03:45.418"/>
    <p1510:client id="{EAA393E6-6827-8474-9D6E-7839541929D4}" v="344" dt="2020-10-06T10:30:08.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37111-4314-4D23-9508-76620AE4BADD}"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C359DB6D-2C88-4E27-996E-C46F382923F7}">
      <dgm:prSet/>
      <dgm:spPr/>
      <dgm:t>
        <a:bodyPr/>
        <a:lstStyle/>
        <a:p>
          <a:pPr>
            <a:defRPr b="1"/>
          </a:pPr>
          <a:r>
            <a:rPr lang="en-US"/>
            <a:t>3:00 – 3:30</a:t>
          </a:r>
        </a:p>
      </dgm:t>
    </dgm:pt>
    <dgm:pt modelId="{7479FDB4-C9CD-432E-BAB0-91E2D39F6D71}" type="parTrans" cxnId="{D7F392FD-693E-4BB0-ABEA-743FB55C36B3}">
      <dgm:prSet/>
      <dgm:spPr/>
      <dgm:t>
        <a:bodyPr/>
        <a:lstStyle/>
        <a:p>
          <a:endParaRPr lang="en-US"/>
        </a:p>
      </dgm:t>
    </dgm:pt>
    <dgm:pt modelId="{F38A6D35-0734-4A1A-8E00-33386511E362}" type="sibTrans" cxnId="{D7F392FD-693E-4BB0-ABEA-743FB55C36B3}">
      <dgm:prSet/>
      <dgm:spPr/>
      <dgm:t>
        <a:bodyPr/>
        <a:lstStyle/>
        <a:p>
          <a:endParaRPr lang="en-US"/>
        </a:p>
      </dgm:t>
    </dgm:pt>
    <dgm:pt modelId="{B07384B5-B377-4C5E-891B-2D0162811986}">
      <dgm:prSet/>
      <dgm:spPr/>
      <dgm:t>
        <a:bodyPr/>
        <a:lstStyle/>
        <a:p>
          <a:r>
            <a:rPr lang="en-US"/>
            <a:t>TfC Funded School Exclusions Research</a:t>
          </a:r>
        </a:p>
      </dgm:t>
    </dgm:pt>
    <dgm:pt modelId="{14C514B4-8B45-495B-A0B0-0C94476E8719}" type="parTrans" cxnId="{8DEC2388-11CB-49FE-A299-0A8FB1D41B1A}">
      <dgm:prSet/>
      <dgm:spPr/>
      <dgm:t>
        <a:bodyPr/>
        <a:lstStyle/>
        <a:p>
          <a:endParaRPr lang="en-US"/>
        </a:p>
      </dgm:t>
    </dgm:pt>
    <dgm:pt modelId="{96952779-75B4-445E-A08B-51C484CCB495}" type="sibTrans" cxnId="{8DEC2388-11CB-49FE-A299-0A8FB1D41B1A}">
      <dgm:prSet/>
      <dgm:spPr/>
      <dgm:t>
        <a:bodyPr/>
        <a:lstStyle/>
        <a:p>
          <a:endParaRPr lang="en-US"/>
        </a:p>
      </dgm:t>
    </dgm:pt>
    <dgm:pt modelId="{CFD3753C-D7E6-471C-B321-7662911C4C46}">
      <dgm:prSet/>
      <dgm:spPr/>
      <dgm:t>
        <a:bodyPr/>
        <a:lstStyle/>
        <a:p>
          <a:pPr>
            <a:defRPr b="1"/>
          </a:pPr>
          <a:r>
            <a:rPr lang="en-US"/>
            <a:t>3:30 – 3:45</a:t>
          </a:r>
        </a:p>
      </dgm:t>
    </dgm:pt>
    <dgm:pt modelId="{46228862-48CD-40F1-84EC-E5180D678030}" type="parTrans" cxnId="{704D570B-42E6-4819-995E-F61E070521BA}">
      <dgm:prSet/>
      <dgm:spPr/>
      <dgm:t>
        <a:bodyPr/>
        <a:lstStyle/>
        <a:p>
          <a:endParaRPr lang="en-US"/>
        </a:p>
      </dgm:t>
    </dgm:pt>
    <dgm:pt modelId="{30931A46-64F6-49CC-BF71-5494961B6467}" type="sibTrans" cxnId="{704D570B-42E6-4819-995E-F61E070521BA}">
      <dgm:prSet/>
      <dgm:spPr/>
      <dgm:t>
        <a:bodyPr/>
        <a:lstStyle/>
        <a:p>
          <a:endParaRPr lang="en-US"/>
        </a:p>
      </dgm:t>
    </dgm:pt>
    <dgm:pt modelId="{C07B73D7-AC04-4066-91B3-5CA3A30885D2}">
      <dgm:prSet/>
      <dgm:spPr/>
      <dgm:t>
        <a:bodyPr/>
        <a:lstStyle/>
        <a:p>
          <a:r>
            <a:rPr lang="en-US" dirty="0"/>
            <a:t>Break out rooms</a:t>
          </a:r>
        </a:p>
      </dgm:t>
    </dgm:pt>
    <dgm:pt modelId="{97E29A3C-8684-4592-B64B-441FC5853196}" type="parTrans" cxnId="{DB9B1230-826A-495F-B34A-2D41B038AEBF}">
      <dgm:prSet/>
      <dgm:spPr/>
      <dgm:t>
        <a:bodyPr/>
        <a:lstStyle/>
        <a:p>
          <a:endParaRPr lang="en-US"/>
        </a:p>
      </dgm:t>
    </dgm:pt>
    <dgm:pt modelId="{68A87F23-CC14-4CA5-892F-D330181F6F97}" type="sibTrans" cxnId="{DB9B1230-826A-495F-B34A-2D41B038AEBF}">
      <dgm:prSet/>
      <dgm:spPr/>
      <dgm:t>
        <a:bodyPr/>
        <a:lstStyle/>
        <a:p>
          <a:endParaRPr lang="en-US"/>
        </a:p>
      </dgm:t>
    </dgm:pt>
    <dgm:pt modelId="{9CF1CADD-2D85-4569-822E-821098F12037}">
      <dgm:prSet/>
      <dgm:spPr/>
      <dgm:t>
        <a:bodyPr/>
        <a:lstStyle/>
        <a:p>
          <a:pPr>
            <a:defRPr b="1"/>
          </a:pPr>
          <a:r>
            <a:rPr lang="en-US" dirty="0"/>
            <a:t>3:45 PM – 4:00 PM</a:t>
          </a:r>
        </a:p>
      </dgm:t>
    </dgm:pt>
    <dgm:pt modelId="{C7F76838-5BBE-4986-88AC-2D5B9F7BBF91}" type="parTrans" cxnId="{3E084FB9-DE26-479B-8CEF-3964D1F8424E}">
      <dgm:prSet/>
      <dgm:spPr/>
      <dgm:t>
        <a:bodyPr/>
        <a:lstStyle/>
        <a:p>
          <a:endParaRPr lang="en-US"/>
        </a:p>
      </dgm:t>
    </dgm:pt>
    <dgm:pt modelId="{31457437-752E-4941-886C-2D93523212A1}" type="sibTrans" cxnId="{3E084FB9-DE26-479B-8CEF-3964D1F8424E}">
      <dgm:prSet/>
      <dgm:spPr/>
      <dgm:t>
        <a:bodyPr/>
        <a:lstStyle/>
        <a:p>
          <a:endParaRPr lang="en-US"/>
        </a:p>
      </dgm:t>
    </dgm:pt>
    <dgm:pt modelId="{C9A06A9D-3403-4235-9C59-96F1D391F88D}">
      <dgm:prSet/>
      <dgm:spPr/>
      <dgm:t>
        <a:bodyPr/>
        <a:lstStyle/>
        <a:p>
          <a:r>
            <a:rPr lang="en-US" dirty="0"/>
            <a:t>Main room Q and A discussion</a:t>
          </a:r>
        </a:p>
      </dgm:t>
    </dgm:pt>
    <dgm:pt modelId="{81095205-A67F-4C05-9558-5E96A01B97E7}" type="parTrans" cxnId="{ADF5F65C-06E5-44AD-AA0C-6563F83188E5}">
      <dgm:prSet/>
      <dgm:spPr/>
      <dgm:t>
        <a:bodyPr/>
        <a:lstStyle/>
        <a:p>
          <a:endParaRPr lang="en-US"/>
        </a:p>
      </dgm:t>
    </dgm:pt>
    <dgm:pt modelId="{D396C16D-A3A0-4E99-91C2-A498954F938A}" type="sibTrans" cxnId="{ADF5F65C-06E5-44AD-AA0C-6563F83188E5}">
      <dgm:prSet/>
      <dgm:spPr/>
      <dgm:t>
        <a:bodyPr/>
        <a:lstStyle/>
        <a:p>
          <a:endParaRPr lang="en-US"/>
        </a:p>
      </dgm:t>
    </dgm:pt>
    <dgm:pt modelId="{80723EC8-2202-4024-AC01-DDE90D9FF49C}">
      <dgm:prSet/>
      <dgm:spPr/>
      <dgm:t>
        <a:bodyPr/>
        <a:lstStyle/>
        <a:p>
          <a:pPr>
            <a:defRPr b="1"/>
          </a:pPr>
          <a:r>
            <a:rPr lang="en-US"/>
            <a:t>4:00 PM – 4:30 PM</a:t>
          </a:r>
        </a:p>
      </dgm:t>
    </dgm:pt>
    <dgm:pt modelId="{EDDD2411-2374-4213-82AF-B708048FE4EB}" type="parTrans" cxnId="{0AE33BC5-F028-4186-83C8-1C679EDC1817}">
      <dgm:prSet/>
      <dgm:spPr/>
      <dgm:t>
        <a:bodyPr/>
        <a:lstStyle/>
        <a:p>
          <a:endParaRPr lang="en-US"/>
        </a:p>
      </dgm:t>
    </dgm:pt>
    <dgm:pt modelId="{3C75BC5E-D19C-40D7-8724-06237477714A}" type="sibTrans" cxnId="{0AE33BC5-F028-4186-83C8-1C679EDC1817}">
      <dgm:prSet/>
      <dgm:spPr/>
      <dgm:t>
        <a:bodyPr/>
        <a:lstStyle/>
        <a:p>
          <a:endParaRPr lang="en-US"/>
        </a:p>
      </dgm:t>
    </dgm:pt>
    <dgm:pt modelId="{FF005CA9-FE90-44D5-9C71-7D1611F38711}">
      <dgm:prSet/>
      <dgm:spPr/>
      <dgm:t>
        <a:bodyPr/>
        <a:lstStyle/>
        <a:p>
          <a:r>
            <a:rPr lang="en-US" dirty="0" err="1"/>
            <a:t>Theographs</a:t>
          </a:r>
          <a:r>
            <a:rPr lang="en-US" dirty="0"/>
            <a:t> and Interpretative Phenomenological Analysis (IPA)</a:t>
          </a:r>
        </a:p>
      </dgm:t>
    </dgm:pt>
    <dgm:pt modelId="{DC2E0EA7-6D31-481E-946A-B8030A3CCEBF}" type="parTrans" cxnId="{50596B7A-E7C0-472E-92C9-9E5417A88D1C}">
      <dgm:prSet/>
      <dgm:spPr/>
      <dgm:t>
        <a:bodyPr/>
        <a:lstStyle/>
        <a:p>
          <a:endParaRPr lang="en-US"/>
        </a:p>
      </dgm:t>
    </dgm:pt>
    <dgm:pt modelId="{3DF24BC2-5147-475F-9485-90CDDE77FE06}" type="sibTrans" cxnId="{50596B7A-E7C0-472E-92C9-9E5417A88D1C}">
      <dgm:prSet/>
      <dgm:spPr/>
      <dgm:t>
        <a:bodyPr/>
        <a:lstStyle/>
        <a:p>
          <a:endParaRPr lang="en-US"/>
        </a:p>
      </dgm:t>
    </dgm:pt>
    <dgm:pt modelId="{CD230B9C-B1EE-4AC6-87CE-7675FA8496C4}">
      <dgm:prSet/>
      <dgm:spPr/>
      <dgm:t>
        <a:bodyPr/>
        <a:lstStyle/>
        <a:p>
          <a:pPr>
            <a:defRPr b="1"/>
          </a:pPr>
          <a:r>
            <a:rPr lang="en-US" dirty="0"/>
            <a:t>4:30 PM – 4:45 PM</a:t>
          </a:r>
        </a:p>
      </dgm:t>
    </dgm:pt>
    <dgm:pt modelId="{2551E373-39D1-4A62-AC5C-22BDFAB3E82D}" type="parTrans" cxnId="{DD8D8D60-5730-4ADF-9620-47B165E9193A}">
      <dgm:prSet/>
      <dgm:spPr/>
      <dgm:t>
        <a:bodyPr/>
        <a:lstStyle/>
        <a:p>
          <a:endParaRPr lang="en-US"/>
        </a:p>
      </dgm:t>
    </dgm:pt>
    <dgm:pt modelId="{0F548C10-1F31-4689-9791-94A5F09C01CB}" type="sibTrans" cxnId="{DD8D8D60-5730-4ADF-9620-47B165E9193A}">
      <dgm:prSet/>
      <dgm:spPr/>
      <dgm:t>
        <a:bodyPr/>
        <a:lstStyle/>
        <a:p>
          <a:endParaRPr lang="en-US"/>
        </a:p>
      </dgm:t>
    </dgm:pt>
    <dgm:pt modelId="{8F00E9E7-7AA5-44CC-8000-484C709C4C8A}">
      <dgm:prSet/>
      <dgm:spPr/>
      <dgm:t>
        <a:bodyPr/>
        <a:lstStyle/>
        <a:p>
          <a:r>
            <a:rPr lang="en-US" dirty="0"/>
            <a:t>Break out rooms</a:t>
          </a:r>
        </a:p>
      </dgm:t>
    </dgm:pt>
    <dgm:pt modelId="{71224D32-CF38-4540-8724-FBE2A0FEE832}" type="parTrans" cxnId="{5670AA3E-B473-492E-A0FF-BABB1289CEA3}">
      <dgm:prSet/>
      <dgm:spPr/>
      <dgm:t>
        <a:bodyPr/>
        <a:lstStyle/>
        <a:p>
          <a:endParaRPr lang="en-US"/>
        </a:p>
      </dgm:t>
    </dgm:pt>
    <dgm:pt modelId="{08476D1E-CC76-4450-B1F3-11D4BAE4B7E5}" type="sibTrans" cxnId="{5670AA3E-B473-492E-A0FF-BABB1289CEA3}">
      <dgm:prSet/>
      <dgm:spPr/>
      <dgm:t>
        <a:bodyPr/>
        <a:lstStyle/>
        <a:p>
          <a:endParaRPr lang="en-US"/>
        </a:p>
      </dgm:t>
    </dgm:pt>
    <dgm:pt modelId="{97D17763-B5A2-4A24-8E05-337F256237AA}">
      <dgm:prSet/>
      <dgm:spPr/>
      <dgm:t>
        <a:bodyPr/>
        <a:lstStyle/>
        <a:p>
          <a:pPr>
            <a:defRPr b="1"/>
          </a:pPr>
          <a:r>
            <a:rPr lang="en-US" dirty="0"/>
            <a:t>4:45 PM – 5:00 PM</a:t>
          </a:r>
        </a:p>
      </dgm:t>
    </dgm:pt>
    <dgm:pt modelId="{FAB96ACF-7860-47B5-A402-0895429D5711}" type="parTrans" cxnId="{D7DDF923-4098-49B5-AF2D-9C6C47ACBAE8}">
      <dgm:prSet/>
      <dgm:spPr/>
      <dgm:t>
        <a:bodyPr/>
        <a:lstStyle/>
        <a:p>
          <a:endParaRPr lang="en-US"/>
        </a:p>
      </dgm:t>
    </dgm:pt>
    <dgm:pt modelId="{4D76BF43-576A-4CF9-AF7F-9E8D7BF1F994}" type="sibTrans" cxnId="{D7DDF923-4098-49B5-AF2D-9C6C47ACBAE8}">
      <dgm:prSet/>
      <dgm:spPr/>
      <dgm:t>
        <a:bodyPr/>
        <a:lstStyle/>
        <a:p>
          <a:endParaRPr lang="en-US"/>
        </a:p>
      </dgm:t>
    </dgm:pt>
    <dgm:pt modelId="{BECDD85C-5BC1-4903-84A5-B53EB9F406B2}">
      <dgm:prSet/>
      <dgm:spPr/>
      <dgm:t>
        <a:bodyPr/>
        <a:lstStyle/>
        <a:p>
          <a:r>
            <a:rPr lang="en-US" dirty="0"/>
            <a:t>Q and A discussion and close</a:t>
          </a:r>
        </a:p>
      </dgm:t>
    </dgm:pt>
    <dgm:pt modelId="{EFD6999E-3B90-4BFF-9DC4-EE95A5DEFDAD}" type="parTrans" cxnId="{36FBD81A-2FCD-4C2A-8B26-C95BD19C25A8}">
      <dgm:prSet/>
      <dgm:spPr/>
      <dgm:t>
        <a:bodyPr/>
        <a:lstStyle/>
        <a:p>
          <a:endParaRPr lang="en-US"/>
        </a:p>
      </dgm:t>
    </dgm:pt>
    <dgm:pt modelId="{D6CEEA53-98A1-468F-A7DE-A726D9875A2B}" type="sibTrans" cxnId="{36FBD81A-2FCD-4C2A-8B26-C95BD19C25A8}">
      <dgm:prSet/>
      <dgm:spPr/>
      <dgm:t>
        <a:bodyPr/>
        <a:lstStyle/>
        <a:p>
          <a:endParaRPr lang="en-US"/>
        </a:p>
      </dgm:t>
    </dgm:pt>
    <dgm:pt modelId="{4F1F7EA7-1F40-4D30-9D09-7EAAB09C1CD0}" type="pres">
      <dgm:prSet presAssocID="{66037111-4314-4D23-9508-76620AE4BADD}" presName="root" presStyleCnt="0">
        <dgm:presLayoutVars>
          <dgm:chMax/>
          <dgm:chPref/>
          <dgm:animLvl val="lvl"/>
        </dgm:presLayoutVars>
      </dgm:prSet>
      <dgm:spPr/>
      <dgm:t>
        <a:bodyPr/>
        <a:lstStyle/>
        <a:p>
          <a:endParaRPr lang="en-US"/>
        </a:p>
      </dgm:t>
    </dgm:pt>
    <dgm:pt modelId="{B8452B0A-57E0-4FD2-BD10-C485AC5F60C5}" type="pres">
      <dgm:prSet presAssocID="{66037111-4314-4D23-9508-76620AE4BADD}" presName="divider" presStyleLbl="fgAcc1" presStyleIdx="0" presStyleCnt="1"/>
      <dgm:spPr/>
    </dgm:pt>
    <dgm:pt modelId="{9B1518BC-2BB3-4A59-9BF4-032DBA8A9B29}" type="pres">
      <dgm:prSet presAssocID="{66037111-4314-4D23-9508-76620AE4BADD}" presName="nodes" presStyleCnt="0">
        <dgm:presLayoutVars>
          <dgm:chMax/>
          <dgm:chPref/>
          <dgm:animLvl val="lvl"/>
        </dgm:presLayoutVars>
      </dgm:prSet>
      <dgm:spPr/>
    </dgm:pt>
    <dgm:pt modelId="{086D5D57-1FE6-4CB7-93EC-13E4C7070048}" type="pres">
      <dgm:prSet presAssocID="{C359DB6D-2C88-4E27-996E-C46F382923F7}" presName="composite" presStyleCnt="0"/>
      <dgm:spPr/>
    </dgm:pt>
    <dgm:pt modelId="{7F22D091-A664-4F7B-9AAB-3109D06F446D}" type="pres">
      <dgm:prSet presAssocID="{C359DB6D-2C88-4E27-996E-C46F382923F7}" presName="L1TextContainer" presStyleLbl="alignNode1" presStyleIdx="0" presStyleCnt="6">
        <dgm:presLayoutVars>
          <dgm:chMax val="1"/>
          <dgm:chPref val="1"/>
          <dgm:bulletEnabled val="1"/>
        </dgm:presLayoutVars>
      </dgm:prSet>
      <dgm:spPr/>
      <dgm:t>
        <a:bodyPr/>
        <a:lstStyle/>
        <a:p>
          <a:endParaRPr lang="en-US"/>
        </a:p>
      </dgm:t>
    </dgm:pt>
    <dgm:pt modelId="{567F3B0D-78EC-4C62-8A7B-33666D1C2C33}" type="pres">
      <dgm:prSet presAssocID="{C359DB6D-2C88-4E27-996E-C46F382923F7}" presName="L2TextContainerWrapper" presStyleCnt="0">
        <dgm:presLayoutVars>
          <dgm:bulletEnabled val="1"/>
        </dgm:presLayoutVars>
      </dgm:prSet>
      <dgm:spPr/>
    </dgm:pt>
    <dgm:pt modelId="{8B36B7EC-93DB-4E73-B7F9-C17EB7CAC4F5}" type="pres">
      <dgm:prSet presAssocID="{C359DB6D-2C88-4E27-996E-C46F382923F7}" presName="L2TextContainer" presStyleLbl="bgAccFollowNode1" presStyleIdx="0" presStyleCnt="6"/>
      <dgm:spPr/>
      <dgm:t>
        <a:bodyPr/>
        <a:lstStyle/>
        <a:p>
          <a:endParaRPr lang="en-US"/>
        </a:p>
      </dgm:t>
    </dgm:pt>
    <dgm:pt modelId="{F48013F0-2C95-4E54-887F-057EB9426DE2}" type="pres">
      <dgm:prSet presAssocID="{C359DB6D-2C88-4E27-996E-C46F382923F7}" presName="FlexibleEmptyPlaceHolder" presStyleCnt="0"/>
      <dgm:spPr/>
    </dgm:pt>
    <dgm:pt modelId="{92E19BCA-E2A9-467D-96D7-00757C5367B7}" type="pres">
      <dgm:prSet presAssocID="{C359DB6D-2C88-4E27-996E-C46F382923F7}" presName="ConnectLine" presStyleLbl="sibTrans1D1" presStyleIdx="0" presStyleCnt="6"/>
      <dgm:spPr/>
    </dgm:pt>
    <dgm:pt modelId="{87CB8A02-8AC1-498C-AB45-ED4033DEF986}" type="pres">
      <dgm:prSet presAssocID="{C359DB6D-2C88-4E27-996E-C46F382923F7}" presName="ConnectorPoint" presStyleLbl="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D6470-4B5D-464B-A340-E1EC04A8697E}" type="pres">
      <dgm:prSet presAssocID="{C359DB6D-2C88-4E27-996E-C46F382923F7}" presName="EmptyPlaceHolder" presStyleCnt="0"/>
      <dgm:spPr/>
    </dgm:pt>
    <dgm:pt modelId="{CDBE36B5-9985-49BF-A3E2-C2919B2800FA}" type="pres">
      <dgm:prSet presAssocID="{F38A6D35-0734-4A1A-8E00-33386511E362}" presName="spaceBetweenRectangles" presStyleCnt="0"/>
      <dgm:spPr/>
    </dgm:pt>
    <dgm:pt modelId="{99053D77-60C1-4CE3-B102-829E628E0E22}" type="pres">
      <dgm:prSet presAssocID="{CFD3753C-D7E6-471C-B321-7662911C4C46}" presName="composite" presStyleCnt="0"/>
      <dgm:spPr/>
    </dgm:pt>
    <dgm:pt modelId="{429D2F6C-4B58-4BD6-A566-E380D89A0D52}" type="pres">
      <dgm:prSet presAssocID="{CFD3753C-D7E6-471C-B321-7662911C4C46}" presName="L1TextContainer" presStyleLbl="alignNode1" presStyleIdx="1" presStyleCnt="6">
        <dgm:presLayoutVars>
          <dgm:chMax val="1"/>
          <dgm:chPref val="1"/>
          <dgm:bulletEnabled val="1"/>
        </dgm:presLayoutVars>
      </dgm:prSet>
      <dgm:spPr/>
      <dgm:t>
        <a:bodyPr/>
        <a:lstStyle/>
        <a:p>
          <a:endParaRPr lang="en-US"/>
        </a:p>
      </dgm:t>
    </dgm:pt>
    <dgm:pt modelId="{B09FE2D1-1EA3-4069-98AE-2E778899AACA}" type="pres">
      <dgm:prSet presAssocID="{CFD3753C-D7E6-471C-B321-7662911C4C46}" presName="L2TextContainerWrapper" presStyleCnt="0">
        <dgm:presLayoutVars>
          <dgm:bulletEnabled val="1"/>
        </dgm:presLayoutVars>
      </dgm:prSet>
      <dgm:spPr/>
    </dgm:pt>
    <dgm:pt modelId="{994B6DD3-6592-4CD0-833C-5DBEF0CE051C}" type="pres">
      <dgm:prSet presAssocID="{CFD3753C-D7E6-471C-B321-7662911C4C46}" presName="L2TextContainer" presStyleLbl="bgAccFollowNode1" presStyleIdx="1" presStyleCnt="6"/>
      <dgm:spPr/>
      <dgm:t>
        <a:bodyPr/>
        <a:lstStyle/>
        <a:p>
          <a:endParaRPr lang="en-US"/>
        </a:p>
      </dgm:t>
    </dgm:pt>
    <dgm:pt modelId="{E9C7C27D-0DE0-407F-BAEB-F673018219BA}" type="pres">
      <dgm:prSet presAssocID="{CFD3753C-D7E6-471C-B321-7662911C4C46}" presName="FlexibleEmptyPlaceHolder" presStyleCnt="0"/>
      <dgm:spPr/>
    </dgm:pt>
    <dgm:pt modelId="{209C71FE-0467-417C-8AC0-44C8CFF75E00}" type="pres">
      <dgm:prSet presAssocID="{CFD3753C-D7E6-471C-B321-7662911C4C46}" presName="ConnectLine" presStyleLbl="sibTrans1D1" presStyleIdx="1" presStyleCnt="6"/>
      <dgm:spPr/>
    </dgm:pt>
    <dgm:pt modelId="{1533CA9E-AC5D-474C-80B7-330775559CC2}" type="pres">
      <dgm:prSet presAssocID="{CFD3753C-D7E6-471C-B321-7662911C4C46}" presName="ConnectorPoint" presStyleLbl="node1" presStyleIdx="1" presStyleCnt="6"/>
      <dgm:spPr>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gm:spPr>
    </dgm:pt>
    <dgm:pt modelId="{FAE81B75-7683-4C90-ABE6-AF9531D4164A}" type="pres">
      <dgm:prSet presAssocID="{CFD3753C-D7E6-471C-B321-7662911C4C46}" presName="EmptyPlaceHolder" presStyleCnt="0"/>
      <dgm:spPr/>
    </dgm:pt>
    <dgm:pt modelId="{DC7A6541-0FCA-44FE-AEFD-FEE7EA84F0A6}" type="pres">
      <dgm:prSet presAssocID="{30931A46-64F6-49CC-BF71-5494961B6467}" presName="spaceBetweenRectangles" presStyleCnt="0"/>
      <dgm:spPr/>
    </dgm:pt>
    <dgm:pt modelId="{48242AFD-7682-47A3-891C-EA6B21595747}" type="pres">
      <dgm:prSet presAssocID="{9CF1CADD-2D85-4569-822E-821098F12037}" presName="composite" presStyleCnt="0"/>
      <dgm:spPr/>
    </dgm:pt>
    <dgm:pt modelId="{92E88B7D-A436-4D0E-8E9C-CEF7CF63FFC8}" type="pres">
      <dgm:prSet presAssocID="{9CF1CADD-2D85-4569-822E-821098F12037}" presName="L1TextContainer" presStyleLbl="alignNode1" presStyleIdx="2" presStyleCnt="6">
        <dgm:presLayoutVars>
          <dgm:chMax val="1"/>
          <dgm:chPref val="1"/>
          <dgm:bulletEnabled val="1"/>
        </dgm:presLayoutVars>
      </dgm:prSet>
      <dgm:spPr/>
      <dgm:t>
        <a:bodyPr/>
        <a:lstStyle/>
        <a:p>
          <a:endParaRPr lang="en-US"/>
        </a:p>
      </dgm:t>
    </dgm:pt>
    <dgm:pt modelId="{0EAF717C-40BE-4EE8-BD32-89EBAD1DD819}" type="pres">
      <dgm:prSet presAssocID="{9CF1CADD-2D85-4569-822E-821098F12037}" presName="L2TextContainerWrapper" presStyleCnt="0">
        <dgm:presLayoutVars>
          <dgm:bulletEnabled val="1"/>
        </dgm:presLayoutVars>
      </dgm:prSet>
      <dgm:spPr/>
    </dgm:pt>
    <dgm:pt modelId="{833954B8-5B03-4B6A-8D69-9CE878928590}" type="pres">
      <dgm:prSet presAssocID="{9CF1CADD-2D85-4569-822E-821098F12037}" presName="L2TextContainer" presStyleLbl="bgAccFollowNode1" presStyleIdx="2" presStyleCnt="6"/>
      <dgm:spPr/>
      <dgm:t>
        <a:bodyPr/>
        <a:lstStyle/>
        <a:p>
          <a:endParaRPr lang="en-US"/>
        </a:p>
      </dgm:t>
    </dgm:pt>
    <dgm:pt modelId="{AB77DADB-3881-4FD9-AE7E-50E2F8FFD639}" type="pres">
      <dgm:prSet presAssocID="{9CF1CADD-2D85-4569-822E-821098F12037}" presName="FlexibleEmptyPlaceHolder" presStyleCnt="0"/>
      <dgm:spPr/>
    </dgm:pt>
    <dgm:pt modelId="{462978B7-7B77-413D-B23B-C2746E7AFEF3}" type="pres">
      <dgm:prSet presAssocID="{9CF1CADD-2D85-4569-822E-821098F12037}" presName="ConnectLine" presStyleLbl="sibTrans1D1" presStyleIdx="2" presStyleCnt="6"/>
      <dgm:spPr/>
    </dgm:pt>
    <dgm:pt modelId="{A6C3B4C1-AD77-454A-A221-483DB65665A9}" type="pres">
      <dgm:prSet presAssocID="{9CF1CADD-2D85-4569-822E-821098F12037}" presName="ConnectorPoint" presStyleLbl="node1" presStyleIdx="2" presStyleCnt="6"/>
      <dgm:spPr>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gm:spPr>
    </dgm:pt>
    <dgm:pt modelId="{9D213BE9-D432-4281-ABCB-8D1ED6146387}" type="pres">
      <dgm:prSet presAssocID="{9CF1CADD-2D85-4569-822E-821098F12037}" presName="EmptyPlaceHolder" presStyleCnt="0"/>
      <dgm:spPr/>
    </dgm:pt>
    <dgm:pt modelId="{927462FA-A00E-49C4-A5F3-78F3EB6440B3}" type="pres">
      <dgm:prSet presAssocID="{31457437-752E-4941-886C-2D93523212A1}" presName="spaceBetweenRectangles" presStyleCnt="0"/>
      <dgm:spPr/>
    </dgm:pt>
    <dgm:pt modelId="{8BF9EE1D-EF20-43EF-AFCE-61359D3FEF60}" type="pres">
      <dgm:prSet presAssocID="{80723EC8-2202-4024-AC01-DDE90D9FF49C}" presName="composite" presStyleCnt="0"/>
      <dgm:spPr/>
    </dgm:pt>
    <dgm:pt modelId="{F4A61083-2CCA-4EFE-8A5E-056A9BE88DEF}" type="pres">
      <dgm:prSet presAssocID="{80723EC8-2202-4024-AC01-DDE90D9FF49C}" presName="L1TextContainer" presStyleLbl="alignNode1" presStyleIdx="3" presStyleCnt="6">
        <dgm:presLayoutVars>
          <dgm:chMax val="1"/>
          <dgm:chPref val="1"/>
          <dgm:bulletEnabled val="1"/>
        </dgm:presLayoutVars>
      </dgm:prSet>
      <dgm:spPr/>
      <dgm:t>
        <a:bodyPr/>
        <a:lstStyle/>
        <a:p>
          <a:endParaRPr lang="en-US"/>
        </a:p>
      </dgm:t>
    </dgm:pt>
    <dgm:pt modelId="{CC769DFB-ED51-435B-93BD-744BC7FEFC0F}" type="pres">
      <dgm:prSet presAssocID="{80723EC8-2202-4024-AC01-DDE90D9FF49C}" presName="L2TextContainerWrapper" presStyleCnt="0">
        <dgm:presLayoutVars>
          <dgm:bulletEnabled val="1"/>
        </dgm:presLayoutVars>
      </dgm:prSet>
      <dgm:spPr/>
    </dgm:pt>
    <dgm:pt modelId="{3CC9CEFA-80C1-4367-822C-949781A3D399}" type="pres">
      <dgm:prSet presAssocID="{80723EC8-2202-4024-AC01-DDE90D9FF49C}" presName="L2TextContainer" presStyleLbl="bgAccFollowNode1" presStyleIdx="3" presStyleCnt="6"/>
      <dgm:spPr/>
      <dgm:t>
        <a:bodyPr/>
        <a:lstStyle/>
        <a:p>
          <a:endParaRPr lang="en-US"/>
        </a:p>
      </dgm:t>
    </dgm:pt>
    <dgm:pt modelId="{2BEF696A-3C12-4BF3-9BEC-09F24FFAE4D2}" type="pres">
      <dgm:prSet presAssocID="{80723EC8-2202-4024-AC01-DDE90D9FF49C}" presName="FlexibleEmptyPlaceHolder" presStyleCnt="0"/>
      <dgm:spPr/>
    </dgm:pt>
    <dgm:pt modelId="{E57B4E9E-6ACA-4BFA-AE5D-7B9F8F634DC8}" type="pres">
      <dgm:prSet presAssocID="{80723EC8-2202-4024-AC01-DDE90D9FF49C}" presName="ConnectLine" presStyleLbl="sibTrans1D1" presStyleIdx="3" presStyleCnt="6"/>
      <dgm:spPr/>
    </dgm:pt>
    <dgm:pt modelId="{86B24444-6081-4A06-A593-9A34FC2BFCEC}" type="pres">
      <dgm:prSet presAssocID="{80723EC8-2202-4024-AC01-DDE90D9FF49C}" presName="ConnectorPoint" presStyleLbl="node1" presStyleIdx="3" presStyleCnt="6"/>
      <dgm:spPr>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gm:spPr>
    </dgm:pt>
    <dgm:pt modelId="{5486501E-9C69-4029-A3BA-4B5C52C45E4F}" type="pres">
      <dgm:prSet presAssocID="{80723EC8-2202-4024-AC01-DDE90D9FF49C}" presName="EmptyPlaceHolder" presStyleCnt="0"/>
      <dgm:spPr/>
    </dgm:pt>
    <dgm:pt modelId="{06413E26-992E-4925-B948-D85224C42131}" type="pres">
      <dgm:prSet presAssocID="{3C75BC5E-D19C-40D7-8724-06237477714A}" presName="spaceBetweenRectangles" presStyleCnt="0"/>
      <dgm:spPr/>
    </dgm:pt>
    <dgm:pt modelId="{F8BBA141-3342-46E1-82C8-D101E69EA188}" type="pres">
      <dgm:prSet presAssocID="{CD230B9C-B1EE-4AC6-87CE-7675FA8496C4}" presName="composite" presStyleCnt="0"/>
      <dgm:spPr/>
    </dgm:pt>
    <dgm:pt modelId="{8C52D0F8-5B84-4A3A-92FC-BD37DB361DCD}" type="pres">
      <dgm:prSet presAssocID="{CD230B9C-B1EE-4AC6-87CE-7675FA8496C4}" presName="L1TextContainer" presStyleLbl="alignNode1" presStyleIdx="4" presStyleCnt="6">
        <dgm:presLayoutVars>
          <dgm:chMax val="1"/>
          <dgm:chPref val="1"/>
          <dgm:bulletEnabled val="1"/>
        </dgm:presLayoutVars>
      </dgm:prSet>
      <dgm:spPr/>
      <dgm:t>
        <a:bodyPr/>
        <a:lstStyle/>
        <a:p>
          <a:endParaRPr lang="en-US"/>
        </a:p>
      </dgm:t>
    </dgm:pt>
    <dgm:pt modelId="{C16D37F6-7697-4457-8FF7-8FC5BE56FB8B}" type="pres">
      <dgm:prSet presAssocID="{CD230B9C-B1EE-4AC6-87CE-7675FA8496C4}" presName="L2TextContainerWrapper" presStyleCnt="0">
        <dgm:presLayoutVars>
          <dgm:bulletEnabled val="1"/>
        </dgm:presLayoutVars>
      </dgm:prSet>
      <dgm:spPr/>
    </dgm:pt>
    <dgm:pt modelId="{8284C612-514E-43D8-BC8C-8FF6B909A4D5}" type="pres">
      <dgm:prSet presAssocID="{CD230B9C-B1EE-4AC6-87CE-7675FA8496C4}" presName="L2TextContainer" presStyleLbl="bgAccFollowNode1" presStyleIdx="4" presStyleCnt="6"/>
      <dgm:spPr/>
      <dgm:t>
        <a:bodyPr/>
        <a:lstStyle/>
        <a:p>
          <a:endParaRPr lang="en-US"/>
        </a:p>
      </dgm:t>
    </dgm:pt>
    <dgm:pt modelId="{C9C19299-9920-4005-B3E7-EFB8DEF7218B}" type="pres">
      <dgm:prSet presAssocID="{CD230B9C-B1EE-4AC6-87CE-7675FA8496C4}" presName="FlexibleEmptyPlaceHolder" presStyleCnt="0"/>
      <dgm:spPr/>
    </dgm:pt>
    <dgm:pt modelId="{4747E44B-C55D-4C63-8979-A8EEE9D95A70}" type="pres">
      <dgm:prSet presAssocID="{CD230B9C-B1EE-4AC6-87CE-7675FA8496C4}" presName="ConnectLine" presStyleLbl="sibTrans1D1" presStyleIdx="4" presStyleCnt="6"/>
      <dgm:spPr/>
    </dgm:pt>
    <dgm:pt modelId="{1F30382A-1945-4B58-A94B-420856E18C96}" type="pres">
      <dgm:prSet presAssocID="{CD230B9C-B1EE-4AC6-87CE-7675FA8496C4}" presName="ConnectorPoint" presStyleLbl="node1" presStyleIdx="4" presStyleCnt="6"/>
      <dgm:spPr>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gm:spPr>
    </dgm:pt>
    <dgm:pt modelId="{CE4DDC3E-DDE9-4E78-ADCC-0E89B68D90C3}" type="pres">
      <dgm:prSet presAssocID="{CD230B9C-B1EE-4AC6-87CE-7675FA8496C4}" presName="EmptyPlaceHolder" presStyleCnt="0"/>
      <dgm:spPr/>
    </dgm:pt>
    <dgm:pt modelId="{311056D8-D55B-4F8E-930B-D6CEC28AAC74}" type="pres">
      <dgm:prSet presAssocID="{0F548C10-1F31-4689-9791-94A5F09C01CB}" presName="spaceBetweenRectangles" presStyleCnt="0"/>
      <dgm:spPr/>
    </dgm:pt>
    <dgm:pt modelId="{BA68F3FD-8B90-41B1-A429-362232801330}" type="pres">
      <dgm:prSet presAssocID="{97D17763-B5A2-4A24-8E05-337F256237AA}" presName="composite" presStyleCnt="0"/>
      <dgm:spPr/>
    </dgm:pt>
    <dgm:pt modelId="{75B8AB35-2922-423E-A56F-0860FE4DEDD4}" type="pres">
      <dgm:prSet presAssocID="{97D17763-B5A2-4A24-8E05-337F256237AA}" presName="L1TextContainer" presStyleLbl="alignNode1" presStyleIdx="5" presStyleCnt="6">
        <dgm:presLayoutVars>
          <dgm:chMax val="1"/>
          <dgm:chPref val="1"/>
          <dgm:bulletEnabled val="1"/>
        </dgm:presLayoutVars>
      </dgm:prSet>
      <dgm:spPr/>
      <dgm:t>
        <a:bodyPr/>
        <a:lstStyle/>
        <a:p>
          <a:endParaRPr lang="en-US"/>
        </a:p>
      </dgm:t>
    </dgm:pt>
    <dgm:pt modelId="{0A8DE0D6-E7E8-495D-B477-7E896A03C7F1}" type="pres">
      <dgm:prSet presAssocID="{97D17763-B5A2-4A24-8E05-337F256237AA}" presName="L2TextContainerWrapper" presStyleCnt="0">
        <dgm:presLayoutVars>
          <dgm:bulletEnabled val="1"/>
        </dgm:presLayoutVars>
      </dgm:prSet>
      <dgm:spPr/>
    </dgm:pt>
    <dgm:pt modelId="{243FAB9F-8C4B-481A-B946-1D6F5692FB5A}" type="pres">
      <dgm:prSet presAssocID="{97D17763-B5A2-4A24-8E05-337F256237AA}" presName="L2TextContainer" presStyleLbl="bgAccFollowNode1" presStyleIdx="5" presStyleCnt="6"/>
      <dgm:spPr/>
      <dgm:t>
        <a:bodyPr/>
        <a:lstStyle/>
        <a:p>
          <a:endParaRPr lang="en-US"/>
        </a:p>
      </dgm:t>
    </dgm:pt>
    <dgm:pt modelId="{1C25BB64-8915-4C0C-975C-64C64F7370C7}" type="pres">
      <dgm:prSet presAssocID="{97D17763-B5A2-4A24-8E05-337F256237AA}" presName="FlexibleEmptyPlaceHolder" presStyleCnt="0"/>
      <dgm:spPr/>
    </dgm:pt>
    <dgm:pt modelId="{40E8EFA7-D251-479F-8079-40C768E58A10}" type="pres">
      <dgm:prSet presAssocID="{97D17763-B5A2-4A24-8E05-337F256237AA}" presName="ConnectLine" presStyleLbl="sibTrans1D1" presStyleIdx="5" presStyleCnt="6"/>
      <dgm:spPr/>
    </dgm:pt>
    <dgm:pt modelId="{1FA155DD-0018-425A-A108-15517D871991}" type="pres">
      <dgm:prSet presAssocID="{97D17763-B5A2-4A24-8E05-337F256237AA}" presName="ConnectorPoint" presStyleLbl="node1" presStyleIdx="5" presStyleCnt="6"/>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D0C765F7-507F-497C-9167-6A95F676573F}" type="pres">
      <dgm:prSet presAssocID="{97D17763-B5A2-4A24-8E05-337F256237AA}" presName="EmptyPlaceHolder" presStyleCnt="0"/>
      <dgm:spPr/>
    </dgm:pt>
  </dgm:ptLst>
  <dgm:cxnLst>
    <dgm:cxn modelId="{E3C5B711-14CE-4122-9C8A-AE0C344E9463}" type="presOf" srcId="{CD230B9C-B1EE-4AC6-87CE-7675FA8496C4}" destId="{8C52D0F8-5B84-4A3A-92FC-BD37DB361DCD}" srcOrd="0" destOrd="0" presId="urn:microsoft.com/office/officeart/2017/3/layout/HorizontalLabelsTimeline"/>
    <dgm:cxn modelId="{5670AA3E-B473-492E-A0FF-BABB1289CEA3}" srcId="{CD230B9C-B1EE-4AC6-87CE-7675FA8496C4}" destId="{8F00E9E7-7AA5-44CC-8000-484C709C4C8A}" srcOrd="0" destOrd="0" parTransId="{71224D32-CF38-4540-8724-FBE2A0FEE832}" sibTransId="{08476D1E-CC76-4450-B1F3-11D4BAE4B7E5}"/>
    <dgm:cxn modelId="{A7A94D09-3B1D-4993-808A-D8340E06A651}" type="presOf" srcId="{66037111-4314-4D23-9508-76620AE4BADD}" destId="{4F1F7EA7-1F40-4D30-9D09-7EAAB09C1CD0}" srcOrd="0" destOrd="0" presId="urn:microsoft.com/office/officeart/2017/3/layout/HorizontalLabelsTimeline"/>
    <dgm:cxn modelId="{3E084FB9-DE26-479B-8CEF-3964D1F8424E}" srcId="{66037111-4314-4D23-9508-76620AE4BADD}" destId="{9CF1CADD-2D85-4569-822E-821098F12037}" srcOrd="2" destOrd="0" parTransId="{C7F76838-5BBE-4986-88AC-2D5B9F7BBF91}" sibTransId="{31457437-752E-4941-886C-2D93523212A1}"/>
    <dgm:cxn modelId="{D7F392FD-693E-4BB0-ABEA-743FB55C36B3}" srcId="{66037111-4314-4D23-9508-76620AE4BADD}" destId="{C359DB6D-2C88-4E27-996E-C46F382923F7}" srcOrd="0" destOrd="0" parTransId="{7479FDB4-C9CD-432E-BAB0-91E2D39F6D71}" sibTransId="{F38A6D35-0734-4A1A-8E00-33386511E362}"/>
    <dgm:cxn modelId="{FF7CAF29-CA45-47B3-A848-C1FE04192544}" type="presOf" srcId="{9CF1CADD-2D85-4569-822E-821098F12037}" destId="{92E88B7D-A436-4D0E-8E9C-CEF7CF63FFC8}" srcOrd="0" destOrd="0" presId="urn:microsoft.com/office/officeart/2017/3/layout/HorizontalLabelsTimeline"/>
    <dgm:cxn modelId="{36FBD81A-2FCD-4C2A-8B26-C95BD19C25A8}" srcId="{97D17763-B5A2-4A24-8E05-337F256237AA}" destId="{BECDD85C-5BC1-4903-84A5-B53EB9F406B2}" srcOrd="0" destOrd="0" parTransId="{EFD6999E-3B90-4BFF-9DC4-EE95A5DEFDAD}" sibTransId="{D6CEEA53-98A1-468F-A7DE-A726D9875A2B}"/>
    <dgm:cxn modelId="{50596B7A-E7C0-472E-92C9-9E5417A88D1C}" srcId="{80723EC8-2202-4024-AC01-DDE90D9FF49C}" destId="{FF005CA9-FE90-44D5-9C71-7D1611F38711}" srcOrd="0" destOrd="0" parTransId="{DC2E0EA7-6D31-481E-946A-B8030A3CCEBF}" sibTransId="{3DF24BC2-5147-475F-9485-90CDDE77FE06}"/>
    <dgm:cxn modelId="{8889A0DF-6696-41D8-85B1-1AC0BCFF4A8B}" type="presOf" srcId="{BECDD85C-5BC1-4903-84A5-B53EB9F406B2}" destId="{243FAB9F-8C4B-481A-B946-1D6F5692FB5A}" srcOrd="0" destOrd="0" presId="urn:microsoft.com/office/officeart/2017/3/layout/HorizontalLabelsTimeline"/>
    <dgm:cxn modelId="{0AE33BC5-F028-4186-83C8-1C679EDC1817}" srcId="{66037111-4314-4D23-9508-76620AE4BADD}" destId="{80723EC8-2202-4024-AC01-DDE90D9FF49C}" srcOrd="3" destOrd="0" parTransId="{EDDD2411-2374-4213-82AF-B708048FE4EB}" sibTransId="{3C75BC5E-D19C-40D7-8724-06237477714A}"/>
    <dgm:cxn modelId="{ADD72DE7-803D-4934-940D-C5936BC5EC4D}" type="presOf" srcId="{FF005CA9-FE90-44D5-9C71-7D1611F38711}" destId="{3CC9CEFA-80C1-4367-822C-949781A3D399}" srcOrd="0" destOrd="0" presId="urn:microsoft.com/office/officeart/2017/3/layout/HorizontalLabelsTimeline"/>
    <dgm:cxn modelId="{12BF2F55-07F2-4534-9778-40DE4511FE02}" type="presOf" srcId="{97D17763-B5A2-4A24-8E05-337F256237AA}" destId="{75B8AB35-2922-423E-A56F-0860FE4DEDD4}" srcOrd="0" destOrd="0" presId="urn:microsoft.com/office/officeart/2017/3/layout/HorizontalLabelsTimeline"/>
    <dgm:cxn modelId="{8B8E43DB-938B-4C32-BB3F-C145E04A5593}" type="presOf" srcId="{C9A06A9D-3403-4235-9C59-96F1D391F88D}" destId="{833954B8-5B03-4B6A-8D69-9CE878928590}" srcOrd="0" destOrd="0" presId="urn:microsoft.com/office/officeart/2017/3/layout/HorizontalLabelsTimeline"/>
    <dgm:cxn modelId="{B8B260B5-2669-484B-8C51-CD3B91FC5A15}" type="presOf" srcId="{80723EC8-2202-4024-AC01-DDE90D9FF49C}" destId="{F4A61083-2CCA-4EFE-8A5E-056A9BE88DEF}" srcOrd="0" destOrd="0" presId="urn:microsoft.com/office/officeart/2017/3/layout/HorizontalLabelsTimeline"/>
    <dgm:cxn modelId="{ADF5F65C-06E5-44AD-AA0C-6563F83188E5}" srcId="{9CF1CADD-2D85-4569-822E-821098F12037}" destId="{C9A06A9D-3403-4235-9C59-96F1D391F88D}" srcOrd="0" destOrd="0" parTransId="{81095205-A67F-4C05-9558-5E96A01B97E7}" sibTransId="{D396C16D-A3A0-4E99-91C2-A498954F938A}"/>
    <dgm:cxn modelId="{DD8D8D60-5730-4ADF-9620-47B165E9193A}" srcId="{66037111-4314-4D23-9508-76620AE4BADD}" destId="{CD230B9C-B1EE-4AC6-87CE-7675FA8496C4}" srcOrd="4" destOrd="0" parTransId="{2551E373-39D1-4A62-AC5C-22BDFAB3E82D}" sibTransId="{0F548C10-1F31-4689-9791-94A5F09C01CB}"/>
    <dgm:cxn modelId="{8DEC2388-11CB-49FE-A299-0A8FB1D41B1A}" srcId="{C359DB6D-2C88-4E27-996E-C46F382923F7}" destId="{B07384B5-B377-4C5E-891B-2D0162811986}" srcOrd="0" destOrd="0" parTransId="{14C514B4-8B45-495B-A0B0-0C94476E8719}" sibTransId="{96952779-75B4-445E-A08B-51C484CCB495}"/>
    <dgm:cxn modelId="{704D570B-42E6-4819-995E-F61E070521BA}" srcId="{66037111-4314-4D23-9508-76620AE4BADD}" destId="{CFD3753C-D7E6-471C-B321-7662911C4C46}" srcOrd="1" destOrd="0" parTransId="{46228862-48CD-40F1-84EC-E5180D678030}" sibTransId="{30931A46-64F6-49CC-BF71-5494961B6467}"/>
    <dgm:cxn modelId="{22A75DE2-DE61-4A56-937D-489C7145468E}" type="presOf" srcId="{C07B73D7-AC04-4066-91B3-5CA3A30885D2}" destId="{994B6DD3-6592-4CD0-833C-5DBEF0CE051C}" srcOrd="0" destOrd="0" presId="urn:microsoft.com/office/officeart/2017/3/layout/HorizontalLabelsTimeline"/>
    <dgm:cxn modelId="{5845AB6A-6281-488E-822F-76F5891042E1}" type="presOf" srcId="{C359DB6D-2C88-4E27-996E-C46F382923F7}" destId="{7F22D091-A664-4F7B-9AAB-3109D06F446D}" srcOrd="0" destOrd="0" presId="urn:microsoft.com/office/officeart/2017/3/layout/HorizontalLabelsTimeline"/>
    <dgm:cxn modelId="{D7DDF923-4098-49B5-AF2D-9C6C47ACBAE8}" srcId="{66037111-4314-4D23-9508-76620AE4BADD}" destId="{97D17763-B5A2-4A24-8E05-337F256237AA}" srcOrd="5" destOrd="0" parTransId="{FAB96ACF-7860-47B5-A402-0895429D5711}" sibTransId="{4D76BF43-576A-4CF9-AF7F-9E8D7BF1F994}"/>
    <dgm:cxn modelId="{DB9B1230-826A-495F-B34A-2D41B038AEBF}" srcId="{CFD3753C-D7E6-471C-B321-7662911C4C46}" destId="{C07B73D7-AC04-4066-91B3-5CA3A30885D2}" srcOrd="0" destOrd="0" parTransId="{97E29A3C-8684-4592-B64B-441FC5853196}" sibTransId="{68A87F23-CC14-4CA5-892F-D330181F6F97}"/>
    <dgm:cxn modelId="{B3D9944F-C4D1-4914-A703-662930ECFA11}" type="presOf" srcId="{B07384B5-B377-4C5E-891B-2D0162811986}" destId="{8B36B7EC-93DB-4E73-B7F9-C17EB7CAC4F5}" srcOrd="0" destOrd="0" presId="urn:microsoft.com/office/officeart/2017/3/layout/HorizontalLabelsTimeline"/>
    <dgm:cxn modelId="{C447055E-DF82-4F2D-918D-A6A66C321494}" type="presOf" srcId="{CFD3753C-D7E6-471C-B321-7662911C4C46}" destId="{429D2F6C-4B58-4BD6-A566-E380D89A0D52}" srcOrd="0" destOrd="0" presId="urn:microsoft.com/office/officeart/2017/3/layout/HorizontalLabelsTimeline"/>
    <dgm:cxn modelId="{CAAE5E9A-AD56-4A7C-A286-369CA268E5F7}" type="presOf" srcId="{8F00E9E7-7AA5-44CC-8000-484C709C4C8A}" destId="{8284C612-514E-43D8-BC8C-8FF6B909A4D5}" srcOrd="0" destOrd="0" presId="urn:microsoft.com/office/officeart/2017/3/layout/HorizontalLabelsTimeline"/>
    <dgm:cxn modelId="{71489388-C5F4-4297-B1D7-C854E4BAF26C}" type="presParOf" srcId="{4F1F7EA7-1F40-4D30-9D09-7EAAB09C1CD0}" destId="{B8452B0A-57E0-4FD2-BD10-C485AC5F60C5}" srcOrd="0" destOrd="0" presId="urn:microsoft.com/office/officeart/2017/3/layout/HorizontalLabelsTimeline"/>
    <dgm:cxn modelId="{8ECD9268-096B-451A-94F1-00D050601D96}" type="presParOf" srcId="{4F1F7EA7-1F40-4D30-9D09-7EAAB09C1CD0}" destId="{9B1518BC-2BB3-4A59-9BF4-032DBA8A9B29}" srcOrd="1" destOrd="0" presId="urn:microsoft.com/office/officeart/2017/3/layout/HorizontalLabelsTimeline"/>
    <dgm:cxn modelId="{0F76B216-9649-409E-A11D-34D20EA6F2F9}" type="presParOf" srcId="{9B1518BC-2BB3-4A59-9BF4-032DBA8A9B29}" destId="{086D5D57-1FE6-4CB7-93EC-13E4C7070048}" srcOrd="0" destOrd="0" presId="urn:microsoft.com/office/officeart/2017/3/layout/HorizontalLabelsTimeline"/>
    <dgm:cxn modelId="{AD40FEFE-7D93-4284-816B-4F5C39444187}" type="presParOf" srcId="{086D5D57-1FE6-4CB7-93EC-13E4C7070048}" destId="{7F22D091-A664-4F7B-9AAB-3109D06F446D}" srcOrd="0" destOrd="0" presId="urn:microsoft.com/office/officeart/2017/3/layout/HorizontalLabelsTimeline"/>
    <dgm:cxn modelId="{120553CA-C3E9-47CD-85C7-8185AD805B74}" type="presParOf" srcId="{086D5D57-1FE6-4CB7-93EC-13E4C7070048}" destId="{567F3B0D-78EC-4C62-8A7B-33666D1C2C33}" srcOrd="1" destOrd="0" presId="urn:microsoft.com/office/officeart/2017/3/layout/HorizontalLabelsTimeline"/>
    <dgm:cxn modelId="{E62CC612-3263-4599-B603-EDDFE83143B6}" type="presParOf" srcId="{567F3B0D-78EC-4C62-8A7B-33666D1C2C33}" destId="{8B36B7EC-93DB-4E73-B7F9-C17EB7CAC4F5}" srcOrd="0" destOrd="0" presId="urn:microsoft.com/office/officeart/2017/3/layout/HorizontalLabelsTimeline"/>
    <dgm:cxn modelId="{49399962-09AD-489C-8D3A-C19FDF0A780F}" type="presParOf" srcId="{567F3B0D-78EC-4C62-8A7B-33666D1C2C33}" destId="{F48013F0-2C95-4E54-887F-057EB9426DE2}" srcOrd="1" destOrd="0" presId="urn:microsoft.com/office/officeart/2017/3/layout/HorizontalLabelsTimeline"/>
    <dgm:cxn modelId="{7C5D3F61-AA20-4B72-B63E-C6868DE54A53}" type="presParOf" srcId="{086D5D57-1FE6-4CB7-93EC-13E4C7070048}" destId="{92E19BCA-E2A9-467D-96D7-00757C5367B7}" srcOrd="2" destOrd="0" presId="urn:microsoft.com/office/officeart/2017/3/layout/HorizontalLabelsTimeline"/>
    <dgm:cxn modelId="{1A8EC8CE-4AAE-4E38-A1C2-0E39029C9580}" type="presParOf" srcId="{086D5D57-1FE6-4CB7-93EC-13E4C7070048}" destId="{87CB8A02-8AC1-498C-AB45-ED4033DEF986}" srcOrd="3" destOrd="0" presId="urn:microsoft.com/office/officeart/2017/3/layout/HorizontalLabelsTimeline"/>
    <dgm:cxn modelId="{336554DF-8E96-435D-8120-593B6E8551C7}" type="presParOf" srcId="{086D5D57-1FE6-4CB7-93EC-13E4C7070048}" destId="{6CED6470-4B5D-464B-A340-E1EC04A8697E}" srcOrd="4" destOrd="0" presId="urn:microsoft.com/office/officeart/2017/3/layout/HorizontalLabelsTimeline"/>
    <dgm:cxn modelId="{EBE801EE-5625-4FD7-87B1-BDFDF5250CFD}" type="presParOf" srcId="{9B1518BC-2BB3-4A59-9BF4-032DBA8A9B29}" destId="{CDBE36B5-9985-49BF-A3E2-C2919B2800FA}" srcOrd="1" destOrd="0" presId="urn:microsoft.com/office/officeart/2017/3/layout/HorizontalLabelsTimeline"/>
    <dgm:cxn modelId="{6896FFFB-4BB0-4F22-AF3A-32BE847CA566}" type="presParOf" srcId="{9B1518BC-2BB3-4A59-9BF4-032DBA8A9B29}" destId="{99053D77-60C1-4CE3-B102-829E628E0E22}" srcOrd="2" destOrd="0" presId="urn:microsoft.com/office/officeart/2017/3/layout/HorizontalLabelsTimeline"/>
    <dgm:cxn modelId="{9D292713-2240-4766-B972-6D321BE65923}" type="presParOf" srcId="{99053D77-60C1-4CE3-B102-829E628E0E22}" destId="{429D2F6C-4B58-4BD6-A566-E380D89A0D52}" srcOrd="0" destOrd="0" presId="urn:microsoft.com/office/officeart/2017/3/layout/HorizontalLabelsTimeline"/>
    <dgm:cxn modelId="{797D4EE5-971B-44A9-8FD6-96C15D3DCBC6}" type="presParOf" srcId="{99053D77-60C1-4CE3-B102-829E628E0E22}" destId="{B09FE2D1-1EA3-4069-98AE-2E778899AACA}" srcOrd="1" destOrd="0" presId="urn:microsoft.com/office/officeart/2017/3/layout/HorizontalLabelsTimeline"/>
    <dgm:cxn modelId="{045EB03F-1B21-4BB3-82DF-C2A67A9D0FE4}" type="presParOf" srcId="{B09FE2D1-1EA3-4069-98AE-2E778899AACA}" destId="{994B6DD3-6592-4CD0-833C-5DBEF0CE051C}" srcOrd="0" destOrd="0" presId="urn:microsoft.com/office/officeart/2017/3/layout/HorizontalLabelsTimeline"/>
    <dgm:cxn modelId="{3CA95F22-9373-40DC-8AA8-336BF596C619}" type="presParOf" srcId="{B09FE2D1-1EA3-4069-98AE-2E778899AACA}" destId="{E9C7C27D-0DE0-407F-BAEB-F673018219BA}" srcOrd="1" destOrd="0" presId="urn:microsoft.com/office/officeart/2017/3/layout/HorizontalLabelsTimeline"/>
    <dgm:cxn modelId="{D5B6AE0B-A15F-4136-9452-AA15CA85947F}" type="presParOf" srcId="{99053D77-60C1-4CE3-B102-829E628E0E22}" destId="{209C71FE-0467-417C-8AC0-44C8CFF75E00}" srcOrd="2" destOrd="0" presId="urn:microsoft.com/office/officeart/2017/3/layout/HorizontalLabelsTimeline"/>
    <dgm:cxn modelId="{B1332551-5C99-4CD5-B380-8ED642B98ED4}" type="presParOf" srcId="{99053D77-60C1-4CE3-B102-829E628E0E22}" destId="{1533CA9E-AC5D-474C-80B7-330775559CC2}" srcOrd="3" destOrd="0" presId="urn:microsoft.com/office/officeart/2017/3/layout/HorizontalLabelsTimeline"/>
    <dgm:cxn modelId="{620E27E6-2D14-4F38-9A97-4570E7542C57}" type="presParOf" srcId="{99053D77-60C1-4CE3-B102-829E628E0E22}" destId="{FAE81B75-7683-4C90-ABE6-AF9531D4164A}" srcOrd="4" destOrd="0" presId="urn:microsoft.com/office/officeart/2017/3/layout/HorizontalLabelsTimeline"/>
    <dgm:cxn modelId="{20262A14-682F-40A9-B2DA-B3A74D7BCC25}" type="presParOf" srcId="{9B1518BC-2BB3-4A59-9BF4-032DBA8A9B29}" destId="{DC7A6541-0FCA-44FE-AEFD-FEE7EA84F0A6}" srcOrd="3" destOrd="0" presId="urn:microsoft.com/office/officeart/2017/3/layout/HorizontalLabelsTimeline"/>
    <dgm:cxn modelId="{131974AB-D784-499A-B0EA-528EB1BA4045}" type="presParOf" srcId="{9B1518BC-2BB3-4A59-9BF4-032DBA8A9B29}" destId="{48242AFD-7682-47A3-891C-EA6B21595747}" srcOrd="4" destOrd="0" presId="urn:microsoft.com/office/officeart/2017/3/layout/HorizontalLabelsTimeline"/>
    <dgm:cxn modelId="{9104B0F1-D7F9-4745-93C6-0E98C21832FE}" type="presParOf" srcId="{48242AFD-7682-47A3-891C-EA6B21595747}" destId="{92E88B7D-A436-4D0E-8E9C-CEF7CF63FFC8}" srcOrd="0" destOrd="0" presId="urn:microsoft.com/office/officeart/2017/3/layout/HorizontalLabelsTimeline"/>
    <dgm:cxn modelId="{4315BF9C-72EC-4BF0-9F1F-53952E3F1784}" type="presParOf" srcId="{48242AFD-7682-47A3-891C-EA6B21595747}" destId="{0EAF717C-40BE-4EE8-BD32-89EBAD1DD819}" srcOrd="1" destOrd="0" presId="urn:microsoft.com/office/officeart/2017/3/layout/HorizontalLabelsTimeline"/>
    <dgm:cxn modelId="{8F9B63B2-D90C-49B7-9084-18787E338F74}" type="presParOf" srcId="{0EAF717C-40BE-4EE8-BD32-89EBAD1DD819}" destId="{833954B8-5B03-4B6A-8D69-9CE878928590}" srcOrd="0" destOrd="0" presId="urn:microsoft.com/office/officeart/2017/3/layout/HorizontalLabelsTimeline"/>
    <dgm:cxn modelId="{9646A355-4344-4BEA-81CB-86CAAEE6D3A4}" type="presParOf" srcId="{0EAF717C-40BE-4EE8-BD32-89EBAD1DD819}" destId="{AB77DADB-3881-4FD9-AE7E-50E2F8FFD639}" srcOrd="1" destOrd="0" presId="urn:microsoft.com/office/officeart/2017/3/layout/HorizontalLabelsTimeline"/>
    <dgm:cxn modelId="{DA3E0C03-76F3-4100-9DB3-18F58CD057AB}" type="presParOf" srcId="{48242AFD-7682-47A3-891C-EA6B21595747}" destId="{462978B7-7B77-413D-B23B-C2746E7AFEF3}" srcOrd="2" destOrd="0" presId="urn:microsoft.com/office/officeart/2017/3/layout/HorizontalLabelsTimeline"/>
    <dgm:cxn modelId="{241818A7-1E24-43EE-9F23-B11EDB70E811}" type="presParOf" srcId="{48242AFD-7682-47A3-891C-EA6B21595747}" destId="{A6C3B4C1-AD77-454A-A221-483DB65665A9}" srcOrd="3" destOrd="0" presId="urn:microsoft.com/office/officeart/2017/3/layout/HorizontalLabelsTimeline"/>
    <dgm:cxn modelId="{CFF6A158-DEC4-498D-A615-50FE7E5A1455}" type="presParOf" srcId="{48242AFD-7682-47A3-891C-EA6B21595747}" destId="{9D213BE9-D432-4281-ABCB-8D1ED6146387}" srcOrd="4" destOrd="0" presId="urn:microsoft.com/office/officeart/2017/3/layout/HorizontalLabelsTimeline"/>
    <dgm:cxn modelId="{75BBB860-0D6A-4EF8-93FB-8510071945B7}" type="presParOf" srcId="{9B1518BC-2BB3-4A59-9BF4-032DBA8A9B29}" destId="{927462FA-A00E-49C4-A5F3-78F3EB6440B3}" srcOrd="5" destOrd="0" presId="urn:microsoft.com/office/officeart/2017/3/layout/HorizontalLabelsTimeline"/>
    <dgm:cxn modelId="{2E5DAE63-BF74-4F98-8186-F22EA35F8035}" type="presParOf" srcId="{9B1518BC-2BB3-4A59-9BF4-032DBA8A9B29}" destId="{8BF9EE1D-EF20-43EF-AFCE-61359D3FEF60}" srcOrd="6" destOrd="0" presId="urn:microsoft.com/office/officeart/2017/3/layout/HorizontalLabelsTimeline"/>
    <dgm:cxn modelId="{4DB03919-8EE3-41BA-8C4B-F468C857D80A}" type="presParOf" srcId="{8BF9EE1D-EF20-43EF-AFCE-61359D3FEF60}" destId="{F4A61083-2CCA-4EFE-8A5E-056A9BE88DEF}" srcOrd="0" destOrd="0" presId="urn:microsoft.com/office/officeart/2017/3/layout/HorizontalLabelsTimeline"/>
    <dgm:cxn modelId="{D774EB90-34E1-45CB-9B43-6814AAAD7BBE}" type="presParOf" srcId="{8BF9EE1D-EF20-43EF-AFCE-61359D3FEF60}" destId="{CC769DFB-ED51-435B-93BD-744BC7FEFC0F}" srcOrd="1" destOrd="0" presId="urn:microsoft.com/office/officeart/2017/3/layout/HorizontalLabelsTimeline"/>
    <dgm:cxn modelId="{496D834A-4105-4BF9-8766-1234D326AF15}" type="presParOf" srcId="{CC769DFB-ED51-435B-93BD-744BC7FEFC0F}" destId="{3CC9CEFA-80C1-4367-822C-949781A3D399}" srcOrd="0" destOrd="0" presId="urn:microsoft.com/office/officeart/2017/3/layout/HorizontalLabelsTimeline"/>
    <dgm:cxn modelId="{2CD41D2F-BBB2-4A66-94F7-7D1038BA38A9}" type="presParOf" srcId="{CC769DFB-ED51-435B-93BD-744BC7FEFC0F}" destId="{2BEF696A-3C12-4BF3-9BEC-09F24FFAE4D2}" srcOrd="1" destOrd="0" presId="urn:microsoft.com/office/officeart/2017/3/layout/HorizontalLabelsTimeline"/>
    <dgm:cxn modelId="{5D8B5A9D-817F-4ED4-8D1C-C3D65B2D4DE8}" type="presParOf" srcId="{8BF9EE1D-EF20-43EF-AFCE-61359D3FEF60}" destId="{E57B4E9E-6ACA-4BFA-AE5D-7B9F8F634DC8}" srcOrd="2" destOrd="0" presId="urn:microsoft.com/office/officeart/2017/3/layout/HorizontalLabelsTimeline"/>
    <dgm:cxn modelId="{99835507-D25A-4AC9-9DEF-DCC7EF6F68C5}" type="presParOf" srcId="{8BF9EE1D-EF20-43EF-AFCE-61359D3FEF60}" destId="{86B24444-6081-4A06-A593-9A34FC2BFCEC}" srcOrd="3" destOrd="0" presId="urn:microsoft.com/office/officeart/2017/3/layout/HorizontalLabelsTimeline"/>
    <dgm:cxn modelId="{E9C7F971-E8B8-4B41-A79C-4F3EBA424725}" type="presParOf" srcId="{8BF9EE1D-EF20-43EF-AFCE-61359D3FEF60}" destId="{5486501E-9C69-4029-A3BA-4B5C52C45E4F}" srcOrd="4" destOrd="0" presId="urn:microsoft.com/office/officeart/2017/3/layout/HorizontalLabelsTimeline"/>
    <dgm:cxn modelId="{D3CA3B8D-1864-4B4E-9989-7891EFF12EB9}" type="presParOf" srcId="{9B1518BC-2BB3-4A59-9BF4-032DBA8A9B29}" destId="{06413E26-992E-4925-B948-D85224C42131}" srcOrd="7" destOrd="0" presId="urn:microsoft.com/office/officeart/2017/3/layout/HorizontalLabelsTimeline"/>
    <dgm:cxn modelId="{6AC99E17-53DA-47DE-AFEC-554429935F4A}" type="presParOf" srcId="{9B1518BC-2BB3-4A59-9BF4-032DBA8A9B29}" destId="{F8BBA141-3342-46E1-82C8-D101E69EA188}" srcOrd="8" destOrd="0" presId="urn:microsoft.com/office/officeart/2017/3/layout/HorizontalLabelsTimeline"/>
    <dgm:cxn modelId="{340EFF1D-E425-4481-9B80-783317EA4558}" type="presParOf" srcId="{F8BBA141-3342-46E1-82C8-D101E69EA188}" destId="{8C52D0F8-5B84-4A3A-92FC-BD37DB361DCD}" srcOrd="0" destOrd="0" presId="urn:microsoft.com/office/officeart/2017/3/layout/HorizontalLabelsTimeline"/>
    <dgm:cxn modelId="{2FEA47E9-7490-4AEB-9626-EE600646B3D1}" type="presParOf" srcId="{F8BBA141-3342-46E1-82C8-D101E69EA188}" destId="{C16D37F6-7697-4457-8FF7-8FC5BE56FB8B}" srcOrd="1" destOrd="0" presId="urn:microsoft.com/office/officeart/2017/3/layout/HorizontalLabelsTimeline"/>
    <dgm:cxn modelId="{9125ED67-0B65-460A-A91E-19160A3D906C}" type="presParOf" srcId="{C16D37F6-7697-4457-8FF7-8FC5BE56FB8B}" destId="{8284C612-514E-43D8-BC8C-8FF6B909A4D5}" srcOrd="0" destOrd="0" presId="urn:microsoft.com/office/officeart/2017/3/layout/HorizontalLabelsTimeline"/>
    <dgm:cxn modelId="{AABA8C74-DC47-4B21-BA1B-5BDC529F7CEE}" type="presParOf" srcId="{C16D37F6-7697-4457-8FF7-8FC5BE56FB8B}" destId="{C9C19299-9920-4005-B3E7-EFB8DEF7218B}" srcOrd="1" destOrd="0" presId="urn:microsoft.com/office/officeart/2017/3/layout/HorizontalLabelsTimeline"/>
    <dgm:cxn modelId="{2CC28F30-B0F7-48AC-BE4C-FF484201FFB5}" type="presParOf" srcId="{F8BBA141-3342-46E1-82C8-D101E69EA188}" destId="{4747E44B-C55D-4C63-8979-A8EEE9D95A70}" srcOrd="2" destOrd="0" presId="urn:microsoft.com/office/officeart/2017/3/layout/HorizontalLabelsTimeline"/>
    <dgm:cxn modelId="{21B811E5-AC4A-4FB4-8C33-4D76C9935F29}" type="presParOf" srcId="{F8BBA141-3342-46E1-82C8-D101E69EA188}" destId="{1F30382A-1945-4B58-A94B-420856E18C96}" srcOrd="3" destOrd="0" presId="urn:microsoft.com/office/officeart/2017/3/layout/HorizontalLabelsTimeline"/>
    <dgm:cxn modelId="{B14AAA69-0EDE-4374-BA7E-4DCD42249BEA}" type="presParOf" srcId="{F8BBA141-3342-46E1-82C8-D101E69EA188}" destId="{CE4DDC3E-DDE9-4E78-ADCC-0E89B68D90C3}" srcOrd="4" destOrd="0" presId="urn:microsoft.com/office/officeart/2017/3/layout/HorizontalLabelsTimeline"/>
    <dgm:cxn modelId="{B11F38E4-ADB8-42D0-AFD5-F4D652ECDCC2}" type="presParOf" srcId="{9B1518BC-2BB3-4A59-9BF4-032DBA8A9B29}" destId="{311056D8-D55B-4F8E-930B-D6CEC28AAC74}" srcOrd="9" destOrd="0" presId="urn:microsoft.com/office/officeart/2017/3/layout/HorizontalLabelsTimeline"/>
    <dgm:cxn modelId="{1D74F748-CCC7-4722-AD01-E244AB588DC1}" type="presParOf" srcId="{9B1518BC-2BB3-4A59-9BF4-032DBA8A9B29}" destId="{BA68F3FD-8B90-41B1-A429-362232801330}" srcOrd="10" destOrd="0" presId="urn:microsoft.com/office/officeart/2017/3/layout/HorizontalLabelsTimeline"/>
    <dgm:cxn modelId="{0B8DC8F8-AB8C-4071-BA51-7658B1A11165}" type="presParOf" srcId="{BA68F3FD-8B90-41B1-A429-362232801330}" destId="{75B8AB35-2922-423E-A56F-0860FE4DEDD4}" srcOrd="0" destOrd="0" presId="urn:microsoft.com/office/officeart/2017/3/layout/HorizontalLabelsTimeline"/>
    <dgm:cxn modelId="{B4CCFD18-141F-4AD6-8037-2491304427AD}" type="presParOf" srcId="{BA68F3FD-8B90-41B1-A429-362232801330}" destId="{0A8DE0D6-E7E8-495D-B477-7E896A03C7F1}" srcOrd="1" destOrd="0" presId="urn:microsoft.com/office/officeart/2017/3/layout/HorizontalLabelsTimeline"/>
    <dgm:cxn modelId="{A0894015-14B4-4640-9DF1-DA34336F5896}" type="presParOf" srcId="{0A8DE0D6-E7E8-495D-B477-7E896A03C7F1}" destId="{243FAB9F-8C4B-481A-B946-1D6F5692FB5A}" srcOrd="0" destOrd="0" presId="urn:microsoft.com/office/officeart/2017/3/layout/HorizontalLabelsTimeline"/>
    <dgm:cxn modelId="{B272CE98-BE03-40DC-8AEB-FF2B0E42A367}" type="presParOf" srcId="{0A8DE0D6-E7E8-495D-B477-7E896A03C7F1}" destId="{1C25BB64-8915-4C0C-975C-64C64F7370C7}" srcOrd="1" destOrd="0" presId="urn:microsoft.com/office/officeart/2017/3/layout/HorizontalLabelsTimeline"/>
    <dgm:cxn modelId="{1D54AED8-1332-4361-8ED6-4BB187FD9395}" type="presParOf" srcId="{BA68F3FD-8B90-41B1-A429-362232801330}" destId="{40E8EFA7-D251-479F-8079-40C768E58A10}" srcOrd="2" destOrd="0" presId="urn:microsoft.com/office/officeart/2017/3/layout/HorizontalLabelsTimeline"/>
    <dgm:cxn modelId="{78D3BEA2-8551-4CDE-8FF2-C78FD9FFBEAB}" type="presParOf" srcId="{BA68F3FD-8B90-41B1-A429-362232801330}" destId="{1FA155DD-0018-425A-A108-15517D871991}" srcOrd="3" destOrd="0" presId="urn:microsoft.com/office/officeart/2017/3/layout/HorizontalLabelsTimeline"/>
    <dgm:cxn modelId="{FF246878-B8D1-410A-B533-DD5BEE46F967}" type="presParOf" srcId="{BA68F3FD-8B90-41B1-A429-362232801330}" destId="{D0C765F7-507F-497C-9167-6A95F676573F}"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DBAD5-0325-4377-81B7-5CCBDCBA1494}"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11A81D67-FA35-4B48-BC87-07D701EED51A}">
      <dgm:prSet/>
      <dgm:spPr/>
      <dgm:t>
        <a:bodyPr/>
        <a:lstStyle/>
        <a:p>
          <a:r>
            <a:rPr lang="en-US"/>
            <a:t>Significance of the phenomena of interest, yielding a rich description of the phenomena of interest (Cresswell and Cresswell, 2013)</a:t>
          </a:r>
        </a:p>
      </dgm:t>
    </dgm:pt>
    <dgm:pt modelId="{9D3AC147-6673-4BEC-AD28-B32B4441CD92}" type="parTrans" cxnId="{D9EA7C05-59C3-4779-A027-1B52D9357BC9}">
      <dgm:prSet/>
      <dgm:spPr/>
      <dgm:t>
        <a:bodyPr/>
        <a:lstStyle/>
        <a:p>
          <a:endParaRPr lang="en-US"/>
        </a:p>
      </dgm:t>
    </dgm:pt>
    <dgm:pt modelId="{B42AAD6C-26C8-4B97-956A-6E9BC10C88F2}" type="sibTrans" cxnId="{D9EA7C05-59C3-4779-A027-1B52D9357BC9}">
      <dgm:prSet/>
      <dgm:spPr/>
      <dgm:t>
        <a:bodyPr/>
        <a:lstStyle/>
        <a:p>
          <a:endParaRPr lang="en-US"/>
        </a:p>
      </dgm:t>
    </dgm:pt>
    <dgm:pt modelId="{D90BAD52-9E72-43AD-BF4C-4D581B251EC4}">
      <dgm:prSet/>
      <dgm:spPr/>
      <dgm:t>
        <a:bodyPr/>
        <a:lstStyle/>
        <a:p>
          <a:r>
            <a:rPr lang="en-US"/>
            <a:t>The data from the interviews with the children and caregivers were suitable for IPA as they included rich detail with novel stories and language (Riley et al., 2017; Riley et al., 2018; Spiers et al., 2017; Spiers et al., 2018; Spiers and Riley, 2019; Smith et al., 2009)</a:t>
          </a:r>
        </a:p>
      </dgm:t>
    </dgm:pt>
    <dgm:pt modelId="{89CFA36D-BBB5-43C3-865F-336D21C18251}" type="parTrans" cxnId="{3F8C3372-92EF-485A-95FD-81E529E9B898}">
      <dgm:prSet/>
      <dgm:spPr/>
      <dgm:t>
        <a:bodyPr/>
        <a:lstStyle/>
        <a:p>
          <a:endParaRPr lang="en-US"/>
        </a:p>
      </dgm:t>
    </dgm:pt>
    <dgm:pt modelId="{38DA5F0E-CB96-48BA-81D4-B61507B3D2B4}" type="sibTrans" cxnId="{3F8C3372-92EF-485A-95FD-81E529E9B898}">
      <dgm:prSet/>
      <dgm:spPr/>
      <dgm:t>
        <a:bodyPr/>
        <a:lstStyle/>
        <a:p>
          <a:endParaRPr lang="en-US"/>
        </a:p>
      </dgm:t>
    </dgm:pt>
    <dgm:pt modelId="{5ACAD1F2-9FFA-4DC9-A128-AB4D7DAE5E23}">
      <dgm:prSet/>
      <dgm:spPr/>
      <dgm:t>
        <a:bodyPr/>
        <a:lstStyle/>
        <a:p>
          <a:r>
            <a:rPr lang="en-US"/>
            <a:t>A two-stage process or double hermeneutic was used, where the participant makes sense of their world and the researcher, in an active role, attempts to authentically make sense of their experiences (Colaizzi, 1978; Giorgi, 1985; Smith and Eatough,2007; van Manen, 2014; (Harding,2019). </a:t>
          </a:r>
        </a:p>
      </dgm:t>
    </dgm:pt>
    <dgm:pt modelId="{00361817-C342-4494-9AC3-03CD7C82201E}" type="parTrans" cxnId="{F2313CE1-FBD0-4A5E-9B3A-637A2242CC9A}">
      <dgm:prSet/>
      <dgm:spPr/>
      <dgm:t>
        <a:bodyPr/>
        <a:lstStyle/>
        <a:p>
          <a:endParaRPr lang="en-US"/>
        </a:p>
      </dgm:t>
    </dgm:pt>
    <dgm:pt modelId="{CDD3DE3D-4EB3-4186-A511-585B3B2997D8}" type="sibTrans" cxnId="{F2313CE1-FBD0-4A5E-9B3A-637A2242CC9A}">
      <dgm:prSet/>
      <dgm:spPr/>
      <dgm:t>
        <a:bodyPr/>
        <a:lstStyle/>
        <a:p>
          <a:endParaRPr lang="en-US"/>
        </a:p>
      </dgm:t>
    </dgm:pt>
    <dgm:pt modelId="{70C46349-4AC7-4BB8-9A24-0C2E2FA976C3}" type="pres">
      <dgm:prSet presAssocID="{673DBAD5-0325-4377-81B7-5CCBDCBA1494}" presName="Name0" presStyleCnt="0">
        <dgm:presLayoutVars>
          <dgm:dir/>
          <dgm:resizeHandles val="exact"/>
        </dgm:presLayoutVars>
      </dgm:prSet>
      <dgm:spPr/>
      <dgm:t>
        <a:bodyPr/>
        <a:lstStyle/>
        <a:p>
          <a:endParaRPr lang="en-US"/>
        </a:p>
      </dgm:t>
    </dgm:pt>
    <dgm:pt modelId="{D11CAF02-2D91-4D2A-9C1B-165282BFCC76}" type="pres">
      <dgm:prSet presAssocID="{11A81D67-FA35-4B48-BC87-07D701EED51A}" presName="node" presStyleLbl="node1" presStyleIdx="0" presStyleCnt="3">
        <dgm:presLayoutVars>
          <dgm:bulletEnabled val="1"/>
        </dgm:presLayoutVars>
      </dgm:prSet>
      <dgm:spPr/>
      <dgm:t>
        <a:bodyPr/>
        <a:lstStyle/>
        <a:p>
          <a:endParaRPr lang="en-US"/>
        </a:p>
      </dgm:t>
    </dgm:pt>
    <dgm:pt modelId="{A9F86CCC-9E0F-49F2-8341-CAB060DAF457}" type="pres">
      <dgm:prSet presAssocID="{B42AAD6C-26C8-4B97-956A-6E9BC10C88F2}" presName="sibTrans" presStyleLbl="sibTrans2D1" presStyleIdx="0" presStyleCnt="2"/>
      <dgm:spPr/>
      <dgm:t>
        <a:bodyPr/>
        <a:lstStyle/>
        <a:p>
          <a:endParaRPr lang="en-US"/>
        </a:p>
      </dgm:t>
    </dgm:pt>
    <dgm:pt modelId="{7646BA02-E947-44AE-A54D-78EF8AAE9976}" type="pres">
      <dgm:prSet presAssocID="{B42AAD6C-26C8-4B97-956A-6E9BC10C88F2}" presName="connectorText" presStyleLbl="sibTrans2D1" presStyleIdx="0" presStyleCnt="2"/>
      <dgm:spPr/>
      <dgm:t>
        <a:bodyPr/>
        <a:lstStyle/>
        <a:p>
          <a:endParaRPr lang="en-US"/>
        </a:p>
      </dgm:t>
    </dgm:pt>
    <dgm:pt modelId="{42AE7E1A-BEF9-4BCF-AB19-95F6F7C91425}" type="pres">
      <dgm:prSet presAssocID="{D90BAD52-9E72-43AD-BF4C-4D581B251EC4}" presName="node" presStyleLbl="node1" presStyleIdx="1" presStyleCnt="3">
        <dgm:presLayoutVars>
          <dgm:bulletEnabled val="1"/>
        </dgm:presLayoutVars>
      </dgm:prSet>
      <dgm:spPr/>
      <dgm:t>
        <a:bodyPr/>
        <a:lstStyle/>
        <a:p>
          <a:endParaRPr lang="en-US"/>
        </a:p>
      </dgm:t>
    </dgm:pt>
    <dgm:pt modelId="{BA78AF1C-1923-4A1F-A698-EC505589EE85}" type="pres">
      <dgm:prSet presAssocID="{38DA5F0E-CB96-48BA-81D4-B61507B3D2B4}" presName="sibTrans" presStyleLbl="sibTrans2D1" presStyleIdx="1" presStyleCnt="2"/>
      <dgm:spPr/>
      <dgm:t>
        <a:bodyPr/>
        <a:lstStyle/>
        <a:p>
          <a:endParaRPr lang="en-US"/>
        </a:p>
      </dgm:t>
    </dgm:pt>
    <dgm:pt modelId="{B2892AFD-303E-4503-86B6-D67FE1AD68E6}" type="pres">
      <dgm:prSet presAssocID="{38DA5F0E-CB96-48BA-81D4-B61507B3D2B4}" presName="connectorText" presStyleLbl="sibTrans2D1" presStyleIdx="1" presStyleCnt="2"/>
      <dgm:spPr/>
      <dgm:t>
        <a:bodyPr/>
        <a:lstStyle/>
        <a:p>
          <a:endParaRPr lang="en-US"/>
        </a:p>
      </dgm:t>
    </dgm:pt>
    <dgm:pt modelId="{DEAAE4FE-7A2F-47EB-B050-F26EE41359A2}" type="pres">
      <dgm:prSet presAssocID="{5ACAD1F2-9FFA-4DC9-A128-AB4D7DAE5E23}" presName="node" presStyleLbl="node1" presStyleIdx="2" presStyleCnt="3">
        <dgm:presLayoutVars>
          <dgm:bulletEnabled val="1"/>
        </dgm:presLayoutVars>
      </dgm:prSet>
      <dgm:spPr/>
      <dgm:t>
        <a:bodyPr/>
        <a:lstStyle/>
        <a:p>
          <a:endParaRPr lang="en-US"/>
        </a:p>
      </dgm:t>
    </dgm:pt>
  </dgm:ptLst>
  <dgm:cxnLst>
    <dgm:cxn modelId="{AEC62F88-FF64-4362-A3EF-F3563412E710}" type="presOf" srcId="{673DBAD5-0325-4377-81B7-5CCBDCBA1494}" destId="{70C46349-4AC7-4BB8-9A24-0C2E2FA976C3}" srcOrd="0" destOrd="0" presId="urn:microsoft.com/office/officeart/2005/8/layout/process1"/>
    <dgm:cxn modelId="{613D5843-E931-4AD8-8368-EE6D6E370C19}" type="presOf" srcId="{D90BAD52-9E72-43AD-BF4C-4D581B251EC4}" destId="{42AE7E1A-BEF9-4BCF-AB19-95F6F7C91425}" srcOrd="0" destOrd="0" presId="urn:microsoft.com/office/officeart/2005/8/layout/process1"/>
    <dgm:cxn modelId="{BBDB589E-5F9F-446B-A2A7-3B4D75770F38}" type="presOf" srcId="{11A81D67-FA35-4B48-BC87-07D701EED51A}" destId="{D11CAF02-2D91-4D2A-9C1B-165282BFCC76}" srcOrd="0" destOrd="0" presId="urn:microsoft.com/office/officeart/2005/8/layout/process1"/>
    <dgm:cxn modelId="{A4676AD9-F940-4336-8085-A4EA0EDC9A32}" type="presOf" srcId="{B42AAD6C-26C8-4B97-956A-6E9BC10C88F2}" destId="{7646BA02-E947-44AE-A54D-78EF8AAE9976}" srcOrd="1" destOrd="0" presId="urn:microsoft.com/office/officeart/2005/8/layout/process1"/>
    <dgm:cxn modelId="{89E116FB-3856-4205-8624-DEAF262F46A1}" type="presOf" srcId="{38DA5F0E-CB96-48BA-81D4-B61507B3D2B4}" destId="{BA78AF1C-1923-4A1F-A698-EC505589EE85}" srcOrd="0" destOrd="0" presId="urn:microsoft.com/office/officeart/2005/8/layout/process1"/>
    <dgm:cxn modelId="{3F8C3372-92EF-485A-95FD-81E529E9B898}" srcId="{673DBAD5-0325-4377-81B7-5CCBDCBA1494}" destId="{D90BAD52-9E72-43AD-BF4C-4D581B251EC4}" srcOrd="1" destOrd="0" parTransId="{89CFA36D-BBB5-43C3-865F-336D21C18251}" sibTransId="{38DA5F0E-CB96-48BA-81D4-B61507B3D2B4}"/>
    <dgm:cxn modelId="{23208CF4-DAF1-4C09-9294-E6CFB6CC14DE}" type="presOf" srcId="{5ACAD1F2-9FFA-4DC9-A128-AB4D7DAE5E23}" destId="{DEAAE4FE-7A2F-47EB-B050-F26EE41359A2}" srcOrd="0" destOrd="0" presId="urn:microsoft.com/office/officeart/2005/8/layout/process1"/>
    <dgm:cxn modelId="{60036907-AF20-467C-85DC-35EC1356D7D2}" type="presOf" srcId="{B42AAD6C-26C8-4B97-956A-6E9BC10C88F2}" destId="{A9F86CCC-9E0F-49F2-8341-CAB060DAF457}" srcOrd="0" destOrd="0" presId="urn:microsoft.com/office/officeart/2005/8/layout/process1"/>
    <dgm:cxn modelId="{D9EA7C05-59C3-4779-A027-1B52D9357BC9}" srcId="{673DBAD5-0325-4377-81B7-5CCBDCBA1494}" destId="{11A81D67-FA35-4B48-BC87-07D701EED51A}" srcOrd="0" destOrd="0" parTransId="{9D3AC147-6673-4BEC-AD28-B32B4441CD92}" sibTransId="{B42AAD6C-26C8-4B97-956A-6E9BC10C88F2}"/>
    <dgm:cxn modelId="{8E433C28-C446-4EBA-882F-40D33327A00F}" type="presOf" srcId="{38DA5F0E-CB96-48BA-81D4-B61507B3D2B4}" destId="{B2892AFD-303E-4503-86B6-D67FE1AD68E6}" srcOrd="1" destOrd="0" presId="urn:microsoft.com/office/officeart/2005/8/layout/process1"/>
    <dgm:cxn modelId="{F2313CE1-FBD0-4A5E-9B3A-637A2242CC9A}" srcId="{673DBAD5-0325-4377-81B7-5CCBDCBA1494}" destId="{5ACAD1F2-9FFA-4DC9-A128-AB4D7DAE5E23}" srcOrd="2" destOrd="0" parTransId="{00361817-C342-4494-9AC3-03CD7C82201E}" sibTransId="{CDD3DE3D-4EB3-4186-A511-585B3B2997D8}"/>
    <dgm:cxn modelId="{EBF78E77-B56D-46B3-BD81-A85BA0E26670}" type="presParOf" srcId="{70C46349-4AC7-4BB8-9A24-0C2E2FA976C3}" destId="{D11CAF02-2D91-4D2A-9C1B-165282BFCC76}" srcOrd="0" destOrd="0" presId="urn:microsoft.com/office/officeart/2005/8/layout/process1"/>
    <dgm:cxn modelId="{A60186B2-35B3-4F47-8EED-9CF011C754D4}" type="presParOf" srcId="{70C46349-4AC7-4BB8-9A24-0C2E2FA976C3}" destId="{A9F86CCC-9E0F-49F2-8341-CAB060DAF457}" srcOrd="1" destOrd="0" presId="urn:microsoft.com/office/officeart/2005/8/layout/process1"/>
    <dgm:cxn modelId="{EFD765FB-CECC-4ABF-947D-9EC9515A5D54}" type="presParOf" srcId="{A9F86CCC-9E0F-49F2-8341-CAB060DAF457}" destId="{7646BA02-E947-44AE-A54D-78EF8AAE9976}" srcOrd="0" destOrd="0" presId="urn:microsoft.com/office/officeart/2005/8/layout/process1"/>
    <dgm:cxn modelId="{687CA11F-5B23-4FF3-8346-A19C53CAC34F}" type="presParOf" srcId="{70C46349-4AC7-4BB8-9A24-0C2E2FA976C3}" destId="{42AE7E1A-BEF9-4BCF-AB19-95F6F7C91425}" srcOrd="2" destOrd="0" presId="urn:microsoft.com/office/officeart/2005/8/layout/process1"/>
    <dgm:cxn modelId="{D5282DE1-D929-403B-B987-258E48972B81}" type="presParOf" srcId="{70C46349-4AC7-4BB8-9A24-0C2E2FA976C3}" destId="{BA78AF1C-1923-4A1F-A698-EC505589EE85}" srcOrd="3" destOrd="0" presId="urn:microsoft.com/office/officeart/2005/8/layout/process1"/>
    <dgm:cxn modelId="{22AC40E9-5BC3-45D5-B1DE-C8FF45B25E13}" type="presParOf" srcId="{BA78AF1C-1923-4A1F-A698-EC505589EE85}" destId="{B2892AFD-303E-4503-86B6-D67FE1AD68E6}" srcOrd="0" destOrd="0" presId="urn:microsoft.com/office/officeart/2005/8/layout/process1"/>
    <dgm:cxn modelId="{7A02C5E0-7514-468A-98F6-72C7D90E7764}" type="presParOf" srcId="{70C46349-4AC7-4BB8-9A24-0C2E2FA976C3}" destId="{DEAAE4FE-7A2F-47EB-B050-F26EE41359A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52B0A-57E0-4FD2-BD10-C485AC5F60C5}">
      <dsp:nvSpPr>
        <dsp:cNvPr id="0" name=""/>
        <dsp:cNvSpPr/>
      </dsp:nvSpPr>
      <dsp:spPr>
        <a:xfrm>
          <a:off x="0" y="2178762"/>
          <a:ext cx="10515600"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D091-A664-4F7B-9AAB-3109D06F446D}">
      <dsp:nvSpPr>
        <dsp:cNvPr id="0" name=""/>
        <dsp:cNvSpPr/>
      </dsp:nvSpPr>
      <dsp:spPr>
        <a:xfrm>
          <a:off x="181507" y="1350832"/>
          <a:ext cx="2643276" cy="52290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kern="1200"/>
            <a:t>3:00 – 3:30</a:t>
          </a:r>
        </a:p>
      </dsp:txBody>
      <dsp:txXfrm>
        <a:off x="181507" y="1350832"/>
        <a:ext cx="2643276" cy="522902"/>
      </dsp:txXfrm>
    </dsp:sp>
    <dsp:sp modelId="{8B36B7EC-93DB-4E73-B7F9-C17EB7CAC4F5}">
      <dsp:nvSpPr>
        <dsp:cNvPr id="0" name=""/>
        <dsp:cNvSpPr/>
      </dsp:nvSpPr>
      <dsp:spPr>
        <a:xfrm>
          <a:off x="181507" y="544132"/>
          <a:ext cx="2643276" cy="8067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en-US" sz="1700" kern="1200"/>
            <a:t>TfC Funded School Exclusions Research</a:t>
          </a:r>
        </a:p>
      </dsp:txBody>
      <dsp:txXfrm>
        <a:off x="181507" y="544132"/>
        <a:ext cx="2643276" cy="806700"/>
      </dsp:txXfrm>
    </dsp:sp>
    <dsp:sp modelId="{92E19BCA-E2A9-467D-96D7-00757C5367B7}">
      <dsp:nvSpPr>
        <dsp:cNvPr id="0" name=""/>
        <dsp:cNvSpPr/>
      </dsp:nvSpPr>
      <dsp:spPr>
        <a:xfrm>
          <a:off x="1503145" y="1873735"/>
          <a:ext cx="0" cy="305026"/>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9D2F6C-4B58-4BD6-A566-E380D89A0D52}">
      <dsp:nvSpPr>
        <dsp:cNvPr id="0" name=""/>
        <dsp:cNvSpPr/>
      </dsp:nvSpPr>
      <dsp:spPr>
        <a:xfrm>
          <a:off x="1683368" y="2483788"/>
          <a:ext cx="2643276" cy="52290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kern="1200"/>
            <a:t>3:30 – 3:45</a:t>
          </a:r>
        </a:p>
      </dsp:txBody>
      <dsp:txXfrm>
        <a:off x="1683368" y="2483788"/>
        <a:ext cx="2643276" cy="522902"/>
      </dsp:txXfrm>
    </dsp:sp>
    <dsp:sp modelId="{994B6DD3-6592-4CD0-833C-5DBEF0CE051C}">
      <dsp:nvSpPr>
        <dsp:cNvPr id="0" name=""/>
        <dsp:cNvSpPr/>
      </dsp:nvSpPr>
      <dsp:spPr>
        <a:xfrm>
          <a:off x="1683368" y="3006691"/>
          <a:ext cx="2643276" cy="576214"/>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en-US" sz="1700" kern="1200" dirty="0"/>
            <a:t>Break out rooms</a:t>
          </a:r>
        </a:p>
      </dsp:txBody>
      <dsp:txXfrm>
        <a:off x="1683368" y="3006691"/>
        <a:ext cx="2643276" cy="576214"/>
      </dsp:txXfrm>
    </dsp:sp>
    <dsp:sp modelId="{209C71FE-0467-417C-8AC0-44C8CFF75E00}">
      <dsp:nvSpPr>
        <dsp:cNvPr id="0" name=""/>
        <dsp:cNvSpPr/>
      </dsp:nvSpPr>
      <dsp:spPr>
        <a:xfrm>
          <a:off x="3005007" y="2178761"/>
          <a:ext cx="0" cy="305026"/>
        </a:xfrm>
        <a:prstGeom prst="line">
          <a:avLst/>
        </a:prstGeom>
        <a:noFill/>
        <a:ln w="6350" cap="flat" cmpd="sng" algn="ctr">
          <a:solidFill>
            <a:schemeClr val="accent2">
              <a:hueOff val="-291073"/>
              <a:satOff val="-16786"/>
              <a:lumOff val="1726"/>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CB8A02-8AC1-498C-AB45-ED4033DEF986}">
      <dsp:nvSpPr>
        <dsp:cNvPr id="0" name=""/>
        <dsp:cNvSpPr/>
      </dsp:nvSpPr>
      <dsp:spPr>
        <a:xfrm rot="2700000">
          <a:off x="1469251" y="2144868"/>
          <a:ext cx="67787" cy="67787"/>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3CA9E-AC5D-474C-80B7-330775559CC2}">
      <dsp:nvSpPr>
        <dsp:cNvPr id="0" name=""/>
        <dsp:cNvSpPr/>
      </dsp:nvSpPr>
      <dsp:spPr>
        <a:xfrm rot="2700000">
          <a:off x="2971113" y="2144868"/>
          <a:ext cx="67787" cy="67787"/>
        </a:xfrm>
        <a:prstGeom prst="rect">
          <a:avLst/>
        </a:prstGeom>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88B7D-A436-4D0E-8E9C-CEF7CF63FFC8}">
      <dsp:nvSpPr>
        <dsp:cNvPr id="0" name=""/>
        <dsp:cNvSpPr/>
      </dsp:nvSpPr>
      <dsp:spPr>
        <a:xfrm>
          <a:off x="3185230" y="1350832"/>
          <a:ext cx="2643276" cy="522902"/>
        </a:xfrm>
        <a:prstGeom prst="rect">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kern="1200" dirty="0"/>
            <a:t>3:45 PM – 4:00 PM</a:t>
          </a:r>
        </a:p>
      </dsp:txBody>
      <dsp:txXfrm>
        <a:off x="3185230" y="1350832"/>
        <a:ext cx="2643276" cy="522902"/>
      </dsp:txXfrm>
    </dsp:sp>
    <dsp:sp modelId="{833954B8-5B03-4B6A-8D69-9CE878928590}">
      <dsp:nvSpPr>
        <dsp:cNvPr id="0" name=""/>
        <dsp:cNvSpPr/>
      </dsp:nvSpPr>
      <dsp:spPr>
        <a:xfrm>
          <a:off x="3185230" y="544132"/>
          <a:ext cx="2643276" cy="806700"/>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en-US" sz="1700" kern="1200" dirty="0"/>
            <a:t>Main room Q and A discussion</a:t>
          </a:r>
        </a:p>
      </dsp:txBody>
      <dsp:txXfrm>
        <a:off x="3185230" y="544132"/>
        <a:ext cx="2643276" cy="806700"/>
      </dsp:txXfrm>
    </dsp:sp>
    <dsp:sp modelId="{462978B7-7B77-413D-B23B-C2746E7AFEF3}">
      <dsp:nvSpPr>
        <dsp:cNvPr id="0" name=""/>
        <dsp:cNvSpPr/>
      </dsp:nvSpPr>
      <dsp:spPr>
        <a:xfrm>
          <a:off x="4506869" y="1873735"/>
          <a:ext cx="0" cy="305026"/>
        </a:xfrm>
        <a:prstGeom prst="line">
          <a:avLst/>
        </a:prstGeom>
        <a:noFill/>
        <a:ln w="6350" cap="flat" cmpd="sng" algn="ctr">
          <a:solidFill>
            <a:schemeClr val="accent2">
              <a:hueOff val="-582145"/>
              <a:satOff val="-33571"/>
              <a:lumOff val="3451"/>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A61083-2CCA-4EFE-8A5E-056A9BE88DEF}">
      <dsp:nvSpPr>
        <dsp:cNvPr id="0" name=""/>
        <dsp:cNvSpPr/>
      </dsp:nvSpPr>
      <dsp:spPr>
        <a:xfrm>
          <a:off x="4687092" y="2483788"/>
          <a:ext cx="2643276" cy="52290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kern="1200"/>
            <a:t>4:00 PM – 4:30 PM</a:t>
          </a:r>
        </a:p>
      </dsp:txBody>
      <dsp:txXfrm>
        <a:off x="4687092" y="2483788"/>
        <a:ext cx="2643276" cy="522902"/>
      </dsp:txXfrm>
    </dsp:sp>
    <dsp:sp modelId="{3CC9CEFA-80C1-4367-822C-949781A3D399}">
      <dsp:nvSpPr>
        <dsp:cNvPr id="0" name=""/>
        <dsp:cNvSpPr/>
      </dsp:nvSpPr>
      <dsp:spPr>
        <a:xfrm>
          <a:off x="4687092" y="3006691"/>
          <a:ext cx="2643276" cy="1284135"/>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en-US" sz="1700" kern="1200" dirty="0" err="1"/>
            <a:t>Theographs</a:t>
          </a:r>
          <a:r>
            <a:rPr lang="en-US" sz="1700" kern="1200" dirty="0"/>
            <a:t> and Interpretative Phenomenological Analysis (IPA)</a:t>
          </a:r>
        </a:p>
      </dsp:txBody>
      <dsp:txXfrm>
        <a:off x="4687092" y="3006691"/>
        <a:ext cx="2643276" cy="1284135"/>
      </dsp:txXfrm>
    </dsp:sp>
    <dsp:sp modelId="{E57B4E9E-6ACA-4BFA-AE5D-7B9F8F634DC8}">
      <dsp:nvSpPr>
        <dsp:cNvPr id="0" name=""/>
        <dsp:cNvSpPr/>
      </dsp:nvSpPr>
      <dsp:spPr>
        <a:xfrm>
          <a:off x="6008730" y="2178761"/>
          <a:ext cx="0" cy="305026"/>
        </a:xfrm>
        <a:prstGeom prst="line">
          <a:avLst/>
        </a:prstGeom>
        <a:noFill/>
        <a:ln w="6350" cap="flat" cmpd="sng" algn="ctr">
          <a:solidFill>
            <a:schemeClr val="accent2">
              <a:hueOff val="-873218"/>
              <a:satOff val="-50357"/>
              <a:lumOff val="5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C3B4C1-AD77-454A-A221-483DB65665A9}">
      <dsp:nvSpPr>
        <dsp:cNvPr id="0" name=""/>
        <dsp:cNvSpPr/>
      </dsp:nvSpPr>
      <dsp:spPr>
        <a:xfrm rot="2700000">
          <a:off x="4472975" y="2144868"/>
          <a:ext cx="67787" cy="67787"/>
        </a:xfrm>
        <a:prstGeom prst="rect">
          <a:avLst/>
        </a:prstGeom>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24444-6081-4A06-A593-9A34FC2BFCEC}">
      <dsp:nvSpPr>
        <dsp:cNvPr id="0" name=""/>
        <dsp:cNvSpPr/>
      </dsp:nvSpPr>
      <dsp:spPr>
        <a:xfrm rot="2700000">
          <a:off x="5974837" y="2144868"/>
          <a:ext cx="67787" cy="67787"/>
        </a:xfrm>
        <a:prstGeom prst="rect">
          <a:avLst/>
        </a:prstGeom>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D0F8-5B84-4A3A-92FC-BD37DB361DCD}">
      <dsp:nvSpPr>
        <dsp:cNvPr id="0" name=""/>
        <dsp:cNvSpPr/>
      </dsp:nvSpPr>
      <dsp:spPr>
        <a:xfrm>
          <a:off x="6188954" y="1350832"/>
          <a:ext cx="2643276" cy="522902"/>
        </a:xfrm>
        <a:prstGeom prst="rect">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kern="1200" dirty="0"/>
            <a:t>4:30 PM – 4:45 PM</a:t>
          </a:r>
        </a:p>
      </dsp:txBody>
      <dsp:txXfrm>
        <a:off x="6188954" y="1350832"/>
        <a:ext cx="2643276" cy="522902"/>
      </dsp:txXfrm>
    </dsp:sp>
    <dsp:sp modelId="{8284C612-514E-43D8-BC8C-8FF6B909A4D5}">
      <dsp:nvSpPr>
        <dsp:cNvPr id="0" name=""/>
        <dsp:cNvSpPr/>
      </dsp:nvSpPr>
      <dsp:spPr>
        <a:xfrm>
          <a:off x="6188954" y="774617"/>
          <a:ext cx="2643276" cy="576214"/>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en-US" sz="1700" kern="1200" dirty="0"/>
            <a:t>Break out rooms</a:t>
          </a:r>
        </a:p>
      </dsp:txBody>
      <dsp:txXfrm>
        <a:off x="6188954" y="774617"/>
        <a:ext cx="2643276" cy="576214"/>
      </dsp:txXfrm>
    </dsp:sp>
    <dsp:sp modelId="{4747E44B-C55D-4C63-8979-A8EEE9D95A70}">
      <dsp:nvSpPr>
        <dsp:cNvPr id="0" name=""/>
        <dsp:cNvSpPr/>
      </dsp:nvSpPr>
      <dsp:spPr>
        <a:xfrm>
          <a:off x="7510592" y="1873735"/>
          <a:ext cx="0" cy="305026"/>
        </a:xfrm>
        <a:prstGeom prst="line">
          <a:avLst/>
        </a:prstGeom>
        <a:noFill/>
        <a:ln w="6350" cap="flat" cmpd="sng" algn="ctr">
          <a:solidFill>
            <a:schemeClr val="accent2">
              <a:hueOff val="-1164290"/>
              <a:satOff val="-67142"/>
              <a:lumOff val="69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B8AB35-2922-423E-A56F-0860FE4DEDD4}">
      <dsp:nvSpPr>
        <dsp:cNvPr id="0" name=""/>
        <dsp:cNvSpPr/>
      </dsp:nvSpPr>
      <dsp:spPr>
        <a:xfrm>
          <a:off x="7690816" y="2483788"/>
          <a:ext cx="2643276" cy="52290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kern="1200" dirty="0"/>
            <a:t>4:45 PM – 5:00 PM</a:t>
          </a:r>
        </a:p>
      </dsp:txBody>
      <dsp:txXfrm>
        <a:off x="7690816" y="2483788"/>
        <a:ext cx="2643276" cy="522902"/>
      </dsp:txXfrm>
    </dsp:sp>
    <dsp:sp modelId="{243FAB9F-8C4B-481A-B946-1D6F5692FB5A}">
      <dsp:nvSpPr>
        <dsp:cNvPr id="0" name=""/>
        <dsp:cNvSpPr/>
      </dsp:nvSpPr>
      <dsp:spPr>
        <a:xfrm>
          <a:off x="7690816" y="3006691"/>
          <a:ext cx="2643276" cy="8067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en-US" sz="1700" kern="1200" dirty="0"/>
            <a:t>Q and A discussion and close</a:t>
          </a:r>
        </a:p>
      </dsp:txBody>
      <dsp:txXfrm>
        <a:off x="7690816" y="3006691"/>
        <a:ext cx="2643276" cy="806700"/>
      </dsp:txXfrm>
    </dsp:sp>
    <dsp:sp modelId="{40E8EFA7-D251-479F-8079-40C768E58A10}">
      <dsp:nvSpPr>
        <dsp:cNvPr id="0" name=""/>
        <dsp:cNvSpPr/>
      </dsp:nvSpPr>
      <dsp:spPr>
        <a:xfrm>
          <a:off x="9012454" y="2178761"/>
          <a:ext cx="0" cy="305026"/>
        </a:xfrm>
        <a:prstGeom prst="line">
          <a:avLst/>
        </a:pr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30382A-1945-4B58-A94B-420856E18C96}">
      <dsp:nvSpPr>
        <dsp:cNvPr id="0" name=""/>
        <dsp:cNvSpPr/>
      </dsp:nvSpPr>
      <dsp:spPr>
        <a:xfrm rot="2700000">
          <a:off x="7476699" y="2144868"/>
          <a:ext cx="67787" cy="67787"/>
        </a:xfrm>
        <a:prstGeom prst="rect">
          <a:avLst/>
        </a:prstGeom>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155DD-0018-425A-A108-15517D871991}">
      <dsp:nvSpPr>
        <dsp:cNvPr id="0" name=""/>
        <dsp:cNvSpPr/>
      </dsp:nvSpPr>
      <dsp:spPr>
        <a:xfrm rot="2700000">
          <a:off x="8978560" y="2144868"/>
          <a:ext cx="67787" cy="67787"/>
        </a:xfrm>
        <a:prstGeom prst="rect">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AF02-2D91-4D2A-9C1B-165282BFCC76}">
      <dsp:nvSpPr>
        <dsp:cNvPr id="0" name=""/>
        <dsp:cNvSpPr/>
      </dsp:nvSpPr>
      <dsp:spPr>
        <a:xfrm>
          <a:off x="9586" y="246104"/>
          <a:ext cx="2865346" cy="36027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Significance of the phenomena of interest, yielding a rich description of the phenomena of interest (Cresswell and Cresswell, 2013)</a:t>
          </a:r>
        </a:p>
      </dsp:txBody>
      <dsp:txXfrm>
        <a:off x="93509" y="330027"/>
        <a:ext cx="2697500" cy="3434867"/>
      </dsp:txXfrm>
    </dsp:sp>
    <dsp:sp modelId="{A9F86CCC-9E0F-49F2-8341-CAB060DAF457}">
      <dsp:nvSpPr>
        <dsp:cNvPr id="0" name=""/>
        <dsp:cNvSpPr/>
      </dsp:nvSpPr>
      <dsp:spPr>
        <a:xfrm>
          <a:off x="3161467" y="1692158"/>
          <a:ext cx="607453" cy="71060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161467" y="1834279"/>
        <a:ext cx="425217" cy="426363"/>
      </dsp:txXfrm>
    </dsp:sp>
    <dsp:sp modelId="{42AE7E1A-BEF9-4BCF-AB19-95F6F7C91425}">
      <dsp:nvSpPr>
        <dsp:cNvPr id="0" name=""/>
        <dsp:cNvSpPr/>
      </dsp:nvSpPr>
      <dsp:spPr>
        <a:xfrm>
          <a:off x="4021071" y="246104"/>
          <a:ext cx="2865346" cy="360271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The data from the interviews with the children and caregivers were suitable for IPA as they included rich detail with novel stories and language (Riley et al., 2017; Riley et al., 2018; Spiers et al., 2017; Spiers et al., 2018; Spiers and Riley, 2019; Smith et al., 2009)</a:t>
          </a:r>
        </a:p>
      </dsp:txBody>
      <dsp:txXfrm>
        <a:off x="4104994" y="330027"/>
        <a:ext cx="2697500" cy="3434867"/>
      </dsp:txXfrm>
    </dsp:sp>
    <dsp:sp modelId="{BA78AF1C-1923-4A1F-A698-EC505589EE85}">
      <dsp:nvSpPr>
        <dsp:cNvPr id="0" name=""/>
        <dsp:cNvSpPr/>
      </dsp:nvSpPr>
      <dsp:spPr>
        <a:xfrm>
          <a:off x="7172952" y="1692158"/>
          <a:ext cx="607453" cy="71060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172952" y="1834279"/>
        <a:ext cx="425217" cy="426363"/>
      </dsp:txXfrm>
    </dsp:sp>
    <dsp:sp modelId="{DEAAE4FE-7A2F-47EB-B050-F26EE41359A2}">
      <dsp:nvSpPr>
        <dsp:cNvPr id="0" name=""/>
        <dsp:cNvSpPr/>
      </dsp:nvSpPr>
      <dsp:spPr>
        <a:xfrm>
          <a:off x="8032556" y="246104"/>
          <a:ext cx="2865346" cy="360271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A two-stage process or double hermeneutic was used, where the participant makes sense of their world and the researcher, in an active role, attempts to authentically make sense of their experiences (Colaizzi, 1978; Giorgi, 1985; Smith and Eatough,2007; van Manen, 2014; (Harding,2019). </a:t>
          </a:r>
        </a:p>
      </dsp:txBody>
      <dsp:txXfrm>
        <a:off x="8116479" y="330027"/>
        <a:ext cx="2697500" cy="3434867"/>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xmlns="">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28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410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276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875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88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67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020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03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341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542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070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81449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re.sunderland.ac.uk/id/eprint/11941/" TargetMode="External"/><Relationship Id="rId7" Type="http://schemas.openxmlformats.org/officeDocument/2006/relationships/hyperlink" Target="https://sure.sunderland.ac.uk/id/eprint/11472/" TargetMode="External"/><Relationship Id="rId2" Type="http://schemas.openxmlformats.org/officeDocument/2006/relationships/hyperlink" Target="https://sure.sunderland.ac.uk/id/eprint/11942/" TargetMode="External"/><Relationship Id="rId1" Type="http://schemas.openxmlformats.org/officeDocument/2006/relationships/slideLayout" Target="../slideLayouts/slideLayout4.xml"/><Relationship Id="rId6" Type="http://schemas.openxmlformats.org/officeDocument/2006/relationships/hyperlink" Target="https://sure.sunderland.ac.uk/id/eprint/11883/" TargetMode="External"/><Relationship Id="rId5" Type="http://schemas.openxmlformats.org/officeDocument/2006/relationships/hyperlink" Target="https://rdcu.be/b68MO" TargetMode="External"/><Relationship Id="rId4" Type="http://schemas.openxmlformats.org/officeDocument/2006/relationships/hyperlink" Target="https://sure.sunderland.ac.uk/id/eprint/1194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80/14780887.2018.1543099" TargetMode="External"/><Relationship Id="rId2" Type="http://schemas.openxmlformats.org/officeDocument/2006/relationships/hyperlink" Target="https://www.nspcc.org.uk/what-is-child-abuse/types-of-abuse/emotional-abus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55" name="Rectangle 57">
            <a:extLst>
              <a:ext uri="{FF2B5EF4-FFF2-40B4-BE49-F238E27FC236}">
                <a16:creationId xmlns:a16="http://schemas.microsoft.com/office/drawing/2014/main" id="{46012474-397F-473B-BED8-7BAB6B688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82597" y="3372978"/>
            <a:ext cx="9426806" cy="1424410"/>
          </a:xfrm>
        </p:spPr>
        <p:txBody>
          <a:bodyPr anchor="b">
            <a:normAutofit fontScale="90000"/>
          </a:bodyPr>
          <a:lstStyle/>
          <a:p>
            <a:r>
              <a:rPr lang="en-GB" sz="1000" dirty="0"/>
              <a:t/>
            </a:r>
            <a:br>
              <a:rPr lang="en-GB" sz="1000" dirty="0"/>
            </a:br>
            <a:r>
              <a:rPr lang="en-GB" sz="1000" dirty="0"/>
              <a:t/>
            </a:r>
            <a:br>
              <a:rPr lang="en-GB" sz="1000" dirty="0"/>
            </a:br>
            <a:r>
              <a:rPr lang="en-GB" sz="2800" dirty="0"/>
              <a:t/>
            </a:r>
            <a:br>
              <a:rPr lang="en-GB" sz="2800" dirty="0"/>
            </a:br>
            <a:r>
              <a:rPr lang="en-GB" sz="2800" dirty="0">
                <a:solidFill>
                  <a:schemeClr val="tx2"/>
                </a:solidFill>
              </a:rPr>
              <a:t> </a:t>
            </a:r>
            <a:r>
              <a:rPr lang="en-GB" sz="2800" dirty="0"/>
              <a:t/>
            </a:r>
            <a:br>
              <a:rPr lang="en-GB" sz="2800" dirty="0"/>
            </a:br>
            <a:r>
              <a:rPr lang="en-GB" sz="2800" dirty="0">
                <a:latin typeface="Calibri"/>
              </a:rPr>
              <a:t/>
            </a:r>
            <a:br>
              <a:rPr lang="en-GB" sz="2800" dirty="0">
                <a:latin typeface="Calibri"/>
              </a:rPr>
            </a:br>
            <a:r>
              <a:rPr lang="en-GB" sz="2800" b="1" dirty="0">
                <a:solidFill>
                  <a:schemeClr val="tx2"/>
                </a:solidFill>
                <a:latin typeface="Calibri"/>
                <a:cs typeface="Calibri"/>
              </a:rPr>
              <a:t>Centre for Research in Education: Seminar Series</a:t>
            </a:r>
            <a:r>
              <a:rPr lang="en-GB" sz="2800" b="1" dirty="0">
                <a:latin typeface="Calibri"/>
              </a:rPr>
              <a:t/>
            </a:r>
            <a:br>
              <a:rPr lang="en-GB" sz="2800" b="1" dirty="0">
                <a:latin typeface="Calibri"/>
              </a:rPr>
            </a:br>
            <a:r>
              <a:rPr lang="en-GB" sz="2800" dirty="0">
                <a:latin typeface="Calibri"/>
              </a:rPr>
              <a:t/>
            </a:r>
            <a:br>
              <a:rPr lang="en-GB" sz="2800" dirty="0">
                <a:latin typeface="Calibri"/>
              </a:rPr>
            </a:br>
            <a:r>
              <a:rPr lang="en-GB" sz="2800" dirty="0">
                <a:solidFill>
                  <a:schemeClr val="tx2"/>
                </a:solidFill>
                <a:latin typeface="+mn-lt"/>
              </a:rPr>
              <a:t> </a:t>
            </a:r>
            <a:r>
              <a:rPr lang="en-GB" sz="2800" b="1" dirty="0">
                <a:solidFill>
                  <a:schemeClr val="tx2"/>
                </a:solidFill>
                <a:latin typeface="+mn-lt"/>
              </a:rPr>
              <a:t>The use of </a:t>
            </a:r>
            <a:r>
              <a:rPr lang="en-GB" sz="2800" b="1" dirty="0" err="1">
                <a:solidFill>
                  <a:schemeClr val="tx2"/>
                </a:solidFill>
                <a:latin typeface="+mn-lt"/>
              </a:rPr>
              <a:t>theographs</a:t>
            </a:r>
            <a:r>
              <a:rPr lang="en-GB" sz="2800" b="1" dirty="0">
                <a:solidFill>
                  <a:schemeClr val="tx2"/>
                </a:solidFill>
                <a:latin typeface="+mn-lt"/>
              </a:rPr>
              <a:t> to understand the journeys of children excluded from school</a:t>
            </a:r>
            <a:endParaRPr lang="en-GB" sz="2800" dirty="0">
              <a:solidFill>
                <a:schemeClr val="tx2"/>
              </a:solidFill>
              <a:cs typeface="Calibri Light"/>
            </a:endParaRPr>
          </a:p>
        </p:txBody>
      </p:sp>
      <p:sp>
        <p:nvSpPr>
          <p:cNvPr id="3" name="Subtitle 2"/>
          <p:cNvSpPr>
            <a:spLocks noGrp="1"/>
          </p:cNvSpPr>
          <p:nvPr>
            <p:ph type="subTitle" idx="1"/>
          </p:nvPr>
        </p:nvSpPr>
        <p:spPr>
          <a:xfrm>
            <a:off x="1382597" y="4985302"/>
            <a:ext cx="9426806" cy="707547"/>
          </a:xfrm>
        </p:spPr>
        <p:txBody>
          <a:bodyPr vert="horz" lIns="91440" tIns="45720" rIns="91440" bIns="45720" rtlCol="0" anchor="t">
            <a:noAutofit/>
          </a:bodyPr>
          <a:lstStyle/>
          <a:p>
            <a:r>
              <a:rPr lang="en-US" dirty="0">
                <a:solidFill>
                  <a:schemeClr val="tx2"/>
                </a:solidFill>
                <a:cs typeface="Calibri"/>
              </a:rPr>
              <a:t>Sarah Martin-Denham</a:t>
            </a:r>
          </a:p>
          <a:p>
            <a:r>
              <a:rPr lang="en-US" dirty="0">
                <a:solidFill>
                  <a:schemeClr val="tx2"/>
                </a:solidFill>
                <a:cs typeface="Calibri"/>
              </a:rPr>
              <a:t>@blogsenco</a:t>
            </a:r>
          </a:p>
          <a:p>
            <a:r>
              <a:rPr lang="en-US" dirty="0">
                <a:solidFill>
                  <a:schemeClr val="tx2"/>
                </a:solidFill>
                <a:cs typeface="Calibri"/>
              </a:rPr>
              <a:t>10</a:t>
            </a:r>
            <a:r>
              <a:rPr lang="en-US" baseline="30000" dirty="0">
                <a:solidFill>
                  <a:schemeClr val="tx2"/>
                </a:solidFill>
                <a:cs typeface="Calibri"/>
              </a:rPr>
              <a:t>th</a:t>
            </a:r>
            <a:r>
              <a:rPr lang="en-US" dirty="0">
                <a:solidFill>
                  <a:schemeClr val="tx2"/>
                </a:solidFill>
                <a:cs typeface="Calibri"/>
              </a:rPr>
              <a:t> November 2020</a:t>
            </a:r>
          </a:p>
        </p:txBody>
      </p:sp>
      <p:pic>
        <p:nvPicPr>
          <p:cNvPr id="5" name="Picture 5" descr="Text&#10;&#10;Description automatically generated">
            <a:extLst>
              <a:ext uri="{FF2B5EF4-FFF2-40B4-BE49-F238E27FC236}">
                <a16:creationId xmlns:a16="http://schemas.microsoft.com/office/drawing/2014/main" id="{E1745C59-7AA8-48CE-840E-68C7B7F3E0B3}"/>
              </a:ext>
            </a:extLst>
          </p:cNvPr>
          <p:cNvPicPr>
            <a:picLocks noChangeAspect="1"/>
          </p:cNvPicPr>
          <p:nvPr/>
        </p:nvPicPr>
        <p:blipFill rotWithShape="1">
          <a:blip r:embed="rId2">
            <a:alphaModFix/>
          </a:blip>
          <a:srcRect l="29179" r="16525" b="1"/>
          <a:stretch/>
        </p:blipFill>
        <p:spPr>
          <a:xfrm>
            <a:off x="5044686" y="778253"/>
            <a:ext cx="2381037" cy="238103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6" name="Freeform: Shape 59">
            <a:extLst>
              <a:ext uri="{FF2B5EF4-FFF2-40B4-BE49-F238E27FC236}">
                <a16:creationId xmlns:a16="http://schemas.microsoft.com/office/drawing/2014/main" id="{6D7FB18D-7577-4ADC-8C1C-EA27EFD2B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279" y="853059"/>
            <a:ext cx="2347850" cy="2231287"/>
          </a:xfrm>
          <a:custGeom>
            <a:avLst/>
            <a:gdLst>
              <a:gd name="connsiteX0" fmla="*/ 1313677 w 2347850"/>
              <a:gd name="connsiteY0" fmla="*/ 248889 h 2231287"/>
              <a:gd name="connsiteX1" fmla="*/ 1643910 w 2347850"/>
              <a:gd name="connsiteY1" fmla="*/ 317582 h 2231287"/>
              <a:gd name="connsiteX2" fmla="*/ 1883217 w 2347850"/>
              <a:gd name="connsiteY2" fmla="*/ 502382 h 2231287"/>
              <a:gd name="connsiteX3" fmla="*/ 2098962 w 2347850"/>
              <a:gd name="connsiteY3" fmla="*/ 1169031 h 2231287"/>
              <a:gd name="connsiteX4" fmla="*/ 2007537 w 2347850"/>
              <a:gd name="connsiteY4" fmla="*/ 1427585 h 2231287"/>
              <a:gd name="connsiteX5" fmla="*/ 1717333 w 2347850"/>
              <a:gd name="connsiteY5" fmla="*/ 1685350 h 2231287"/>
              <a:gd name="connsiteX6" fmla="*/ 1651750 w 2347850"/>
              <a:gd name="connsiteY6" fmla="*/ 1736165 h 2231287"/>
              <a:gd name="connsiteX7" fmla="*/ 1386103 w 2347850"/>
              <a:gd name="connsiteY7" fmla="*/ 1919057 h 2231287"/>
              <a:gd name="connsiteX8" fmla="*/ 1140118 w 2347850"/>
              <a:gd name="connsiteY8" fmla="*/ 1982399 h 2231287"/>
              <a:gd name="connsiteX9" fmla="*/ 757700 w 2347850"/>
              <a:gd name="connsiteY9" fmla="*/ 1882927 h 2231287"/>
              <a:gd name="connsiteX10" fmla="*/ 466832 w 2347850"/>
              <a:gd name="connsiteY10" fmla="*/ 1586002 h 2231287"/>
              <a:gd name="connsiteX11" fmla="*/ 390589 w 2347850"/>
              <a:gd name="connsiteY11" fmla="*/ 1478773 h 2231287"/>
              <a:gd name="connsiteX12" fmla="*/ 248889 w 2347850"/>
              <a:gd name="connsiteY12" fmla="*/ 1169031 h 2231287"/>
              <a:gd name="connsiteX13" fmla="*/ 334714 w 2347850"/>
              <a:gd name="connsiteY13" fmla="*/ 828136 h 2231287"/>
              <a:gd name="connsiteX14" fmla="*/ 574228 w 2347850"/>
              <a:gd name="connsiteY14" fmla="*/ 531378 h 2231287"/>
              <a:gd name="connsiteX15" fmla="*/ 922672 w 2347850"/>
              <a:gd name="connsiteY15" fmla="*/ 324136 h 2231287"/>
              <a:gd name="connsiteX16" fmla="*/ 1313677 w 2347850"/>
              <a:gd name="connsiteY16" fmla="*/ 248889 h 2231287"/>
              <a:gd name="connsiteX17" fmla="*/ 1313677 w 2347850"/>
              <a:gd name="connsiteY17" fmla="*/ 0 h 2231287"/>
              <a:gd name="connsiteX18" fmla="*/ 0 w 2347850"/>
              <a:gd name="connsiteY18" fmla="*/ 1169031 h 2231287"/>
              <a:gd name="connsiteX19" fmla="*/ 260877 w 2347850"/>
              <a:gd name="connsiteY19" fmla="*/ 1725712 h 2231287"/>
              <a:gd name="connsiteX20" fmla="*/ 1140118 w 2347850"/>
              <a:gd name="connsiteY20" fmla="*/ 2231288 h 2231287"/>
              <a:gd name="connsiteX21" fmla="*/ 1805025 w 2347850"/>
              <a:gd name="connsiteY21" fmla="*/ 1932248 h 2231287"/>
              <a:gd name="connsiteX22" fmla="*/ 2347851 w 2347850"/>
              <a:gd name="connsiteY22" fmla="*/ 1169031 h 2231287"/>
              <a:gd name="connsiteX23" fmla="*/ 1313677 w 2347850"/>
              <a:gd name="connsiteY23" fmla="*/ 0 h 2231287"/>
              <a:gd name="connsiteX24" fmla="*/ 1313677 w 2347850"/>
              <a:gd name="connsiteY24" fmla="*/ 0 h 22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7850" h="2231287">
                <a:moveTo>
                  <a:pt x="1313677" y="248889"/>
                </a:moveTo>
                <a:cubicBezTo>
                  <a:pt x="1434678" y="248889"/>
                  <a:pt x="1545807" y="271994"/>
                  <a:pt x="1643910" y="317582"/>
                </a:cubicBezTo>
                <a:cubicBezTo>
                  <a:pt x="1735543" y="360142"/>
                  <a:pt x="1816017" y="422323"/>
                  <a:pt x="1883217" y="502382"/>
                </a:cubicBezTo>
                <a:cubicBezTo>
                  <a:pt x="2022346" y="668183"/>
                  <a:pt x="2098962" y="904960"/>
                  <a:pt x="2098962" y="1169031"/>
                </a:cubicBezTo>
                <a:cubicBezTo>
                  <a:pt x="2098962" y="1269623"/>
                  <a:pt x="2071626" y="1346945"/>
                  <a:pt x="2007537" y="1427585"/>
                </a:cubicBezTo>
                <a:cubicBezTo>
                  <a:pt x="1938014" y="1515069"/>
                  <a:pt x="1830826" y="1597783"/>
                  <a:pt x="1717333" y="1685350"/>
                </a:cubicBezTo>
                <a:cubicBezTo>
                  <a:pt x="1695970" y="1701819"/>
                  <a:pt x="1673902" y="1718868"/>
                  <a:pt x="1651750" y="1736165"/>
                </a:cubicBezTo>
                <a:cubicBezTo>
                  <a:pt x="1557297" y="1809961"/>
                  <a:pt x="1472136" y="1874672"/>
                  <a:pt x="1386103" y="1919057"/>
                </a:cubicBezTo>
                <a:cubicBezTo>
                  <a:pt x="1302311" y="1962281"/>
                  <a:pt x="1224159" y="1982399"/>
                  <a:pt x="1140118" y="1982399"/>
                </a:cubicBezTo>
                <a:cubicBezTo>
                  <a:pt x="992029" y="1982399"/>
                  <a:pt x="866921" y="1949878"/>
                  <a:pt x="757700" y="1882927"/>
                </a:cubicBezTo>
                <a:cubicBezTo>
                  <a:pt x="654661" y="1819792"/>
                  <a:pt x="559543" y="1722642"/>
                  <a:pt x="466832" y="1586002"/>
                </a:cubicBezTo>
                <a:cubicBezTo>
                  <a:pt x="440616" y="1547383"/>
                  <a:pt x="415188" y="1512497"/>
                  <a:pt x="390589" y="1478773"/>
                </a:cubicBezTo>
                <a:cubicBezTo>
                  <a:pt x="292320" y="1344041"/>
                  <a:pt x="248889" y="1279786"/>
                  <a:pt x="248889" y="1169031"/>
                </a:cubicBezTo>
                <a:cubicBezTo>
                  <a:pt x="248889" y="1053131"/>
                  <a:pt x="277760" y="938435"/>
                  <a:pt x="334714" y="828136"/>
                </a:cubicBezTo>
                <a:cubicBezTo>
                  <a:pt x="390175" y="720740"/>
                  <a:pt x="472972" y="618115"/>
                  <a:pt x="574228" y="531378"/>
                </a:cubicBezTo>
                <a:cubicBezTo>
                  <a:pt x="675609" y="444515"/>
                  <a:pt x="796112" y="372835"/>
                  <a:pt x="922672" y="324136"/>
                </a:cubicBezTo>
                <a:cubicBezTo>
                  <a:pt x="1050601" y="274898"/>
                  <a:pt x="1185831" y="248889"/>
                  <a:pt x="1313677" y="248889"/>
                </a:cubicBezTo>
                <a:moveTo>
                  <a:pt x="1313677" y="0"/>
                </a:moveTo>
                <a:cubicBezTo>
                  <a:pt x="661505" y="0"/>
                  <a:pt x="0" y="523372"/>
                  <a:pt x="0" y="1169031"/>
                </a:cubicBezTo>
                <a:cubicBezTo>
                  <a:pt x="0" y="1411158"/>
                  <a:pt x="134276" y="1539128"/>
                  <a:pt x="260877" y="1725712"/>
                </a:cubicBezTo>
                <a:cubicBezTo>
                  <a:pt x="471852" y="2036698"/>
                  <a:pt x="734927" y="2231288"/>
                  <a:pt x="1140118" y="2231288"/>
                </a:cubicBezTo>
                <a:cubicBezTo>
                  <a:pt x="1413356" y="2231288"/>
                  <a:pt x="1605540" y="2088135"/>
                  <a:pt x="1805025" y="1932248"/>
                </a:cubicBezTo>
                <a:cubicBezTo>
                  <a:pt x="2078885" y="1718245"/>
                  <a:pt x="2347851" y="1542613"/>
                  <a:pt x="2347851" y="1169031"/>
                </a:cubicBezTo>
                <a:cubicBezTo>
                  <a:pt x="2347851" y="523372"/>
                  <a:pt x="1962032" y="0"/>
                  <a:pt x="1313677" y="0"/>
                </a:cubicBezTo>
                <a:lnTo>
                  <a:pt x="1313677" y="0"/>
                </a:lnTo>
                <a:close/>
              </a:path>
            </a:pathLst>
          </a:custGeom>
          <a:solidFill>
            <a:schemeClr val="bg1">
              <a:alpha val="30000"/>
            </a:schemeClr>
          </a:solidFill>
          <a:ln w="4132" cap="flat">
            <a:noFill/>
            <a:prstDash val="solid"/>
            <a:miter/>
          </a:ln>
        </p:spPr>
        <p:txBody>
          <a:bodyPr rtlCol="0" anchor="ctr"/>
          <a:lstStyle/>
          <a:p>
            <a:endParaRPr lang="en-US"/>
          </a:p>
        </p:txBody>
      </p:sp>
      <p:sp>
        <p:nvSpPr>
          <p:cNvPr id="57" name="Freeform: Shape 61">
            <a:extLst>
              <a:ext uri="{FF2B5EF4-FFF2-40B4-BE49-F238E27FC236}">
                <a16:creationId xmlns:a16="http://schemas.microsoft.com/office/drawing/2014/main" id="{F08127CB-E3FE-4DDE-86C6-8448A8C381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279" y="853059"/>
            <a:ext cx="2347850" cy="2231287"/>
          </a:xfrm>
          <a:custGeom>
            <a:avLst/>
            <a:gdLst>
              <a:gd name="connsiteX0" fmla="*/ 1313677 w 2347850"/>
              <a:gd name="connsiteY0" fmla="*/ 207407 h 2231287"/>
              <a:gd name="connsiteX1" fmla="*/ 1661416 w 2347850"/>
              <a:gd name="connsiteY1" fmla="*/ 279958 h 2231287"/>
              <a:gd name="connsiteX2" fmla="*/ 1915033 w 2347850"/>
              <a:gd name="connsiteY2" fmla="*/ 475709 h 2231287"/>
              <a:gd name="connsiteX3" fmla="*/ 2140444 w 2347850"/>
              <a:gd name="connsiteY3" fmla="*/ 1169031 h 2231287"/>
              <a:gd name="connsiteX4" fmla="*/ 2040017 w 2347850"/>
              <a:gd name="connsiteY4" fmla="*/ 1453386 h 2231287"/>
              <a:gd name="connsiteX5" fmla="*/ 1742678 w 2347850"/>
              <a:gd name="connsiteY5" fmla="*/ 1718162 h 2231287"/>
              <a:gd name="connsiteX6" fmla="*/ 1677303 w 2347850"/>
              <a:gd name="connsiteY6" fmla="*/ 1768811 h 2231287"/>
              <a:gd name="connsiteX7" fmla="*/ 1140118 w 2347850"/>
              <a:gd name="connsiteY7" fmla="*/ 2023881 h 2231287"/>
              <a:gd name="connsiteX8" fmla="*/ 432486 w 2347850"/>
              <a:gd name="connsiteY8" fmla="*/ 1609273 h 2231287"/>
              <a:gd name="connsiteX9" fmla="*/ 357072 w 2347850"/>
              <a:gd name="connsiteY9" fmla="*/ 1503205 h 2231287"/>
              <a:gd name="connsiteX10" fmla="*/ 207407 w 2347850"/>
              <a:gd name="connsiteY10" fmla="*/ 1169031 h 2231287"/>
              <a:gd name="connsiteX11" fmla="*/ 297837 w 2347850"/>
              <a:gd name="connsiteY11" fmla="*/ 809137 h 2231287"/>
              <a:gd name="connsiteX12" fmla="*/ 547223 w 2347850"/>
              <a:gd name="connsiteY12" fmla="*/ 499893 h 2231287"/>
              <a:gd name="connsiteX13" fmla="*/ 907780 w 2347850"/>
              <a:gd name="connsiteY13" fmla="*/ 285434 h 2231287"/>
              <a:gd name="connsiteX14" fmla="*/ 1313677 w 2347850"/>
              <a:gd name="connsiteY14" fmla="*/ 207407 h 2231287"/>
              <a:gd name="connsiteX15" fmla="*/ 1313677 w 2347850"/>
              <a:gd name="connsiteY15" fmla="*/ 0 h 2231287"/>
              <a:gd name="connsiteX16" fmla="*/ 0 w 2347850"/>
              <a:gd name="connsiteY16" fmla="*/ 1169031 h 2231287"/>
              <a:gd name="connsiteX17" fmla="*/ 260877 w 2347850"/>
              <a:gd name="connsiteY17" fmla="*/ 1725712 h 2231287"/>
              <a:gd name="connsiteX18" fmla="*/ 1140118 w 2347850"/>
              <a:gd name="connsiteY18" fmla="*/ 2231288 h 2231287"/>
              <a:gd name="connsiteX19" fmla="*/ 1805025 w 2347850"/>
              <a:gd name="connsiteY19" fmla="*/ 1932248 h 2231287"/>
              <a:gd name="connsiteX20" fmla="*/ 2347851 w 2347850"/>
              <a:gd name="connsiteY20" fmla="*/ 1169031 h 2231287"/>
              <a:gd name="connsiteX21" fmla="*/ 1313677 w 2347850"/>
              <a:gd name="connsiteY21" fmla="*/ 0 h 2231287"/>
              <a:gd name="connsiteX22" fmla="*/ 1313677 w 2347850"/>
              <a:gd name="connsiteY22" fmla="*/ 0 h 22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7850" h="2231287">
                <a:moveTo>
                  <a:pt x="1313677" y="207407"/>
                </a:moveTo>
                <a:cubicBezTo>
                  <a:pt x="1440776" y="207407"/>
                  <a:pt x="1557753" y="231840"/>
                  <a:pt x="1661416" y="279958"/>
                </a:cubicBezTo>
                <a:cubicBezTo>
                  <a:pt x="1758565" y="325090"/>
                  <a:pt x="1843893" y="390963"/>
                  <a:pt x="1915033" y="475709"/>
                </a:cubicBezTo>
                <a:cubicBezTo>
                  <a:pt x="2060384" y="648978"/>
                  <a:pt x="2140444" y="895211"/>
                  <a:pt x="2140444" y="1169031"/>
                </a:cubicBezTo>
                <a:cubicBezTo>
                  <a:pt x="2140444" y="1278293"/>
                  <a:pt x="2109457" y="1365985"/>
                  <a:pt x="2040017" y="1453386"/>
                </a:cubicBezTo>
                <a:cubicBezTo>
                  <a:pt x="1967383" y="1544811"/>
                  <a:pt x="1858245" y="1629019"/>
                  <a:pt x="1742678" y="1718162"/>
                </a:cubicBezTo>
                <a:cubicBezTo>
                  <a:pt x="1721356" y="1734589"/>
                  <a:pt x="1699330" y="1751596"/>
                  <a:pt x="1677303" y="1768811"/>
                </a:cubicBezTo>
                <a:cubicBezTo>
                  <a:pt x="1480142" y="1922873"/>
                  <a:pt x="1336242" y="2023881"/>
                  <a:pt x="1140118" y="2023881"/>
                </a:cubicBezTo>
                <a:cubicBezTo>
                  <a:pt x="841286" y="2023881"/>
                  <a:pt x="629647" y="1899893"/>
                  <a:pt x="432486" y="1609273"/>
                </a:cubicBezTo>
                <a:cubicBezTo>
                  <a:pt x="406684" y="1571235"/>
                  <a:pt x="381464" y="1536639"/>
                  <a:pt x="357072" y="1503205"/>
                </a:cubicBezTo>
                <a:cubicBezTo>
                  <a:pt x="255982" y="1364616"/>
                  <a:pt x="207407" y="1292521"/>
                  <a:pt x="207407" y="1169031"/>
                </a:cubicBezTo>
                <a:cubicBezTo>
                  <a:pt x="207407" y="1046453"/>
                  <a:pt x="237855" y="925369"/>
                  <a:pt x="297837" y="809137"/>
                </a:cubicBezTo>
                <a:cubicBezTo>
                  <a:pt x="356533" y="695437"/>
                  <a:pt x="440450" y="591360"/>
                  <a:pt x="547223" y="499893"/>
                </a:cubicBezTo>
                <a:cubicBezTo>
                  <a:pt x="652172" y="409961"/>
                  <a:pt x="776823" y="335792"/>
                  <a:pt x="907780" y="285434"/>
                </a:cubicBezTo>
                <a:cubicBezTo>
                  <a:pt x="1042305" y="233624"/>
                  <a:pt x="1178903" y="207407"/>
                  <a:pt x="1313677" y="207407"/>
                </a:cubicBezTo>
                <a:moveTo>
                  <a:pt x="1313677" y="0"/>
                </a:moveTo>
                <a:cubicBezTo>
                  <a:pt x="661505" y="0"/>
                  <a:pt x="0" y="523372"/>
                  <a:pt x="0" y="1169031"/>
                </a:cubicBezTo>
                <a:cubicBezTo>
                  <a:pt x="0" y="1411158"/>
                  <a:pt x="134276" y="1539128"/>
                  <a:pt x="260877" y="1725712"/>
                </a:cubicBezTo>
                <a:cubicBezTo>
                  <a:pt x="471852" y="2036698"/>
                  <a:pt x="734927" y="2231288"/>
                  <a:pt x="1140118" y="2231288"/>
                </a:cubicBezTo>
                <a:cubicBezTo>
                  <a:pt x="1413356" y="2231288"/>
                  <a:pt x="1605540" y="2088135"/>
                  <a:pt x="1805025" y="1932248"/>
                </a:cubicBezTo>
                <a:cubicBezTo>
                  <a:pt x="2078885" y="1718245"/>
                  <a:pt x="2347851" y="1542613"/>
                  <a:pt x="2347851" y="1169031"/>
                </a:cubicBezTo>
                <a:cubicBezTo>
                  <a:pt x="2347851" y="523372"/>
                  <a:pt x="1962032" y="0"/>
                  <a:pt x="1313677" y="0"/>
                </a:cubicBezTo>
                <a:lnTo>
                  <a:pt x="1313677" y="0"/>
                </a:lnTo>
                <a:close/>
              </a:path>
            </a:pathLst>
          </a:custGeom>
          <a:solidFill>
            <a:schemeClr val="bg1">
              <a:alpha val="30000"/>
            </a:schemeClr>
          </a:solidFill>
          <a:ln w="413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6C4F2D5-541D-4032-8CC7-49992771D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5058" y="853059"/>
            <a:ext cx="2354072" cy="2246726"/>
          </a:xfrm>
          <a:custGeom>
            <a:avLst/>
            <a:gdLst>
              <a:gd name="connsiteX0" fmla="*/ 0 w 2360305"/>
              <a:gd name="connsiteY0" fmla="*/ 1176076 h 2262110"/>
              <a:gd name="connsiteX1" fmla="*/ 23022 w 2360305"/>
              <a:gd name="connsiteY1" fmla="*/ 955271 h 2262110"/>
              <a:gd name="connsiteX2" fmla="*/ 92213 w 2360305"/>
              <a:gd name="connsiteY2" fmla="*/ 743715 h 2262110"/>
              <a:gd name="connsiteX3" fmla="*/ 351638 w 2360305"/>
              <a:gd name="connsiteY3" fmla="*/ 384444 h 2262110"/>
              <a:gd name="connsiteX4" fmla="*/ 523662 w 2360305"/>
              <a:gd name="connsiteY4" fmla="*/ 243698 h 2262110"/>
              <a:gd name="connsiteX5" fmla="*/ 715929 w 2360305"/>
              <a:gd name="connsiteY5" fmla="*/ 131946 h 2262110"/>
              <a:gd name="connsiteX6" fmla="*/ 1142731 w 2360305"/>
              <a:gd name="connsiteY6" fmla="*/ 8705 h 2262110"/>
              <a:gd name="connsiteX7" fmla="*/ 1366109 w 2360305"/>
              <a:gd name="connsiteY7" fmla="*/ 2192 h 2262110"/>
              <a:gd name="connsiteX8" fmla="*/ 1587579 w 2360305"/>
              <a:gd name="connsiteY8" fmla="*/ 36581 h 2262110"/>
              <a:gd name="connsiteX9" fmla="*/ 1798304 w 2360305"/>
              <a:gd name="connsiteY9" fmla="*/ 116391 h 2262110"/>
              <a:gd name="connsiteX10" fmla="*/ 1985013 w 2360305"/>
              <a:gd name="connsiteY10" fmla="*/ 243283 h 2262110"/>
              <a:gd name="connsiteX11" fmla="*/ 2134304 w 2360305"/>
              <a:gd name="connsiteY11" fmla="*/ 411407 h 2262110"/>
              <a:gd name="connsiteX12" fmla="*/ 2150399 w 2360305"/>
              <a:gd name="connsiteY12" fmla="*/ 434388 h 2262110"/>
              <a:gd name="connsiteX13" fmla="*/ 2165830 w 2360305"/>
              <a:gd name="connsiteY13" fmla="*/ 457783 h 2262110"/>
              <a:gd name="connsiteX14" fmla="*/ 2180805 w 2360305"/>
              <a:gd name="connsiteY14" fmla="*/ 481428 h 2262110"/>
              <a:gd name="connsiteX15" fmla="*/ 2195241 w 2360305"/>
              <a:gd name="connsiteY15" fmla="*/ 505404 h 2262110"/>
              <a:gd name="connsiteX16" fmla="*/ 2247964 w 2360305"/>
              <a:gd name="connsiteY16" fmla="*/ 604047 h 2262110"/>
              <a:gd name="connsiteX17" fmla="*/ 2320141 w 2360305"/>
              <a:gd name="connsiteY17" fmla="*/ 814773 h 2262110"/>
              <a:gd name="connsiteX18" fmla="*/ 2337066 w 2360305"/>
              <a:gd name="connsiteY18" fmla="*/ 924408 h 2262110"/>
              <a:gd name="connsiteX19" fmla="*/ 2348058 w 2360305"/>
              <a:gd name="connsiteY19" fmla="*/ 1034127 h 2262110"/>
              <a:gd name="connsiteX20" fmla="*/ 2356811 w 2360305"/>
              <a:gd name="connsiteY20" fmla="*/ 1143845 h 2262110"/>
              <a:gd name="connsiteX21" fmla="*/ 2358595 w 2360305"/>
              <a:gd name="connsiteY21" fmla="*/ 1171348 h 2262110"/>
              <a:gd name="connsiteX22" fmla="*/ 2359383 w 2360305"/>
              <a:gd name="connsiteY22" fmla="*/ 1185493 h 2262110"/>
              <a:gd name="connsiteX23" fmla="*/ 2359963 w 2360305"/>
              <a:gd name="connsiteY23" fmla="*/ 1199887 h 2262110"/>
              <a:gd name="connsiteX24" fmla="*/ 2359175 w 2360305"/>
              <a:gd name="connsiteY24" fmla="*/ 1257878 h 2262110"/>
              <a:gd name="connsiteX25" fmla="*/ 2300106 w 2360305"/>
              <a:gd name="connsiteY25" fmla="*/ 1485653 h 2262110"/>
              <a:gd name="connsiteX26" fmla="*/ 2168817 w 2360305"/>
              <a:gd name="connsiteY26" fmla="*/ 1679081 h 2262110"/>
              <a:gd name="connsiteX27" fmla="*/ 2088799 w 2360305"/>
              <a:gd name="connsiteY27" fmla="*/ 1759721 h 2262110"/>
              <a:gd name="connsiteX28" fmla="*/ 2005380 w 2360305"/>
              <a:gd name="connsiteY28" fmla="*/ 1833018 h 2262110"/>
              <a:gd name="connsiteX29" fmla="*/ 1835928 w 2360305"/>
              <a:gd name="connsiteY29" fmla="*/ 1965095 h 2262110"/>
              <a:gd name="connsiteX30" fmla="*/ 1793285 w 2360305"/>
              <a:gd name="connsiteY30" fmla="*/ 1997326 h 2262110"/>
              <a:gd name="connsiteX31" fmla="*/ 1749481 w 2360305"/>
              <a:gd name="connsiteY31" fmla="*/ 2029765 h 2262110"/>
              <a:gd name="connsiteX32" fmla="*/ 1704598 w 2360305"/>
              <a:gd name="connsiteY32" fmla="*/ 2061789 h 2262110"/>
              <a:gd name="connsiteX33" fmla="*/ 1658304 w 2360305"/>
              <a:gd name="connsiteY33" fmla="*/ 2092900 h 2262110"/>
              <a:gd name="connsiteX34" fmla="*/ 1561113 w 2360305"/>
              <a:gd name="connsiteY34" fmla="*/ 2151306 h 2262110"/>
              <a:gd name="connsiteX35" fmla="*/ 1456580 w 2360305"/>
              <a:gd name="connsiteY35" fmla="*/ 2200959 h 2262110"/>
              <a:gd name="connsiteX36" fmla="*/ 1229096 w 2360305"/>
              <a:gd name="connsiteY36" fmla="*/ 2258079 h 2262110"/>
              <a:gd name="connsiteX37" fmla="*/ 1170524 w 2360305"/>
              <a:gd name="connsiteY37" fmla="*/ 2261771 h 2262110"/>
              <a:gd name="connsiteX38" fmla="*/ 1155881 w 2360305"/>
              <a:gd name="connsiteY38" fmla="*/ 2262103 h 2262110"/>
              <a:gd name="connsiteX39" fmla="*/ 1141280 w 2360305"/>
              <a:gd name="connsiteY39" fmla="*/ 2262020 h 2262110"/>
              <a:gd name="connsiteX40" fmla="*/ 1126720 w 2360305"/>
              <a:gd name="connsiteY40" fmla="*/ 2261854 h 2262110"/>
              <a:gd name="connsiteX41" fmla="*/ 1112574 w 2360305"/>
              <a:gd name="connsiteY41" fmla="*/ 2261314 h 2262110"/>
              <a:gd name="connsiteX42" fmla="*/ 999579 w 2360305"/>
              <a:gd name="connsiteY42" fmla="*/ 2252313 h 2262110"/>
              <a:gd name="connsiteX43" fmla="*/ 887289 w 2360305"/>
              <a:gd name="connsiteY43" fmla="*/ 2232485 h 2262110"/>
              <a:gd name="connsiteX44" fmla="*/ 776989 w 2360305"/>
              <a:gd name="connsiteY44" fmla="*/ 2201415 h 2262110"/>
              <a:gd name="connsiteX45" fmla="*/ 565849 w 2360305"/>
              <a:gd name="connsiteY45" fmla="*/ 2107999 h 2262110"/>
              <a:gd name="connsiteX46" fmla="*/ 387893 w 2360305"/>
              <a:gd name="connsiteY46" fmla="*/ 1962565 h 2262110"/>
              <a:gd name="connsiteX47" fmla="*/ 315757 w 2360305"/>
              <a:gd name="connsiteY47" fmla="*/ 1875039 h 2262110"/>
              <a:gd name="connsiteX48" fmla="*/ 252747 w 2360305"/>
              <a:gd name="connsiteY48" fmla="*/ 1782369 h 2262110"/>
              <a:gd name="connsiteX49" fmla="*/ 238021 w 2360305"/>
              <a:gd name="connsiteY49" fmla="*/ 1758766 h 2262110"/>
              <a:gd name="connsiteX50" fmla="*/ 223958 w 2360305"/>
              <a:gd name="connsiteY50" fmla="*/ 1735869 h 2262110"/>
              <a:gd name="connsiteX51" fmla="*/ 196207 w 2360305"/>
              <a:gd name="connsiteY51" fmla="*/ 1691484 h 2262110"/>
              <a:gd name="connsiteX52" fmla="*/ 138714 w 2360305"/>
              <a:gd name="connsiteY52" fmla="*/ 1600805 h 2262110"/>
              <a:gd name="connsiteX53" fmla="*/ 82590 w 2360305"/>
              <a:gd name="connsiteY53" fmla="*/ 1504942 h 2262110"/>
              <a:gd name="connsiteX54" fmla="*/ 57286 w 2360305"/>
              <a:gd name="connsiteY54" fmla="*/ 1454127 h 2262110"/>
              <a:gd name="connsiteX55" fmla="*/ 35799 w 2360305"/>
              <a:gd name="connsiteY55" fmla="*/ 1400947 h 2262110"/>
              <a:gd name="connsiteX56" fmla="*/ 19330 w 2360305"/>
              <a:gd name="connsiteY56" fmla="*/ 1345777 h 2262110"/>
              <a:gd name="connsiteX57" fmla="*/ 13191 w 2360305"/>
              <a:gd name="connsiteY57" fmla="*/ 1317653 h 2262110"/>
              <a:gd name="connsiteX58" fmla="*/ 10495 w 2360305"/>
              <a:gd name="connsiteY58" fmla="*/ 1303549 h 2262110"/>
              <a:gd name="connsiteX59" fmla="*/ 8255 w 2360305"/>
              <a:gd name="connsiteY59" fmla="*/ 1289404 h 2262110"/>
              <a:gd name="connsiteX60" fmla="*/ 0 w 2360305"/>
              <a:gd name="connsiteY60" fmla="*/ 1176076 h 2262110"/>
              <a:gd name="connsiteX61" fmla="*/ 67573 w 2360305"/>
              <a:gd name="connsiteY61" fmla="*/ 1176076 h 2262110"/>
              <a:gd name="connsiteX62" fmla="*/ 79105 w 2360305"/>
              <a:gd name="connsiteY62" fmla="*/ 1275715 h 2262110"/>
              <a:gd name="connsiteX63" fmla="*/ 113161 w 2360305"/>
              <a:gd name="connsiteY63" fmla="*/ 1368924 h 2262110"/>
              <a:gd name="connsiteX64" fmla="*/ 136930 w 2360305"/>
              <a:gd name="connsiteY64" fmla="*/ 1412811 h 2262110"/>
              <a:gd name="connsiteX65" fmla="*/ 164225 w 2360305"/>
              <a:gd name="connsiteY65" fmla="*/ 1455288 h 2262110"/>
              <a:gd name="connsiteX66" fmla="*/ 227277 w 2360305"/>
              <a:gd name="connsiteY66" fmla="*/ 1537380 h 2262110"/>
              <a:gd name="connsiteX67" fmla="*/ 295514 w 2360305"/>
              <a:gd name="connsiteY67" fmla="*/ 1620094 h 2262110"/>
              <a:gd name="connsiteX68" fmla="*/ 329446 w 2360305"/>
              <a:gd name="connsiteY68" fmla="*/ 1663276 h 2262110"/>
              <a:gd name="connsiteX69" fmla="*/ 345748 w 2360305"/>
              <a:gd name="connsiteY69" fmla="*/ 1684473 h 2262110"/>
              <a:gd name="connsiteX70" fmla="*/ 361718 w 2360305"/>
              <a:gd name="connsiteY70" fmla="*/ 1704758 h 2262110"/>
              <a:gd name="connsiteX71" fmla="*/ 498939 w 2360305"/>
              <a:gd name="connsiteY71" fmla="*/ 1854672 h 2262110"/>
              <a:gd name="connsiteX72" fmla="*/ 571905 w 2360305"/>
              <a:gd name="connsiteY72" fmla="*/ 1922121 h 2262110"/>
              <a:gd name="connsiteX73" fmla="*/ 648314 w 2360305"/>
              <a:gd name="connsiteY73" fmla="*/ 1984301 h 2262110"/>
              <a:gd name="connsiteX74" fmla="*/ 819010 w 2360305"/>
              <a:gd name="connsiteY74" fmla="*/ 2082654 h 2262110"/>
              <a:gd name="connsiteX75" fmla="*/ 914500 w 2360305"/>
              <a:gd name="connsiteY75" fmla="*/ 2110446 h 2262110"/>
              <a:gd name="connsiteX76" fmla="*/ 938974 w 2360305"/>
              <a:gd name="connsiteY76" fmla="*/ 2115341 h 2262110"/>
              <a:gd name="connsiteX77" fmla="*/ 963656 w 2360305"/>
              <a:gd name="connsiteY77" fmla="*/ 2119448 h 2262110"/>
              <a:gd name="connsiteX78" fmla="*/ 1013475 w 2360305"/>
              <a:gd name="connsiteY78" fmla="*/ 2125338 h 2262110"/>
              <a:gd name="connsiteX79" fmla="*/ 1038530 w 2360305"/>
              <a:gd name="connsiteY79" fmla="*/ 2127246 h 2262110"/>
              <a:gd name="connsiteX80" fmla="*/ 1063668 w 2360305"/>
              <a:gd name="connsiteY80" fmla="*/ 2128574 h 2262110"/>
              <a:gd name="connsiteX81" fmla="*/ 1088888 w 2360305"/>
              <a:gd name="connsiteY81" fmla="*/ 2129155 h 2262110"/>
              <a:gd name="connsiteX82" fmla="*/ 1114151 w 2360305"/>
              <a:gd name="connsiteY82" fmla="*/ 2129030 h 2262110"/>
              <a:gd name="connsiteX83" fmla="*/ 1126803 w 2360305"/>
              <a:gd name="connsiteY83" fmla="*/ 2128906 h 2262110"/>
              <a:gd name="connsiteX84" fmla="*/ 1138998 w 2360305"/>
              <a:gd name="connsiteY84" fmla="*/ 2128366 h 2262110"/>
              <a:gd name="connsiteX85" fmla="*/ 1151152 w 2360305"/>
              <a:gd name="connsiteY85" fmla="*/ 2127744 h 2262110"/>
              <a:gd name="connsiteX86" fmla="*/ 1163265 w 2360305"/>
              <a:gd name="connsiteY86" fmla="*/ 2126749 h 2262110"/>
              <a:gd name="connsiteX87" fmla="*/ 1211300 w 2360305"/>
              <a:gd name="connsiteY87" fmla="*/ 2120817 h 2262110"/>
              <a:gd name="connsiteX88" fmla="*/ 1394275 w 2360305"/>
              <a:gd name="connsiteY88" fmla="*/ 2060752 h 2262110"/>
              <a:gd name="connsiteX89" fmla="*/ 1563312 w 2360305"/>
              <a:gd name="connsiteY89" fmla="*/ 1955430 h 2262110"/>
              <a:gd name="connsiteX90" fmla="*/ 1604296 w 2360305"/>
              <a:gd name="connsiteY90" fmla="*/ 1924485 h 2262110"/>
              <a:gd name="connsiteX91" fmla="*/ 1645279 w 2360305"/>
              <a:gd name="connsiteY91" fmla="*/ 1892503 h 2262110"/>
              <a:gd name="connsiteX92" fmla="*/ 1728284 w 2360305"/>
              <a:gd name="connsiteY92" fmla="*/ 1826132 h 2262110"/>
              <a:gd name="connsiteX93" fmla="*/ 1898897 w 2360305"/>
              <a:gd name="connsiteY93" fmla="*/ 1697664 h 2262110"/>
              <a:gd name="connsiteX94" fmla="*/ 2057854 w 2360305"/>
              <a:gd name="connsiteY94" fmla="*/ 1569901 h 2262110"/>
              <a:gd name="connsiteX95" fmla="*/ 2184953 w 2360305"/>
              <a:gd name="connsiteY95" fmla="*/ 1423472 h 2262110"/>
              <a:gd name="connsiteX96" fmla="*/ 2228260 w 2360305"/>
              <a:gd name="connsiteY96" fmla="*/ 1338352 h 2262110"/>
              <a:gd name="connsiteX97" fmla="*/ 2254642 w 2360305"/>
              <a:gd name="connsiteY97" fmla="*/ 1245350 h 2262110"/>
              <a:gd name="connsiteX98" fmla="*/ 2261943 w 2360305"/>
              <a:gd name="connsiteY98" fmla="*/ 1196568 h 2262110"/>
              <a:gd name="connsiteX99" fmla="*/ 2263146 w 2360305"/>
              <a:gd name="connsiteY99" fmla="*/ 1184207 h 2262110"/>
              <a:gd name="connsiteX100" fmla="*/ 2264058 w 2360305"/>
              <a:gd name="connsiteY100" fmla="*/ 1171596 h 2262110"/>
              <a:gd name="connsiteX101" fmla="*/ 2265386 w 2360305"/>
              <a:gd name="connsiteY101" fmla="*/ 1145546 h 2262110"/>
              <a:gd name="connsiteX102" fmla="*/ 2263104 w 2360305"/>
              <a:gd name="connsiteY102" fmla="*/ 1041386 h 2262110"/>
              <a:gd name="connsiteX103" fmla="*/ 2248461 w 2360305"/>
              <a:gd name="connsiteY103" fmla="*/ 938512 h 2262110"/>
              <a:gd name="connsiteX104" fmla="*/ 2223614 w 2360305"/>
              <a:gd name="connsiteY104" fmla="*/ 838127 h 2262110"/>
              <a:gd name="connsiteX105" fmla="*/ 2159442 w 2360305"/>
              <a:gd name="connsiteY105" fmla="*/ 643371 h 2262110"/>
              <a:gd name="connsiteX106" fmla="*/ 2115721 w 2360305"/>
              <a:gd name="connsiteY106" fmla="*/ 550909 h 2262110"/>
              <a:gd name="connsiteX107" fmla="*/ 2102986 w 2360305"/>
              <a:gd name="connsiteY107" fmla="*/ 528758 h 2262110"/>
              <a:gd name="connsiteX108" fmla="*/ 2089587 w 2360305"/>
              <a:gd name="connsiteY108" fmla="*/ 507022 h 2262110"/>
              <a:gd name="connsiteX109" fmla="*/ 2075401 w 2360305"/>
              <a:gd name="connsiteY109" fmla="*/ 485783 h 2262110"/>
              <a:gd name="connsiteX110" fmla="*/ 2060592 w 2360305"/>
              <a:gd name="connsiteY110" fmla="*/ 465001 h 2262110"/>
              <a:gd name="connsiteX111" fmla="*/ 1920384 w 2360305"/>
              <a:gd name="connsiteY111" fmla="*/ 318696 h 2262110"/>
              <a:gd name="connsiteX112" fmla="*/ 1751596 w 2360305"/>
              <a:gd name="connsiteY112" fmla="*/ 208438 h 2262110"/>
              <a:gd name="connsiteX113" fmla="*/ 1561653 w 2360305"/>
              <a:gd name="connsiteY113" fmla="*/ 139206 h 2262110"/>
              <a:gd name="connsiteX114" fmla="*/ 1360094 w 2360305"/>
              <a:gd name="connsiteY114" fmla="*/ 110501 h 2262110"/>
              <a:gd name="connsiteX115" fmla="*/ 1155840 w 2360305"/>
              <a:gd name="connsiteY115" fmla="*/ 117801 h 2262110"/>
              <a:gd name="connsiteX116" fmla="*/ 955360 w 2360305"/>
              <a:gd name="connsiteY116" fmla="*/ 159946 h 2262110"/>
              <a:gd name="connsiteX117" fmla="*/ 763591 w 2360305"/>
              <a:gd name="connsiteY117" fmla="*/ 233286 h 2262110"/>
              <a:gd name="connsiteX118" fmla="*/ 420912 w 2360305"/>
              <a:gd name="connsiteY118" fmla="*/ 458613 h 2262110"/>
              <a:gd name="connsiteX119" fmla="*/ 280830 w 2360305"/>
              <a:gd name="connsiteY119" fmla="*/ 608983 h 2262110"/>
              <a:gd name="connsiteX120" fmla="*/ 170074 w 2360305"/>
              <a:gd name="connsiteY120" fmla="*/ 781671 h 2262110"/>
              <a:gd name="connsiteX121" fmla="*/ 94910 w 2360305"/>
              <a:gd name="connsiteY121" fmla="*/ 972568 h 2262110"/>
              <a:gd name="connsiteX122" fmla="*/ 67573 w 2360305"/>
              <a:gd name="connsiteY122" fmla="*/ 1176076 h 226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60305" h="2262110">
                <a:moveTo>
                  <a:pt x="0" y="1176076"/>
                </a:moveTo>
                <a:cubicBezTo>
                  <a:pt x="207" y="1102032"/>
                  <a:pt x="7923" y="1027988"/>
                  <a:pt x="23022" y="955271"/>
                </a:cubicBezTo>
                <a:cubicBezTo>
                  <a:pt x="38080" y="882595"/>
                  <a:pt x="61144" y="811330"/>
                  <a:pt x="92213" y="743715"/>
                </a:cubicBezTo>
                <a:cubicBezTo>
                  <a:pt x="154643" y="608486"/>
                  <a:pt x="245114" y="487484"/>
                  <a:pt x="351638" y="384444"/>
                </a:cubicBezTo>
                <a:cubicBezTo>
                  <a:pt x="405025" y="332924"/>
                  <a:pt x="462726" y="285926"/>
                  <a:pt x="523662" y="243698"/>
                </a:cubicBezTo>
                <a:cubicBezTo>
                  <a:pt x="584681" y="201511"/>
                  <a:pt x="648895" y="163929"/>
                  <a:pt x="715929" y="131946"/>
                </a:cubicBezTo>
                <a:cubicBezTo>
                  <a:pt x="850163" y="68438"/>
                  <a:pt x="994684" y="26459"/>
                  <a:pt x="1142731" y="8705"/>
                </a:cubicBezTo>
                <a:cubicBezTo>
                  <a:pt x="1216734" y="-48"/>
                  <a:pt x="1291816" y="-2163"/>
                  <a:pt x="1366109" y="2192"/>
                </a:cubicBezTo>
                <a:cubicBezTo>
                  <a:pt x="1440527" y="6714"/>
                  <a:pt x="1514903" y="17789"/>
                  <a:pt x="1587579" y="36581"/>
                </a:cubicBezTo>
                <a:cubicBezTo>
                  <a:pt x="1660254" y="55330"/>
                  <a:pt x="1731229" y="81878"/>
                  <a:pt x="1798304" y="116391"/>
                </a:cubicBezTo>
                <a:cubicBezTo>
                  <a:pt x="1865297" y="150903"/>
                  <a:pt x="1928722" y="193090"/>
                  <a:pt x="1985013" y="243283"/>
                </a:cubicBezTo>
                <a:cubicBezTo>
                  <a:pt x="2041344" y="293434"/>
                  <a:pt x="2090873" y="350554"/>
                  <a:pt x="2134304" y="411407"/>
                </a:cubicBezTo>
                <a:lnTo>
                  <a:pt x="2150399" y="434388"/>
                </a:lnTo>
                <a:lnTo>
                  <a:pt x="2165830" y="457783"/>
                </a:lnTo>
                <a:cubicBezTo>
                  <a:pt x="2170808" y="465665"/>
                  <a:pt x="2175910" y="473505"/>
                  <a:pt x="2180805" y="481428"/>
                </a:cubicBezTo>
                <a:lnTo>
                  <a:pt x="2195241" y="505404"/>
                </a:lnTo>
                <a:cubicBezTo>
                  <a:pt x="2214115" y="537594"/>
                  <a:pt x="2231910" y="570406"/>
                  <a:pt x="2247964" y="604047"/>
                </a:cubicBezTo>
                <a:cubicBezTo>
                  <a:pt x="2280153" y="671330"/>
                  <a:pt x="2304959" y="742139"/>
                  <a:pt x="2320141" y="814773"/>
                </a:cubicBezTo>
                <a:cubicBezTo>
                  <a:pt x="2327691" y="851111"/>
                  <a:pt x="2332959" y="887739"/>
                  <a:pt x="2337066" y="924408"/>
                </a:cubicBezTo>
                <a:cubicBezTo>
                  <a:pt x="2341255" y="961037"/>
                  <a:pt x="2344615" y="997623"/>
                  <a:pt x="2348058" y="1034127"/>
                </a:cubicBezTo>
                <a:cubicBezTo>
                  <a:pt x="2351336" y="1070672"/>
                  <a:pt x="2354239" y="1107217"/>
                  <a:pt x="2356811" y="1143845"/>
                </a:cubicBezTo>
                <a:lnTo>
                  <a:pt x="2358595" y="1171348"/>
                </a:lnTo>
                <a:cubicBezTo>
                  <a:pt x="2358926" y="1175869"/>
                  <a:pt x="2359134" y="1180722"/>
                  <a:pt x="2359383" y="1185493"/>
                </a:cubicBezTo>
                <a:cubicBezTo>
                  <a:pt x="2359632" y="1190263"/>
                  <a:pt x="2359881" y="1195075"/>
                  <a:pt x="2359963" y="1199887"/>
                </a:cubicBezTo>
                <a:cubicBezTo>
                  <a:pt x="2360586" y="1219093"/>
                  <a:pt x="2360378" y="1238465"/>
                  <a:pt x="2359175" y="1257878"/>
                </a:cubicBezTo>
                <a:cubicBezTo>
                  <a:pt x="2354695" y="1335573"/>
                  <a:pt x="2333830" y="1413848"/>
                  <a:pt x="2300106" y="1485653"/>
                </a:cubicBezTo>
                <a:cubicBezTo>
                  <a:pt x="2266464" y="1557664"/>
                  <a:pt x="2220088" y="1622293"/>
                  <a:pt x="2168817" y="1679081"/>
                </a:cubicBezTo>
                <a:cubicBezTo>
                  <a:pt x="2143181" y="1707578"/>
                  <a:pt x="2116260" y="1734292"/>
                  <a:pt x="2088799" y="1759721"/>
                </a:cubicBezTo>
                <a:cubicBezTo>
                  <a:pt x="2061338" y="1785149"/>
                  <a:pt x="2033504" y="1809623"/>
                  <a:pt x="2005380" y="1833018"/>
                </a:cubicBezTo>
                <a:cubicBezTo>
                  <a:pt x="1949256" y="1880017"/>
                  <a:pt x="1891887" y="1922867"/>
                  <a:pt x="1835928" y="1965095"/>
                </a:cubicBezTo>
                <a:lnTo>
                  <a:pt x="1793285" y="1997326"/>
                </a:lnTo>
                <a:cubicBezTo>
                  <a:pt x="1778850" y="2008153"/>
                  <a:pt x="1764290" y="2019063"/>
                  <a:pt x="1749481" y="2029765"/>
                </a:cubicBezTo>
                <a:cubicBezTo>
                  <a:pt x="1734713" y="2040509"/>
                  <a:pt x="1719780" y="2051211"/>
                  <a:pt x="1704598" y="2061789"/>
                </a:cubicBezTo>
                <a:cubicBezTo>
                  <a:pt x="1689374" y="2072283"/>
                  <a:pt x="1674026" y="2082695"/>
                  <a:pt x="1658304" y="2092900"/>
                </a:cubicBezTo>
                <a:cubicBezTo>
                  <a:pt x="1627028" y="2113350"/>
                  <a:pt x="1594755" y="2133178"/>
                  <a:pt x="1561113" y="2151306"/>
                </a:cubicBezTo>
                <a:cubicBezTo>
                  <a:pt x="1527513" y="2169516"/>
                  <a:pt x="1492752" y="2186440"/>
                  <a:pt x="1456580" y="2200959"/>
                </a:cubicBezTo>
                <a:cubicBezTo>
                  <a:pt x="1384568" y="2230411"/>
                  <a:pt x="1307205" y="2250280"/>
                  <a:pt x="1229096" y="2258079"/>
                </a:cubicBezTo>
                <a:cubicBezTo>
                  <a:pt x="1209558" y="2259946"/>
                  <a:pt x="1190020" y="2261356"/>
                  <a:pt x="1170524" y="2261771"/>
                </a:cubicBezTo>
                <a:lnTo>
                  <a:pt x="1155881" y="2262103"/>
                </a:lnTo>
                <a:cubicBezTo>
                  <a:pt x="1151028" y="2262144"/>
                  <a:pt x="1146133" y="2262020"/>
                  <a:pt x="1141280" y="2262020"/>
                </a:cubicBezTo>
                <a:lnTo>
                  <a:pt x="1126720" y="2261854"/>
                </a:lnTo>
                <a:lnTo>
                  <a:pt x="1112574" y="2261314"/>
                </a:lnTo>
                <a:cubicBezTo>
                  <a:pt x="1074909" y="2260112"/>
                  <a:pt x="1037161" y="2257125"/>
                  <a:pt x="999579" y="2252313"/>
                </a:cubicBezTo>
                <a:cubicBezTo>
                  <a:pt x="961955" y="2247750"/>
                  <a:pt x="924414" y="2241196"/>
                  <a:pt x="887289" y="2232485"/>
                </a:cubicBezTo>
                <a:cubicBezTo>
                  <a:pt x="850204" y="2223691"/>
                  <a:pt x="813410" y="2213279"/>
                  <a:pt x="776989" y="2201415"/>
                </a:cubicBezTo>
                <a:cubicBezTo>
                  <a:pt x="704272" y="2177481"/>
                  <a:pt x="632385" y="2147697"/>
                  <a:pt x="565849" y="2107999"/>
                </a:cubicBezTo>
                <a:cubicBezTo>
                  <a:pt x="499271" y="2068384"/>
                  <a:pt x="439828" y="2018150"/>
                  <a:pt x="387893" y="1962565"/>
                </a:cubicBezTo>
                <a:cubicBezTo>
                  <a:pt x="361801" y="1934814"/>
                  <a:pt x="338074" y="1905279"/>
                  <a:pt x="315757" y="1875039"/>
                </a:cubicBezTo>
                <a:cubicBezTo>
                  <a:pt x="293564" y="1844675"/>
                  <a:pt x="272450" y="1813854"/>
                  <a:pt x="252747" y="1782369"/>
                </a:cubicBezTo>
                <a:cubicBezTo>
                  <a:pt x="247686" y="1774571"/>
                  <a:pt x="242915" y="1766648"/>
                  <a:pt x="238021" y="1758766"/>
                </a:cubicBezTo>
                <a:lnTo>
                  <a:pt x="223958" y="1735869"/>
                </a:lnTo>
                <a:cubicBezTo>
                  <a:pt x="214957" y="1721060"/>
                  <a:pt x="205624" y="1706376"/>
                  <a:pt x="196207" y="1691484"/>
                </a:cubicBezTo>
                <a:lnTo>
                  <a:pt x="138714" y="1600805"/>
                </a:lnTo>
                <a:cubicBezTo>
                  <a:pt x="119425" y="1569901"/>
                  <a:pt x="100385" y="1538085"/>
                  <a:pt x="82590" y="1504942"/>
                </a:cubicBezTo>
                <a:cubicBezTo>
                  <a:pt x="73713" y="1488349"/>
                  <a:pt x="65126" y="1471466"/>
                  <a:pt x="57286" y="1454127"/>
                </a:cubicBezTo>
                <a:cubicBezTo>
                  <a:pt x="49487" y="1436746"/>
                  <a:pt x="42228" y="1419033"/>
                  <a:pt x="35799" y="1400947"/>
                </a:cubicBezTo>
                <a:cubicBezTo>
                  <a:pt x="29493" y="1382820"/>
                  <a:pt x="23893" y="1364444"/>
                  <a:pt x="19330" y="1345777"/>
                </a:cubicBezTo>
                <a:cubicBezTo>
                  <a:pt x="17173" y="1336444"/>
                  <a:pt x="14975" y="1327069"/>
                  <a:pt x="13191" y="1317653"/>
                </a:cubicBezTo>
                <a:lnTo>
                  <a:pt x="10495" y="1303549"/>
                </a:lnTo>
                <a:lnTo>
                  <a:pt x="8255" y="1289404"/>
                </a:lnTo>
                <a:cubicBezTo>
                  <a:pt x="2447" y="1251656"/>
                  <a:pt x="0" y="1213700"/>
                  <a:pt x="0" y="1176076"/>
                </a:cubicBezTo>
                <a:close/>
                <a:moveTo>
                  <a:pt x="67573" y="1176076"/>
                </a:moveTo>
                <a:cubicBezTo>
                  <a:pt x="67947" y="1209842"/>
                  <a:pt x="71265" y="1243359"/>
                  <a:pt x="79105" y="1275715"/>
                </a:cubicBezTo>
                <a:cubicBezTo>
                  <a:pt x="86821" y="1308112"/>
                  <a:pt x="98809" y="1339099"/>
                  <a:pt x="113161" y="1368924"/>
                </a:cubicBezTo>
                <a:cubicBezTo>
                  <a:pt x="120421" y="1383816"/>
                  <a:pt x="128468" y="1398417"/>
                  <a:pt x="136930" y="1412811"/>
                </a:cubicBezTo>
                <a:cubicBezTo>
                  <a:pt x="145517" y="1427164"/>
                  <a:pt x="154684" y="1441309"/>
                  <a:pt x="164225" y="1455288"/>
                </a:cubicBezTo>
                <a:cubicBezTo>
                  <a:pt x="183555" y="1483164"/>
                  <a:pt x="205043" y="1510210"/>
                  <a:pt x="227277" y="1537380"/>
                </a:cubicBezTo>
                <a:cubicBezTo>
                  <a:pt x="249511" y="1564592"/>
                  <a:pt x="272741" y="1591804"/>
                  <a:pt x="295514" y="1620094"/>
                </a:cubicBezTo>
                <a:cubicBezTo>
                  <a:pt x="306921" y="1634198"/>
                  <a:pt x="318204" y="1648633"/>
                  <a:pt x="329446" y="1663276"/>
                </a:cubicBezTo>
                <a:lnTo>
                  <a:pt x="345748" y="1684473"/>
                </a:lnTo>
                <a:cubicBezTo>
                  <a:pt x="351099" y="1691235"/>
                  <a:pt x="356201" y="1698162"/>
                  <a:pt x="361718" y="1704758"/>
                </a:cubicBezTo>
                <a:cubicBezTo>
                  <a:pt x="404776" y="1758435"/>
                  <a:pt x="451484" y="1807839"/>
                  <a:pt x="498939" y="1854672"/>
                </a:cubicBezTo>
                <a:cubicBezTo>
                  <a:pt x="522791" y="1877984"/>
                  <a:pt x="547058" y="1900509"/>
                  <a:pt x="571905" y="1922121"/>
                </a:cubicBezTo>
                <a:cubicBezTo>
                  <a:pt x="596752" y="1943732"/>
                  <a:pt x="622056" y="1964639"/>
                  <a:pt x="648314" y="1984301"/>
                </a:cubicBezTo>
                <a:cubicBezTo>
                  <a:pt x="700622" y="2023709"/>
                  <a:pt x="757037" y="2058926"/>
                  <a:pt x="819010" y="2082654"/>
                </a:cubicBezTo>
                <a:cubicBezTo>
                  <a:pt x="849914" y="2094518"/>
                  <a:pt x="881937" y="2103602"/>
                  <a:pt x="914500" y="2110446"/>
                </a:cubicBezTo>
                <a:cubicBezTo>
                  <a:pt x="922672" y="2112064"/>
                  <a:pt x="930761" y="2113931"/>
                  <a:pt x="938974" y="2115341"/>
                </a:cubicBezTo>
                <a:lnTo>
                  <a:pt x="963656" y="2119448"/>
                </a:lnTo>
                <a:cubicBezTo>
                  <a:pt x="980207" y="2121646"/>
                  <a:pt x="996758" y="2123969"/>
                  <a:pt x="1013475" y="2125338"/>
                </a:cubicBezTo>
                <a:cubicBezTo>
                  <a:pt x="1021813" y="2126127"/>
                  <a:pt x="1030151" y="2126873"/>
                  <a:pt x="1038530" y="2127246"/>
                </a:cubicBezTo>
                <a:cubicBezTo>
                  <a:pt x="1046909" y="2127661"/>
                  <a:pt x="1055247" y="2128325"/>
                  <a:pt x="1063668" y="2128574"/>
                </a:cubicBezTo>
                <a:lnTo>
                  <a:pt x="1088888" y="2129155"/>
                </a:lnTo>
                <a:cubicBezTo>
                  <a:pt x="1097268" y="2129362"/>
                  <a:pt x="1105730" y="2129072"/>
                  <a:pt x="1114151" y="2129030"/>
                </a:cubicBezTo>
                <a:lnTo>
                  <a:pt x="1126803" y="2128906"/>
                </a:lnTo>
                <a:cubicBezTo>
                  <a:pt x="1130909" y="2128781"/>
                  <a:pt x="1134933" y="2128532"/>
                  <a:pt x="1138998" y="2128366"/>
                </a:cubicBezTo>
                <a:cubicBezTo>
                  <a:pt x="1143063" y="2128159"/>
                  <a:pt x="1147128" y="2128034"/>
                  <a:pt x="1151152" y="2127744"/>
                </a:cubicBezTo>
                <a:lnTo>
                  <a:pt x="1163265" y="2126749"/>
                </a:lnTo>
                <a:cubicBezTo>
                  <a:pt x="1179401" y="2125463"/>
                  <a:pt x="1195413" y="2123306"/>
                  <a:pt x="1211300" y="2120817"/>
                </a:cubicBezTo>
                <a:cubicBezTo>
                  <a:pt x="1274891" y="2110281"/>
                  <a:pt x="1336035" y="2089664"/>
                  <a:pt x="1394275" y="2060752"/>
                </a:cubicBezTo>
                <a:cubicBezTo>
                  <a:pt x="1452722" y="2032171"/>
                  <a:pt x="1508349" y="1995584"/>
                  <a:pt x="1563312" y="1955430"/>
                </a:cubicBezTo>
                <a:cubicBezTo>
                  <a:pt x="1577042" y="1945433"/>
                  <a:pt x="1590690" y="1935021"/>
                  <a:pt x="1604296" y="1924485"/>
                </a:cubicBezTo>
                <a:cubicBezTo>
                  <a:pt x="1617984" y="1913990"/>
                  <a:pt x="1631632" y="1903329"/>
                  <a:pt x="1645279" y="1892503"/>
                </a:cubicBezTo>
                <a:lnTo>
                  <a:pt x="1728284" y="1826132"/>
                </a:lnTo>
                <a:cubicBezTo>
                  <a:pt x="1785238" y="1780959"/>
                  <a:pt x="1842731" y="1738897"/>
                  <a:pt x="1898897" y="1697664"/>
                </a:cubicBezTo>
                <a:cubicBezTo>
                  <a:pt x="1955021" y="1656432"/>
                  <a:pt x="2009030" y="1614784"/>
                  <a:pt x="2057854" y="1569901"/>
                </a:cubicBezTo>
                <a:cubicBezTo>
                  <a:pt x="2106678" y="1525101"/>
                  <a:pt x="2150772" y="1477356"/>
                  <a:pt x="2184953" y="1423472"/>
                </a:cubicBezTo>
                <a:cubicBezTo>
                  <a:pt x="2202044" y="1396550"/>
                  <a:pt x="2216645" y="1368177"/>
                  <a:pt x="2228260" y="1338352"/>
                </a:cubicBezTo>
                <a:cubicBezTo>
                  <a:pt x="2239958" y="1308568"/>
                  <a:pt x="2248378" y="1277374"/>
                  <a:pt x="2254642" y="1245350"/>
                </a:cubicBezTo>
                <a:cubicBezTo>
                  <a:pt x="2257753" y="1229339"/>
                  <a:pt x="2260242" y="1213036"/>
                  <a:pt x="2261943" y="1196568"/>
                </a:cubicBezTo>
                <a:cubicBezTo>
                  <a:pt x="2262441" y="1192462"/>
                  <a:pt x="2262772" y="1188313"/>
                  <a:pt x="2263146" y="1184207"/>
                </a:cubicBezTo>
                <a:cubicBezTo>
                  <a:pt x="2263478" y="1180059"/>
                  <a:pt x="2263893" y="1175993"/>
                  <a:pt x="2264058" y="1171596"/>
                </a:cubicBezTo>
                <a:lnTo>
                  <a:pt x="2265386" y="1145546"/>
                </a:lnTo>
                <a:cubicBezTo>
                  <a:pt x="2266589" y="1110785"/>
                  <a:pt x="2265842" y="1075982"/>
                  <a:pt x="2263104" y="1041386"/>
                </a:cubicBezTo>
                <a:cubicBezTo>
                  <a:pt x="2260449" y="1006749"/>
                  <a:pt x="2255347" y="972402"/>
                  <a:pt x="2248461" y="938512"/>
                </a:cubicBezTo>
                <a:cubicBezTo>
                  <a:pt x="2241492" y="904622"/>
                  <a:pt x="2232781" y="871188"/>
                  <a:pt x="2223614" y="838127"/>
                </a:cubicBezTo>
                <a:cubicBezTo>
                  <a:pt x="2205321" y="771964"/>
                  <a:pt x="2185119" y="706672"/>
                  <a:pt x="2159442" y="643371"/>
                </a:cubicBezTo>
                <a:cubicBezTo>
                  <a:pt x="2146583" y="611763"/>
                  <a:pt x="2132230" y="580734"/>
                  <a:pt x="2115721" y="550909"/>
                </a:cubicBezTo>
                <a:cubicBezTo>
                  <a:pt x="2111697" y="543401"/>
                  <a:pt x="2107258" y="536100"/>
                  <a:pt x="2102986" y="528758"/>
                </a:cubicBezTo>
                <a:cubicBezTo>
                  <a:pt x="2098589" y="521457"/>
                  <a:pt x="2094026" y="514281"/>
                  <a:pt x="2089587" y="507022"/>
                </a:cubicBezTo>
                <a:lnTo>
                  <a:pt x="2075401" y="485783"/>
                </a:lnTo>
                <a:lnTo>
                  <a:pt x="2060592" y="465001"/>
                </a:lnTo>
                <a:cubicBezTo>
                  <a:pt x="2020064" y="410370"/>
                  <a:pt x="1972485" y="361505"/>
                  <a:pt x="1920384" y="318696"/>
                </a:cubicBezTo>
                <a:cubicBezTo>
                  <a:pt x="1868408" y="275763"/>
                  <a:pt x="1811952" y="238429"/>
                  <a:pt x="1751596" y="208438"/>
                </a:cubicBezTo>
                <a:cubicBezTo>
                  <a:pt x="1691282" y="178364"/>
                  <a:pt x="1627442" y="155301"/>
                  <a:pt x="1561653" y="139206"/>
                </a:cubicBezTo>
                <a:cubicBezTo>
                  <a:pt x="1495863" y="123069"/>
                  <a:pt x="1428248" y="113778"/>
                  <a:pt x="1360094" y="110501"/>
                </a:cubicBezTo>
                <a:cubicBezTo>
                  <a:pt x="1291816" y="107058"/>
                  <a:pt x="1223620" y="109339"/>
                  <a:pt x="1155840" y="117801"/>
                </a:cubicBezTo>
                <a:cubicBezTo>
                  <a:pt x="1088100" y="126305"/>
                  <a:pt x="1020983" y="140533"/>
                  <a:pt x="955360" y="159946"/>
                </a:cubicBezTo>
                <a:cubicBezTo>
                  <a:pt x="889694" y="179277"/>
                  <a:pt x="825647" y="204290"/>
                  <a:pt x="763591" y="233286"/>
                </a:cubicBezTo>
                <a:cubicBezTo>
                  <a:pt x="639105" y="290655"/>
                  <a:pt x="522874" y="366732"/>
                  <a:pt x="420912" y="458613"/>
                </a:cubicBezTo>
                <a:cubicBezTo>
                  <a:pt x="370098" y="504699"/>
                  <a:pt x="323016" y="554974"/>
                  <a:pt x="280830" y="608983"/>
                </a:cubicBezTo>
                <a:cubicBezTo>
                  <a:pt x="238560" y="662909"/>
                  <a:pt x="201268" y="720734"/>
                  <a:pt x="170074" y="781671"/>
                </a:cubicBezTo>
                <a:cubicBezTo>
                  <a:pt x="138880" y="842565"/>
                  <a:pt x="112913" y="906322"/>
                  <a:pt x="94910" y="972568"/>
                </a:cubicBezTo>
                <a:cubicBezTo>
                  <a:pt x="76907" y="1038648"/>
                  <a:pt x="67532" y="1107342"/>
                  <a:pt x="67573" y="1176076"/>
                </a:cubicBezTo>
                <a:close/>
              </a:path>
            </a:pathLst>
          </a:custGeom>
          <a:solidFill>
            <a:schemeClr val="bg1">
              <a:alpha val="30000"/>
            </a:schemeClr>
          </a:solidFill>
          <a:ln w="4132" cap="flat">
            <a:noFill/>
            <a:prstDash val="solid"/>
            <a:miter/>
          </a:ln>
        </p:spPr>
        <p:txBody>
          <a:bodyPr rtlCol="0" anchor="ctr"/>
          <a:lstStyle/>
          <a:p>
            <a:endParaRPr lang="en-US"/>
          </a:p>
        </p:txBody>
      </p:sp>
      <p:sp useBgFill="1">
        <p:nvSpPr>
          <p:cNvPr id="66" name="Freeform: Shape 65">
            <a:extLst>
              <a:ext uri="{FF2B5EF4-FFF2-40B4-BE49-F238E27FC236}">
                <a16:creationId xmlns:a16="http://schemas.microsoft.com/office/drawing/2014/main" id="{01C84AF8-30D9-46A2-82DB-3344A06709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687" y="778184"/>
            <a:ext cx="2381036" cy="2381037"/>
          </a:xfrm>
          <a:custGeom>
            <a:avLst/>
            <a:gdLst>
              <a:gd name="connsiteX0" fmla="*/ 1190518 w 2381036"/>
              <a:gd name="connsiteY0" fmla="*/ 0 h 2381036"/>
              <a:gd name="connsiteX1" fmla="*/ 0 w 2381036"/>
              <a:gd name="connsiteY1" fmla="*/ 1190518 h 2381036"/>
              <a:gd name="connsiteX2" fmla="*/ 1190518 w 2381036"/>
              <a:gd name="connsiteY2" fmla="*/ 2381036 h 2381036"/>
              <a:gd name="connsiteX3" fmla="*/ 2381036 w 2381036"/>
              <a:gd name="connsiteY3" fmla="*/ 1190518 h 2381036"/>
              <a:gd name="connsiteX4" fmla="*/ 1190518 w 2381036"/>
              <a:gd name="connsiteY4" fmla="*/ 0 h 2381036"/>
              <a:gd name="connsiteX5" fmla="*/ 2143804 w 2381036"/>
              <a:gd name="connsiteY5" fmla="*/ 573647 h 2381036"/>
              <a:gd name="connsiteX6" fmla="*/ 2168693 w 2381036"/>
              <a:gd name="connsiteY6" fmla="*/ 623176 h 2381036"/>
              <a:gd name="connsiteX7" fmla="*/ 2191051 w 2381036"/>
              <a:gd name="connsiteY7" fmla="*/ 673783 h 2381036"/>
              <a:gd name="connsiteX8" fmla="*/ 2258085 w 2381036"/>
              <a:gd name="connsiteY8" fmla="*/ 884883 h 2381036"/>
              <a:gd name="connsiteX9" fmla="*/ 2291436 w 2381036"/>
              <a:gd name="connsiteY9" fmla="*/ 1104029 h 2381036"/>
              <a:gd name="connsiteX10" fmla="*/ 2296912 w 2381036"/>
              <a:gd name="connsiteY10" fmla="*/ 1214702 h 2381036"/>
              <a:gd name="connsiteX11" fmla="*/ 2297161 w 2381036"/>
              <a:gd name="connsiteY11" fmla="*/ 1234571 h 2381036"/>
              <a:gd name="connsiteX12" fmla="*/ 2297202 w 2381036"/>
              <a:gd name="connsiteY12" fmla="*/ 1242494 h 2381036"/>
              <a:gd name="connsiteX13" fmla="*/ 2297078 w 2381036"/>
              <a:gd name="connsiteY13" fmla="*/ 1267549 h 2381036"/>
              <a:gd name="connsiteX14" fmla="*/ 2297036 w 2381036"/>
              <a:gd name="connsiteY14" fmla="*/ 1269582 h 2381036"/>
              <a:gd name="connsiteX15" fmla="*/ 2293925 w 2381036"/>
              <a:gd name="connsiteY15" fmla="*/ 1322056 h 2381036"/>
              <a:gd name="connsiteX16" fmla="*/ 2238962 w 2381036"/>
              <a:gd name="connsiteY16" fmla="*/ 1518885 h 2381036"/>
              <a:gd name="connsiteX17" fmla="*/ 2186364 w 2381036"/>
              <a:gd name="connsiteY17" fmla="*/ 1606785 h 2381036"/>
              <a:gd name="connsiteX18" fmla="*/ 2119869 w 2381036"/>
              <a:gd name="connsiteY18" fmla="*/ 1687507 h 2381036"/>
              <a:gd name="connsiteX19" fmla="*/ 1959087 w 2381036"/>
              <a:gd name="connsiteY19" fmla="*/ 1833854 h 2381036"/>
              <a:gd name="connsiteX20" fmla="*/ 1855549 w 2381036"/>
              <a:gd name="connsiteY20" fmla="*/ 1915490 h 2381036"/>
              <a:gd name="connsiteX21" fmla="*/ 1780385 w 2381036"/>
              <a:gd name="connsiteY21" fmla="*/ 1974352 h 2381036"/>
              <a:gd name="connsiteX22" fmla="*/ 1735792 w 2381036"/>
              <a:gd name="connsiteY22" fmla="*/ 2010026 h 2381036"/>
              <a:gd name="connsiteX23" fmla="*/ 1692070 w 2381036"/>
              <a:gd name="connsiteY23" fmla="*/ 2044124 h 2381036"/>
              <a:gd name="connsiteX24" fmla="*/ 1603508 w 2381036"/>
              <a:gd name="connsiteY24" fmla="*/ 2108461 h 2381036"/>
              <a:gd name="connsiteX25" fmla="*/ 1512912 w 2381036"/>
              <a:gd name="connsiteY25" fmla="*/ 2165042 h 2381036"/>
              <a:gd name="connsiteX26" fmla="*/ 1419537 w 2381036"/>
              <a:gd name="connsiteY26" fmla="*/ 2211336 h 2381036"/>
              <a:gd name="connsiteX27" fmla="*/ 1222915 w 2381036"/>
              <a:gd name="connsiteY27" fmla="*/ 2264473 h 2381036"/>
              <a:gd name="connsiteX28" fmla="*/ 1172059 w 2381036"/>
              <a:gd name="connsiteY28" fmla="*/ 2268912 h 2381036"/>
              <a:gd name="connsiteX29" fmla="*/ 1159075 w 2381036"/>
              <a:gd name="connsiteY29" fmla="*/ 2269575 h 2381036"/>
              <a:gd name="connsiteX30" fmla="*/ 1146174 w 2381036"/>
              <a:gd name="connsiteY30" fmla="*/ 2269907 h 2381036"/>
              <a:gd name="connsiteX31" fmla="*/ 1146050 w 2381036"/>
              <a:gd name="connsiteY31" fmla="*/ 2269907 h 2381036"/>
              <a:gd name="connsiteX32" fmla="*/ 1145925 w 2381036"/>
              <a:gd name="connsiteY32" fmla="*/ 2269907 h 2381036"/>
              <a:gd name="connsiteX33" fmla="*/ 1132195 w 2381036"/>
              <a:gd name="connsiteY33" fmla="*/ 2270115 h 2381036"/>
              <a:gd name="connsiteX34" fmla="*/ 1125143 w 2381036"/>
              <a:gd name="connsiteY34" fmla="*/ 2270073 h 2381036"/>
              <a:gd name="connsiteX35" fmla="*/ 1119792 w 2381036"/>
              <a:gd name="connsiteY35" fmla="*/ 2270073 h 2381036"/>
              <a:gd name="connsiteX36" fmla="*/ 1013226 w 2381036"/>
              <a:gd name="connsiteY36" fmla="*/ 2265427 h 2381036"/>
              <a:gd name="connsiteX37" fmla="*/ 961748 w 2381036"/>
              <a:gd name="connsiteY37" fmla="*/ 2259578 h 2381036"/>
              <a:gd name="connsiteX38" fmla="*/ 910477 w 2381036"/>
              <a:gd name="connsiteY38" fmla="*/ 2250950 h 2381036"/>
              <a:gd name="connsiteX39" fmla="*/ 809428 w 2381036"/>
              <a:gd name="connsiteY39" fmla="*/ 2224776 h 2381036"/>
              <a:gd name="connsiteX40" fmla="*/ 712652 w 2381036"/>
              <a:gd name="connsiteY40" fmla="*/ 2186944 h 2381036"/>
              <a:gd name="connsiteX41" fmla="*/ 712569 w 2381036"/>
              <a:gd name="connsiteY41" fmla="*/ 2186903 h 2381036"/>
              <a:gd name="connsiteX42" fmla="*/ 712486 w 2381036"/>
              <a:gd name="connsiteY42" fmla="*/ 2186861 h 2381036"/>
              <a:gd name="connsiteX43" fmla="*/ 620812 w 2381036"/>
              <a:gd name="connsiteY43" fmla="*/ 2136793 h 2381036"/>
              <a:gd name="connsiteX44" fmla="*/ 454346 w 2381036"/>
              <a:gd name="connsiteY44" fmla="*/ 2003099 h 2381036"/>
              <a:gd name="connsiteX45" fmla="*/ 379929 w 2381036"/>
              <a:gd name="connsiteY45" fmla="*/ 1922707 h 2381036"/>
              <a:gd name="connsiteX46" fmla="*/ 347490 w 2381036"/>
              <a:gd name="connsiteY46" fmla="*/ 1883383 h 2381036"/>
              <a:gd name="connsiteX47" fmla="*/ 344752 w 2381036"/>
              <a:gd name="connsiteY47" fmla="*/ 1879981 h 2381036"/>
              <a:gd name="connsiteX48" fmla="*/ 339318 w 2381036"/>
              <a:gd name="connsiteY48" fmla="*/ 1872971 h 2381036"/>
              <a:gd name="connsiteX49" fmla="*/ 311152 w 2381036"/>
              <a:gd name="connsiteY49" fmla="*/ 1835845 h 2381036"/>
              <a:gd name="connsiteX50" fmla="*/ 311070 w 2381036"/>
              <a:gd name="connsiteY50" fmla="*/ 1835762 h 2381036"/>
              <a:gd name="connsiteX51" fmla="*/ 310987 w 2381036"/>
              <a:gd name="connsiteY51" fmla="*/ 1835679 h 2381036"/>
              <a:gd name="connsiteX52" fmla="*/ 294892 w 2381036"/>
              <a:gd name="connsiteY52" fmla="*/ 1813777 h 2381036"/>
              <a:gd name="connsiteX53" fmla="*/ 276930 w 2381036"/>
              <a:gd name="connsiteY53" fmla="*/ 1789386 h 2381036"/>
              <a:gd name="connsiteX54" fmla="*/ 241795 w 2381036"/>
              <a:gd name="connsiteY54" fmla="*/ 1743466 h 2381036"/>
              <a:gd name="connsiteX55" fmla="*/ 214003 w 2381036"/>
              <a:gd name="connsiteY55" fmla="*/ 1707833 h 2381036"/>
              <a:gd name="connsiteX56" fmla="*/ 171982 w 2381036"/>
              <a:gd name="connsiteY56" fmla="*/ 1653493 h 2381036"/>
              <a:gd name="connsiteX57" fmla="*/ 138673 w 2381036"/>
              <a:gd name="connsiteY57" fmla="*/ 1608278 h 2381036"/>
              <a:gd name="connsiteX58" fmla="*/ 107852 w 2381036"/>
              <a:gd name="connsiteY58" fmla="*/ 1562192 h 2381036"/>
              <a:gd name="connsiteX59" fmla="*/ 80059 w 2381036"/>
              <a:gd name="connsiteY59" fmla="*/ 1514696 h 2381036"/>
              <a:gd name="connsiteX60" fmla="*/ 79976 w 2381036"/>
              <a:gd name="connsiteY60" fmla="*/ 1514530 h 2381036"/>
              <a:gd name="connsiteX61" fmla="*/ 79893 w 2381036"/>
              <a:gd name="connsiteY61" fmla="*/ 1514364 h 2381036"/>
              <a:gd name="connsiteX62" fmla="*/ 70518 w 2381036"/>
              <a:gd name="connsiteY62" fmla="*/ 1496195 h 2381036"/>
              <a:gd name="connsiteX63" fmla="*/ 67532 w 2381036"/>
              <a:gd name="connsiteY63" fmla="*/ 1490180 h 2381036"/>
              <a:gd name="connsiteX64" fmla="*/ 64255 w 2381036"/>
              <a:gd name="connsiteY64" fmla="*/ 1483045 h 2381036"/>
              <a:gd name="connsiteX65" fmla="*/ 56415 w 2381036"/>
              <a:gd name="connsiteY65" fmla="*/ 1465457 h 2381036"/>
              <a:gd name="connsiteX66" fmla="*/ 56332 w 2381036"/>
              <a:gd name="connsiteY66" fmla="*/ 1465291 h 2381036"/>
              <a:gd name="connsiteX67" fmla="*/ 56249 w 2381036"/>
              <a:gd name="connsiteY67" fmla="*/ 1465125 h 2381036"/>
              <a:gd name="connsiteX68" fmla="*/ 23852 w 2381036"/>
              <a:gd name="connsiteY68" fmla="*/ 1361090 h 2381036"/>
              <a:gd name="connsiteX69" fmla="*/ 13233 w 2381036"/>
              <a:gd name="connsiteY69" fmla="*/ 1252243 h 2381036"/>
              <a:gd name="connsiteX70" fmla="*/ 38785 w 2381036"/>
              <a:gd name="connsiteY70" fmla="*/ 1031478 h 2381036"/>
              <a:gd name="connsiteX71" fmla="*/ 70353 w 2381036"/>
              <a:gd name="connsiteY71" fmla="*/ 924954 h 2381036"/>
              <a:gd name="connsiteX72" fmla="*/ 70436 w 2381036"/>
              <a:gd name="connsiteY72" fmla="*/ 924788 h 2381036"/>
              <a:gd name="connsiteX73" fmla="*/ 70477 w 2381036"/>
              <a:gd name="connsiteY73" fmla="*/ 924622 h 2381036"/>
              <a:gd name="connsiteX74" fmla="*/ 76533 w 2381036"/>
              <a:gd name="connsiteY74" fmla="*/ 908237 h 2381036"/>
              <a:gd name="connsiteX75" fmla="*/ 80184 w 2381036"/>
              <a:gd name="connsiteY75" fmla="*/ 898654 h 2381036"/>
              <a:gd name="connsiteX76" fmla="*/ 89641 w 2381036"/>
              <a:gd name="connsiteY76" fmla="*/ 875051 h 2381036"/>
              <a:gd name="connsiteX77" fmla="*/ 90471 w 2381036"/>
              <a:gd name="connsiteY77" fmla="*/ 873060 h 2381036"/>
              <a:gd name="connsiteX78" fmla="*/ 95864 w 2381036"/>
              <a:gd name="connsiteY78" fmla="*/ 860367 h 2381036"/>
              <a:gd name="connsiteX79" fmla="*/ 101588 w 2381036"/>
              <a:gd name="connsiteY79" fmla="*/ 847715 h 2381036"/>
              <a:gd name="connsiteX80" fmla="*/ 113244 w 2381036"/>
              <a:gd name="connsiteY80" fmla="*/ 822743 h 2381036"/>
              <a:gd name="connsiteX81" fmla="*/ 113286 w 2381036"/>
              <a:gd name="connsiteY81" fmla="*/ 822619 h 2381036"/>
              <a:gd name="connsiteX82" fmla="*/ 113327 w 2381036"/>
              <a:gd name="connsiteY82" fmla="*/ 822494 h 2381036"/>
              <a:gd name="connsiteX83" fmla="*/ 166465 w 2381036"/>
              <a:gd name="connsiteY83" fmla="*/ 725303 h 2381036"/>
              <a:gd name="connsiteX84" fmla="*/ 228895 w 2381036"/>
              <a:gd name="connsiteY84" fmla="*/ 634252 h 2381036"/>
              <a:gd name="connsiteX85" fmla="*/ 375573 w 2381036"/>
              <a:gd name="connsiteY85" fmla="*/ 470607 h 2381036"/>
              <a:gd name="connsiteX86" fmla="*/ 457914 w 2381036"/>
              <a:gd name="connsiteY86" fmla="*/ 398347 h 2381036"/>
              <a:gd name="connsiteX87" fmla="*/ 479069 w 2381036"/>
              <a:gd name="connsiteY87" fmla="*/ 381464 h 2381036"/>
              <a:gd name="connsiteX88" fmla="*/ 482720 w 2381036"/>
              <a:gd name="connsiteY88" fmla="*/ 378601 h 2381036"/>
              <a:gd name="connsiteX89" fmla="*/ 500764 w 2381036"/>
              <a:gd name="connsiteY89" fmla="*/ 364788 h 2381036"/>
              <a:gd name="connsiteX90" fmla="*/ 500847 w 2381036"/>
              <a:gd name="connsiteY90" fmla="*/ 364705 h 2381036"/>
              <a:gd name="connsiteX91" fmla="*/ 500930 w 2381036"/>
              <a:gd name="connsiteY91" fmla="*/ 364622 h 2381036"/>
              <a:gd name="connsiteX92" fmla="*/ 544901 w 2381036"/>
              <a:gd name="connsiteY92" fmla="*/ 332474 h 2381036"/>
              <a:gd name="connsiteX93" fmla="*/ 730903 w 2381036"/>
              <a:gd name="connsiteY93" fmla="*/ 220806 h 2381036"/>
              <a:gd name="connsiteX94" fmla="*/ 828966 w 2381036"/>
              <a:gd name="connsiteY94" fmla="*/ 175342 h 2381036"/>
              <a:gd name="connsiteX95" fmla="*/ 929973 w 2381036"/>
              <a:gd name="connsiteY95" fmla="*/ 137760 h 2381036"/>
              <a:gd name="connsiteX96" fmla="*/ 1033469 w 2381036"/>
              <a:gd name="connsiteY96" fmla="*/ 108308 h 2381036"/>
              <a:gd name="connsiteX97" fmla="*/ 1138874 w 2381036"/>
              <a:gd name="connsiteY97" fmla="*/ 87733 h 2381036"/>
              <a:gd name="connsiteX98" fmla="*/ 1306749 w 2381036"/>
              <a:gd name="connsiteY98" fmla="*/ 75247 h 2381036"/>
              <a:gd name="connsiteX99" fmla="*/ 1353291 w 2381036"/>
              <a:gd name="connsiteY99" fmla="*/ 76243 h 2381036"/>
              <a:gd name="connsiteX100" fmla="*/ 1459899 w 2381036"/>
              <a:gd name="connsiteY100" fmla="*/ 85535 h 2381036"/>
              <a:gd name="connsiteX101" fmla="*/ 1565594 w 2381036"/>
              <a:gd name="connsiteY101" fmla="*/ 106234 h 2381036"/>
              <a:gd name="connsiteX102" fmla="*/ 1767442 w 2381036"/>
              <a:gd name="connsiteY102" fmla="*/ 184427 h 2381036"/>
              <a:gd name="connsiteX103" fmla="*/ 1859987 w 2381036"/>
              <a:gd name="connsiteY103" fmla="*/ 242210 h 2381036"/>
              <a:gd name="connsiteX104" fmla="*/ 1944610 w 2381036"/>
              <a:gd name="connsiteY104" fmla="*/ 311526 h 2381036"/>
              <a:gd name="connsiteX105" fmla="*/ 2086808 w 2381036"/>
              <a:gd name="connsiteY105" fmla="*/ 478862 h 2381036"/>
              <a:gd name="connsiteX106" fmla="*/ 2143804 w 2381036"/>
              <a:gd name="connsiteY106" fmla="*/ 573647 h 238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381036" h="2381036">
                <a:moveTo>
                  <a:pt x="1190518" y="0"/>
                </a:moveTo>
                <a:cubicBezTo>
                  <a:pt x="532995" y="0"/>
                  <a:pt x="0" y="532995"/>
                  <a:pt x="0" y="1190518"/>
                </a:cubicBezTo>
                <a:cubicBezTo>
                  <a:pt x="0" y="1848041"/>
                  <a:pt x="532995" y="2381036"/>
                  <a:pt x="1190518" y="2381036"/>
                </a:cubicBezTo>
                <a:cubicBezTo>
                  <a:pt x="1848041" y="2381036"/>
                  <a:pt x="2381036" y="1848041"/>
                  <a:pt x="2381036" y="1190518"/>
                </a:cubicBezTo>
                <a:cubicBezTo>
                  <a:pt x="2381036" y="532995"/>
                  <a:pt x="1848041" y="0"/>
                  <a:pt x="1190518" y="0"/>
                </a:cubicBezTo>
                <a:close/>
                <a:moveTo>
                  <a:pt x="2143804" y="573647"/>
                </a:moveTo>
                <a:cubicBezTo>
                  <a:pt x="2152764" y="590613"/>
                  <a:pt x="2161143" y="607247"/>
                  <a:pt x="2168693" y="623176"/>
                </a:cubicBezTo>
                <a:cubicBezTo>
                  <a:pt x="2176408" y="639644"/>
                  <a:pt x="2183958" y="656693"/>
                  <a:pt x="2191051" y="673783"/>
                </a:cubicBezTo>
                <a:cubicBezTo>
                  <a:pt x="2218387" y="739324"/>
                  <a:pt x="2240953" y="810340"/>
                  <a:pt x="2258085" y="884883"/>
                </a:cubicBezTo>
                <a:cubicBezTo>
                  <a:pt x="2273724" y="953078"/>
                  <a:pt x="2284924" y="1026791"/>
                  <a:pt x="2291436" y="1104029"/>
                </a:cubicBezTo>
                <a:cubicBezTo>
                  <a:pt x="2294340" y="1139620"/>
                  <a:pt x="2296206" y="1176871"/>
                  <a:pt x="2296912" y="1214702"/>
                </a:cubicBezTo>
                <a:cubicBezTo>
                  <a:pt x="2297119" y="1221380"/>
                  <a:pt x="2297161" y="1228059"/>
                  <a:pt x="2297161" y="1234571"/>
                </a:cubicBezTo>
                <a:cubicBezTo>
                  <a:pt x="2297161" y="1237226"/>
                  <a:pt x="2297202" y="1239840"/>
                  <a:pt x="2297202" y="1242494"/>
                </a:cubicBezTo>
                <a:cubicBezTo>
                  <a:pt x="2297327" y="1251081"/>
                  <a:pt x="2297202" y="1259419"/>
                  <a:pt x="2297078" y="1267549"/>
                </a:cubicBezTo>
                <a:lnTo>
                  <a:pt x="2297036" y="1269582"/>
                </a:lnTo>
                <a:cubicBezTo>
                  <a:pt x="2296580" y="1287668"/>
                  <a:pt x="2295543" y="1305380"/>
                  <a:pt x="2293925" y="1322056"/>
                </a:cubicBezTo>
                <a:cubicBezTo>
                  <a:pt x="2287039" y="1392325"/>
                  <a:pt x="2268538" y="1458571"/>
                  <a:pt x="2238962" y="1518885"/>
                </a:cubicBezTo>
                <a:cubicBezTo>
                  <a:pt x="2224817" y="1548088"/>
                  <a:pt x="2207644" y="1576793"/>
                  <a:pt x="2186364" y="1606785"/>
                </a:cubicBezTo>
                <a:cubicBezTo>
                  <a:pt x="2167490" y="1633167"/>
                  <a:pt x="2145712" y="1659590"/>
                  <a:pt x="2119869" y="1687507"/>
                </a:cubicBezTo>
                <a:cubicBezTo>
                  <a:pt x="2077433" y="1733054"/>
                  <a:pt x="2027821" y="1778227"/>
                  <a:pt x="1959087" y="1833854"/>
                </a:cubicBezTo>
                <a:cubicBezTo>
                  <a:pt x="1925279" y="1861232"/>
                  <a:pt x="1889813" y="1888817"/>
                  <a:pt x="1855549" y="1915490"/>
                </a:cubicBezTo>
                <a:cubicBezTo>
                  <a:pt x="1830950" y="1934654"/>
                  <a:pt x="1805481" y="1954441"/>
                  <a:pt x="1780385" y="1974352"/>
                </a:cubicBezTo>
                <a:lnTo>
                  <a:pt x="1735792" y="2010026"/>
                </a:lnTo>
                <a:cubicBezTo>
                  <a:pt x="1721896" y="2021018"/>
                  <a:pt x="1706921" y="2032841"/>
                  <a:pt x="1692070" y="2044124"/>
                </a:cubicBezTo>
                <a:cubicBezTo>
                  <a:pt x="1658222" y="2069925"/>
                  <a:pt x="1630056" y="2090375"/>
                  <a:pt x="1603508" y="2108461"/>
                </a:cubicBezTo>
                <a:cubicBezTo>
                  <a:pt x="1571235" y="2130447"/>
                  <a:pt x="1541617" y="2148947"/>
                  <a:pt x="1512912" y="2165042"/>
                </a:cubicBezTo>
                <a:cubicBezTo>
                  <a:pt x="1479561" y="2183875"/>
                  <a:pt x="1449031" y="2199015"/>
                  <a:pt x="1419537" y="2211336"/>
                </a:cubicBezTo>
                <a:cubicBezTo>
                  <a:pt x="1355241" y="2238506"/>
                  <a:pt x="1289078" y="2256384"/>
                  <a:pt x="1222915" y="2264473"/>
                </a:cubicBezTo>
                <a:cubicBezTo>
                  <a:pt x="1202548" y="2266879"/>
                  <a:pt x="1186826" y="2268248"/>
                  <a:pt x="1172059" y="2268912"/>
                </a:cubicBezTo>
                <a:lnTo>
                  <a:pt x="1159075" y="2269575"/>
                </a:lnTo>
                <a:lnTo>
                  <a:pt x="1146174" y="2269907"/>
                </a:lnTo>
                <a:lnTo>
                  <a:pt x="1146050" y="2269907"/>
                </a:lnTo>
                <a:lnTo>
                  <a:pt x="1145925" y="2269907"/>
                </a:lnTo>
                <a:cubicBezTo>
                  <a:pt x="1142109" y="2270073"/>
                  <a:pt x="1137878" y="2270115"/>
                  <a:pt x="1132195" y="2270115"/>
                </a:cubicBezTo>
                <a:cubicBezTo>
                  <a:pt x="1129831" y="2270115"/>
                  <a:pt x="1127508" y="2270115"/>
                  <a:pt x="1125143" y="2270073"/>
                </a:cubicBezTo>
                <a:lnTo>
                  <a:pt x="1119792" y="2270073"/>
                </a:lnTo>
                <a:cubicBezTo>
                  <a:pt x="1081629" y="2269990"/>
                  <a:pt x="1046785" y="2268497"/>
                  <a:pt x="1013226" y="2265427"/>
                </a:cubicBezTo>
                <a:cubicBezTo>
                  <a:pt x="995680" y="2263851"/>
                  <a:pt x="978340" y="2261901"/>
                  <a:pt x="961748" y="2259578"/>
                </a:cubicBezTo>
                <a:cubicBezTo>
                  <a:pt x="944077" y="2257089"/>
                  <a:pt x="926779" y="2254186"/>
                  <a:pt x="910477" y="2250950"/>
                </a:cubicBezTo>
                <a:cubicBezTo>
                  <a:pt x="875051" y="2243774"/>
                  <a:pt x="841037" y="2234939"/>
                  <a:pt x="809428" y="2224776"/>
                </a:cubicBezTo>
                <a:cubicBezTo>
                  <a:pt x="775081" y="2213741"/>
                  <a:pt x="742518" y="2201006"/>
                  <a:pt x="712652" y="2186944"/>
                </a:cubicBezTo>
                <a:lnTo>
                  <a:pt x="712569" y="2186903"/>
                </a:lnTo>
                <a:lnTo>
                  <a:pt x="712486" y="2186861"/>
                </a:lnTo>
                <a:cubicBezTo>
                  <a:pt x="683117" y="2173463"/>
                  <a:pt x="653167" y="2157078"/>
                  <a:pt x="620812" y="2136793"/>
                </a:cubicBezTo>
                <a:cubicBezTo>
                  <a:pt x="563650" y="2100663"/>
                  <a:pt x="507609" y="2055655"/>
                  <a:pt x="454346" y="2003099"/>
                </a:cubicBezTo>
                <a:cubicBezTo>
                  <a:pt x="429333" y="1978293"/>
                  <a:pt x="404278" y="1951247"/>
                  <a:pt x="379929" y="1922707"/>
                </a:cubicBezTo>
                <a:cubicBezTo>
                  <a:pt x="368853" y="1909890"/>
                  <a:pt x="358027" y="1896408"/>
                  <a:pt x="347490" y="1883383"/>
                </a:cubicBezTo>
                <a:lnTo>
                  <a:pt x="344752" y="1879981"/>
                </a:lnTo>
                <a:lnTo>
                  <a:pt x="339318" y="1872971"/>
                </a:lnTo>
                <a:cubicBezTo>
                  <a:pt x="329944" y="1860859"/>
                  <a:pt x="320237" y="1848331"/>
                  <a:pt x="311152" y="1835845"/>
                </a:cubicBezTo>
                <a:lnTo>
                  <a:pt x="311070" y="1835762"/>
                </a:lnTo>
                <a:lnTo>
                  <a:pt x="310987" y="1835679"/>
                </a:lnTo>
                <a:cubicBezTo>
                  <a:pt x="305718" y="1828669"/>
                  <a:pt x="300450" y="1821410"/>
                  <a:pt x="294892" y="1813777"/>
                </a:cubicBezTo>
                <a:cubicBezTo>
                  <a:pt x="289043" y="1805730"/>
                  <a:pt x="282987" y="1797392"/>
                  <a:pt x="276930" y="1789386"/>
                </a:cubicBezTo>
                <a:cubicBezTo>
                  <a:pt x="264195" y="1772420"/>
                  <a:pt x="251461" y="1755952"/>
                  <a:pt x="241795" y="1743466"/>
                </a:cubicBezTo>
                <a:cubicBezTo>
                  <a:pt x="232587" y="1731519"/>
                  <a:pt x="223129" y="1719490"/>
                  <a:pt x="214003" y="1707833"/>
                </a:cubicBezTo>
                <a:cubicBezTo>
                  <a:pt x="200107" y="1690079"/>
                  <a:pt x="185713" y="1671703"/>
                  <a:pt x="171982" y="1653493"/>
                </a:cubicBezTo>
                <a:cubicBezTo>
                  <a:pt x="161197" y="1639140"/>
                  <a:pt x="149748" y="1623875"/>
                  <a:pt x="138673" y="1608278"/>
                </a:cubicBezTo>
                <a:cubicBezTo>
                  <a:pt x="126892" y="1591312"/>
                  <a:pt x="117061" y="1576918"/>
                  <a:pt x="107852" y="1562192"/>
                </a:cubicBezTo>
                <a:cubicBezTo>
                  <a:pt x="96030" y="1543484"/>
                  <a:pt x="87484" y="1528841"/>
                  <a:pt x="80059" y="1514696"/>
                </a:cubicBezTo>
                <a:lnTo>
                  <a:pt x="79976" y="1514530"/>
                </a:lnTo>
                <a:lnTo>
                  <a:pt x="79893" y="1514364"/>
                </a:lnTo>
                <a:cubicBezTo>
                  <a:pt x="76658" y="1508473"/>
                  <a:pt x="73671" y="1502500"/>
                  <a:pt x="70518" y="1496195"/>
                </a:cubicBezTo>
                <a:cubicBezTo>
                  <a:pt x="69523" y="1494204"/>
                  <a:pt x="68527" y="1492213"/>
                  <a:pt x="67532" y="1490180"/>
                </a:cubicBezTo>
                <a:cubicBezTo>
                  <a:pt x="66453" y="1487774"/>
                  <a:pt x="65333" y="1485410"/>
                  <a:pt x="64255" y="1483045"/>
                </a:cubicBezTo>
                <a:cubicBezTo>
                  <a:pt x="61434" y="1476989"/>
                  <a:pt x="58779" y="1471265"/>
                  <a:pt x="56415" y="1465457"/>
                </a:cubicBezTo>
                <a:lnTo>
                  <a:pt x="56332" y="1465291"/>
                </a:lnTo>
                <a:lnTo>
                  <a:pt x="56249" y="1465125"/>
                </a:lnTo>
                <a:cubicBezTo>
                  <a:pt x="42311" y="1432853"/>
                  <a:pt x="31443" y="1397842"/>
                  <a:pt x="23852" y="1361090"/>
                </a:cubicBezTo>
                <a:cubicBezTo>
                  <a:pt x="17049" y="1326370"/>
                  <a:pt x="13481" y="1289659"/>
                  <a:pt x="13233" y="1252243"/>
                </a:cubicBezTo>
                <a:cubicBezTo>
                  <a:pt x="13191" y="1178281"/>
                  <a:pt x="21819" y="1103988"/>
                  <a:pt x="38785" y="1031478"/>
                </a:cubicBezTo>
                <a:cubicBezTo>
                  <a:pt x="46916" y="996260"/>
                  <a:pt x="57535" y="960420"/>
                  <a:pt x="70353" y="924954"/>
                </a:cubicBezTo>
                <a:lnTo>
                  <a:pt x="70436" y="924788"/>
                </a:lnTo>
                <a:lnTo>
                  <a:pt x="70477" y="924622"/>
                </a:lnTo>
                <a:cubicBezTo>
                  <a:pt x="72302" y="919229"/>
                  <a:pt x="74335" y="913878"/>
                  <a:pt x="76533" y="908237"/>
                </a:cubicBezTo>
                <a:cubicBezTo>
                  <a:pt x="77778" y="905043"/>
                  <a:pt x="78981" y="901849"/>
                  <a:pt x="80184" y="898654"/>
                </a:cubicBezTo>
                <a:cubicBezTo>
                  <a:pt x="83087" y="890814"/>
                  <a:pt x="86281" y="883140"/>
                  <a:pt x="89641" y="875051"/>
                </a:cubicBezTo>
                <a:lnTo>
                  <a:pt x="90471" y="873060"/>
                </a:lnTo>
                <a:lnTo>
                  <a:pt x="95864" y="860367"/>
                </a:lnTo>
                <a:lnTo>
                  <a:pt x="101588" y="847715"/>
                </a:lnTo>
                <a:cubicBezTo>
                  <a:pt x="104948" y="840207"/>
                  <a:pt x="108930" y="831413"/>
                  <a:pt x="113244" y="822743"/>
                </a:cubicBezTo>
                <a:lnTo>
                  <a:pt x="113286" y="822619"/>
                </a:lnTo>
                <a:lnTo>
                  <a:pt x="113327" y="822494"/>
                </a:lnTo>
                <a:cubicBezTo>
                  <a:pt x="127929" y="791964"/>
                  <a:pt x="145310" y="760189"/>
                  <a:pt x="166465" y="725303"/>
                </a:cubicBezTo>
                <a:cubicBezTo>
                  <a:pt x="185339" y="694856"/>
                  <a:pt x="206370" y="664201"/>
                  <a:pt x="228895" y="634252"/>
                </a:cubicBezTo>
                <a:cubicBezTo>
                  <a:pt x="272409" y="576426"/>
                  <a:pt x="321730" y="521381"/>
                  <a:pt x="375573" y="470607"/>
                </a:cubicBezTo>
                <a:cubicBezTo>
                  <a:pt x="400296" y="447129"/>
                  <a:pt x="427218" y="423484"/>
                  <a:pt x="457914" y="398347"/>
                </a:cubicBezTo>
                <a:cubicBezTo>
                  <a:pt x="464095" y="393286"/>
                  <a:pt x="471395" y="387312"/>
                  <a:pt x="479069" y="381464"/>
                </a:cubicBezTo>
                <a:lnTo>
                  <a:pt x="482720" y="378601"/>
                </a:lnTo>
                <a:cubicBezTo>
                  <a:pt x="488610" y="373997"/>
                  <a:pt x="494708" y="369268"/>
                  <a:pt x="500764" y="364788"/>
                </a:cubicBezTo>
                <a:lnTo>
                  <a:pt x="500847" y="364705"/>
                </a:lnTo>
                <a:lnTo>
                  <a:pt x="500930" y="364622"/>
                </a:lnTo>
                <a:cubicBezTo>
                  <a:pt x="516776" y="352468"/>
                  <a:pt x="532746" y="341061"/>
                  <a:pt x="544901" y="332474"/>
                </a:cubicBezTo>
                <a:cubicBezTo>
                  <a:pt x="603846" y="291158"/>
                  <a:pt x="666441" y="253618"/>
                  <a:pt x="730903" y="220806"/>
                </a:cubicBezTo>
                <a:cubicBezTo>
                  <a:pt x="762969" y="204504"/>
                  <a:pt x="795946" y="189197"/>
                  <a:pt x="828966" y="175342"/>
                </a:cubicBezTo>
                <a:cubicBezTo>
                  <a:pt x="861860" y="161612"/>
                  <a:pt x="895834" y="148960"/>
                  <a:pt x="929973" y="137760"/>
                </a:cubicBezTo>
                <a:cubicBezTo>
                  <a:pt x="962619" y="127016"/>
                  <a:pt x="997463" y="117102"/>
                  <a:pt x="1033469" y="108308"/>
                </a:cubicBezTo>
                <a:cubicBezTo>
                  <a:pt x="1066945" y="100261"/>
                  <a:pt x="1102411" y="93333"/>
                  <a:pt x="1138874" y="87733"/>
                </a:cubicBezTo>
                <a:cubicBezTo>
                  <a:pt x="1194915" y="79437"/>
                  <a:pt x="1251454" y="75247"/>
                  <a:pt x="1306749" y="75247"/>
                </a:cubicBezTo>
                <a:cubicBezTo>
                  <a:pt x="1322222" y="75247"/>
                  <a:pt x="1337860" y="75579"/>
                  <a:pt x="1353291" y="76243"/>
                </a:cubicBezTo>
                <a:cubicBezTo>
                  <a:pt x="1389173" y="77570"/>
                  <a:pt x="1425013" y="80681"/>
                  <a:pt x="1459899" y="85535"/>
                </a:cubicBezTo>
                <a:cubicBezTo>
                  <a:pt x="1495780" y="90554"/>
                  <a:pt x="1531330" y="97523"/>
                  <a:pt x="1565594" y="106234"/>
                </a:cubicBezTo>
                <a:cubicBezTo>
                  <a:pt x="1637315" y="124444"/>
                  <a:pt x="1705220" y="150744"/>
                  <a:pt x="1767442" y="184427"/>
                </a:cubicBezTo>
                <a:cubicBezTo>
                  <a:pt x="1797848" y="200687"/>
                  <a:pt x="1828959" y="220101"/>
                  <a:pt x="1859987" y="242210"/>
                </a:cubicBezTo>
                <a:cubicBezTo>
                  <a:pt x="1889190" y="263283"/>
                  <a:pt x="1917688" y="286637"/>
                  <a:pt x="1944610" y="311526"/>
                </a:cubicBezTo>
                <a:cubicBezTo>
                  <a:pt x="1997913" y="361179"/>
                  <a:pt x="2045783" y="417511"/>
                  <a:pt x="2086808" y="478862"/>
                </a:cubicBezTo>
                <a:cubicBezTo>
                  <a:pt x="2107881" y="509973"/>
                  <a:pt x="2126962" y="541831"/>
                  <a:pt x="2143804" y="573647"/>
                </a:cubicBezTo>
                <a:close/>
              </a:path>
            </a:pathLst>
          </a:custGeom>
          <a:ln w="4132" cap="flat">
            <a:noFill/>
            <a:prstDash val="solid"/>
            <a:miter/>
          </a:ln>
        </p:spPr>
        <p:txBody>
          <a:bodyPr rtlCol="0" anchor="ctr"/>
          <a:lstStyle/>
          <a:p>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C320619-0436-4538-9EB5-E5B6D66D1A83}"/>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IPA process</a:t>
            </a:r>
            <a:endParaRPr lang="en-US">
              <a:solidFill>
                <a:srgbClr val="FFFFFF"/>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6B99C5-668D-48E8-B058-E05FCD67EF03}"/>
              </a:ext>
            </a:extLst>
          </p:cNvPr>
          <p:cNvSpPr>
            <a:spLocks noGrp="1"/>
          </p:cNvSpPr>
          <p:nvPr>
            <p:ph idx="1"/>
          </p:nvPr>
        </p:nvSpPr>
        <p:spPr>
          <a:xfrm>
            <a:off x="789456" y="2798385"/>
            <a:ext cx="10597729" cy="3283260"/>
          </a:xfrm>
        </p:spPr>
        <p:txBody>
          <a:bodyPr vert="horz" lIns="91440" tIns="45720" rIns="91440" bIns="45720" rtlCol="0" anchor="ctr">
            <a:normAutofit/>
          </a:bodyPr>
          <a:lstStyle/>
          <a:p>
            <a:pPr marL="0" indent="0">
              <a:buNone/>
            </a:pPr>
            <a:r>
              <a:rPr lang="en-US" sz="2500">
                <a:ea typeface="+mn-lt"/>
                <a:cs typeface="+mn-lt"/>
              </a:rPr>
              <a:t>●Detailed listening to audio and multiple readings of the transcripts to obtain a holistic perspective and to document initial thoughts in note form</a:t>
            </a:r>
          </a:p>
          <a:p>
            <a:pPr marL="0" indent="0">
              <a:buNone/>
            </a:pPr>
            <a:r>
              <a:rPr lang="en-US" sz="2500">
                <a:ea typeface="+mn-lt"/>
                <a:cs typeface="+mn-lt"/>
              </a:rPr>
              <a:t>●Initial emergent themes from each interview were identified and organised into clusters (abstraction)</a:t>
            </a:r>
          </a:p>
          <a:p>
            <a:pPr marL="0" indent="0">
              <a:buNone/>
            </a:pPr>
            <a:r>
              <a:rPr lang="en-US" sz="2500">
                <a:ea typeface="+mn-lt"/>
                <a:cs typeface="+mn-lt"/>
              </a:rPr>
              <a:t>●Refining and condensing data to create superordinate themes and examining for connections and similarities across emergent themes</a:t>
            </a:r>
          </a:p>
          <a:p>
            <a:pPr marL="0" indent="0">
              <a:buNone/>
            </a:pPr>
            <a:r>
              <a:rPr lang="en-US" sz="2500">
                <a:ea typeface="+mn-lt"/>
                <a:cs typeface="+mn-lt"/>
              </a:rPr>
              <a:t>●Creating a narrative account of the interplay between the interpretations of the researcher and the participants’ experiences in their own words</a:t>
            </a:r>
            <a:endParaRPr lang="en-US" sz="2500">
              <a:cs typeface="Calibri" panose="020F0502020204030204"/>
            </a:endParaRPr>
          </a:p>
        </p:txBody>
      </p:sp>
    </p:spTree>
    <p:extLst>
      <p:ext uri="{BB962C8B-B14F-4D97-AF65-F5344CB8AC3E}">
        <p14:creationId xmlns:p14="http://schemas.microsoft.com/office/powerpoint/2010/main" val="138665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3B35B-31D3-4DE2-8B41-03BADC9A68F9}"/>
              </a:ext>
            </a:extLst>
          </p:cNvPr>
          <p:cNvSpPr txBox="1"/>
          <p:nvPr/>
        </p:nvSpPr>
        <p:spPr>
          <a:xfrm>
            <a:off x="3228110" y="609600"/>
            <a:ext cx="864523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t>In depth interviews (A conversation with purpose)</a:t>
            </a:r>
            <a:endParaRPr lang="en-US" sz="2000" dirty="0">
              <a:cs typeface="Calibri"/>
            </a:endParaRPr>
          </a:p>
          <a:p>
            <a:pPr marL="285750" indent="-285750">
              <a:buFont typeface="Arial"/>
              <a:buChar char="•"/>
            </a:pPr>
            <a:r>
              <a:rPr lang="en-US" sz="2000" dirty="0">
                <a:cs typeface="Calibri"/>
              </a:rPr>
              <a:t>20 –90 mins in length</a:t>
            </a:r>
          </a:p>
          <a:p>
            <a:pPr marL="285750" indent="-285750">
              <a:buFont typeface="Arial"/>
              <a:buChar char="•"/>
            </a:pPr>
            <a:r>
              <a:rPr lang="en-US" sz="2000" dirty="0">
                <a:cs typeface="Calibri"/>
              </a:rPr>
              <a:t>Open and expansive question</a:t>
            </a:r>
          </a:p>
          <a:p>
            <a:pPr marL="285750" indent="-285750">
              <a:buFont typeface="Arial"/>
              <a:buChar char="•"/>
            </a:pPr>
            <a:endParaRPr lang="en-US" sz="2000" dirty="0">
              <a:cs typeface="Calibri"/>
            </a:endParaRPr>
          </a:p>
          <a:p>
            <a:r>
              <a:rPr lang="en-US" sz="2000" b="1" dirty="0">
                <a:cs typeface="Calibri"/>
              </a:rPr>
              <a:t>The types of questions</a:t>
            </a:r>
          </a:p>
          <a:p>
            <a:pPr marL="285750" indent="-285750">
              <a:buFont typeface="Arial"/>
              <a:buChar char="•"/>
            </a:pPr>
            <a:endParaRPr lang="en-US" sz="2000" dirty="0">
              <a:cs typeface="Calibri"/>
            </a:endParaRPr>
          </a:p>
          <a:p>
            <a:pPr marL="285750" indent="-285750">
              <a:buFont typeface="Arial"/>
              <a:buChar char="•"/>
            </a:pPr>
            <a:r>
              <a:rPr lang="en-US" sz="2000" b="1" dirty="0">
                <a:cs typeface="Calibri"/>
              </a:rPr>
              <a:t>Descriptive:</a:t>
            </a:r>
            <a:r>
              <a:rPr lang="en-US" sz="2000" dirty="0">
                <a:cs typeface="Calibri"/>
              </a:rPr>
              <a:t> Can you tell me about your child?</a:t>
            </a:r>
          </a:p>
          <a:p>
            <a:pPr marL="285750" indent="-285750">
              <a:buFont typeface="Arial"/>
              <a:buChar char="•"/>
            </a:pPr>
            <a:r>
              <a:rPr lang="en-US" sz="2000" b="1" dirty="0">
                <a:cs typeface="Calibri"/>
              </a:rPr>
              <a:t>Narrative: </a:t>
            </a:r>
            <a:r>
              <a:rPr lang="en-US" sz="2000" dirty="0">
                <a:cs typeface="Calibri"/>
              </a:rPr>
              <a:t>Can you tell me about how they came to be excluded from school?</a:t>
            </a:r>
          </a:p>
          <a:p>
            <a:pPr marL="285750" indent="-285750">
              <a:buFont typeface="Arial"/>
              <a:buChar char="•"/>
            </a:pPr>
            <a:r>
              <a:rPr lang="en-US" sz="2000" b="1" dirty="0">
                <a:cs typeface="Calibri"/>
              </a:rPr>
              <a:t>Structural: </a:t>
            </a:r>
            <a:r>
              <a:rPr lang="en-US" sz="2000" dirty="0">
                <a:cs typeface="Calibri"/>
              </a:rPr>
              <a:t>When did you first notice difficulties? (stages)</a:t>
            </a:r>
          </a:p>
          <a:p>
            <a:pPr marL="285750" indent="-285750">
              <a:buFont typeface="Arial"/>
              <a:buChar char="•"/>
            </a:pPr>
            <a:r>
              <a:rPr lang="en-US" sz="2000" dirty="0">
                <a:cs typeface="Calibri"/>
              </a:rPr>
              <a:t>Contrast: What were the differences between alternative and mainstream provision?</a:t>
            </a:r>
          </a:p>
          <a:p>
            <a:pPr marL="285750" indent="-285750">
              <a:buFont typeface="Arial"/>
              <a:buChar char="•"/>
            </a:pPr>
            <a:r>
              <a:rPr lang="en-US" sz="2000" b="1" dirty="0">
                <a:cs typeface="Calibri"/>
              </a:rPr>
              <a:t>Evaluative: </a:t>
            </a:r>
            <a:r>
              <a:rPr lang="en-US" sz="2000" dirty="0">
                <a:cs typeface="Calibri"/>
              </a:rPr>
              <a:t>How did the drug use impact on you and your family?</a:t>
            </a:r>
          </a:p>
          <a:p>
            <a:pPr marL="285750" indent="-285750">
              <a:buFont typeface="Arial"/>
              <a:buChar char="•"/>
            </a:pPr>
            <a:r>
              <a:rPr lang="en-US" sz="2000" dirty="0">
                <a:cs typeface="Calibri"/>
              </a:rPr>
              <a:t>Circular: What do you think your child thinks about why they were excluded?</a:t>
            </a:r>
          </a:p>
          <a:p>
            <a:pPr marL="285750" indent="-285750">
              <a:buFont typeface="Arial"/>
              <a:buChar char="•"/>
            </a:pPr>
            <a:r>
              <a:rPr lang="en-US" sz="2000" b="1" dirty="0">
                <a:cs typeface="Calibri"/>
              </a:rPr>
              <a:t>Prompts: </a:t>
            </a:r>
            <a:r>
              <a:rPr lang="en-US" sz="2000" dirty="0">
                <a:cs typeface="Calibri"/>
              </a:rPr>
              <a:t>Can you tell me more about that?</a:t>
            </a:r>
          </a:p>
          <a:p>
            <a:pPr marL="285750" indent="-285750">
              <a:buFont typeface="Arial"/>
              <a:buChar char="•"/>
            </a:pPr>
            <a:r>
              <a:rPr lang="en-US" sz="2000" b="1" dirty="0">
                <a:cs typeface="Calibri"/>
              </a:rPr>
              <a:t>Probes:</a:t>
            </a:r>
            <a:r>
              <a:rPr lang="en-US" sz="2000" dirty="0">
                <a:cs typeface="Calibri"/>
              </a:rPr>
              <a:t> What do you mean by 'unfair?'</a:t>
            </a:r>
          </a:p>
          <a:p>
            <a:pPr marL="285750" indent="-285750">
              <a:buFont typeface="Arial"/>
              <a:buChar char="•"/>
            </a:pPr>
            <a:r>
              <a:rPr lang="en-US" sz="2000" dirty="0">
                <a:cs typeface="Calibri"/>
              </a:rPr>
              <a:t>Lots of why, how, can you tell me more, what were you thinking type questions...</a:t>
            </a:r>
          </a:p>
        </p:txBody>
      </p:sp>
      <p:pic>
        <p:nvPicPr>
          <p:cNvPr id="3" name="Picture 3" descr="Graphical user interface, application&#10;&#10;Description automatically generated">
            <a:extLst>
              <a:ext uri="{FF2B5EF4-FFF2-40B4-BE49-F238E27FC236}">
                <a16:creationId xmlns:a16="http://schemas.microsoft.com/office/drawing/2014/main" id="{883146CB-6C2D-44BB-AD12-C5443263D92C}"/>
              </a:ext>
            </a:extLst>
          </p:cNvPr>
          <p:cNvPicPr>
            <a:picLocks noChangeAspect="1"/>
          </p:cNvPicPr>
          <p:nvPr/>
        </p:nvPicPr>
        <p:blipFill>
          <a:blip r:embed="rId2"/>
          <a:stretch>
            <a:fillRect/>
          </a:stretch>
        </p:blipFill>
        <p:spPr>
          <a:xfrm>
            <a:off x="435985" y="360218"/>
            <a:ext cx="2411557" cy="4294909"/>
          </a:xfrm>
          <a:prstGeom prst="rect">
            <a:avLst/>
          </a:prstGeom>
        </p:spPr>
      </p:pic>
    </p:spTree>
    <p:extLst>
      <p:ext uri="{BB962C8B-B14F-4D97-AF65-F5344CB8AC3E}">
        <p14:creationId xmlns:p14="http://schemas.microsoft.com/office/powerpoint/2010/main" val="280279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016CB47-C4D4-4332-9ED0-DBB916252F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F8DD7-C771-4AD1-9731-C58749253C48}"/>
              </a:ext>
            </a:extLst>
          </p:cNvPr>
          <p:cNvSpPr>
            <a:spLocks noGrp="1"/>
          </p:cNvSpPr>
          <p:nvPr>
            <p:ph type="title"/>
          </p:nvPr>
        </p:nvSpPr>
        <p:spPr>
          <a:xfrm>
            <a:off x="532015" y="3930305"/>
            <a:ext cx="3861960" cy="2437244"/>
          </a:xfrm>
        </p:spPr>
        <p:txBody>
          <a:bodyPr anchor="ctr">
            <a:normAutofit/>
          </a:bodyPr>
          <a:lstStyle/>
          <a:p>
            <a:r>
              <a:rPr lang="en-US" sz="3600">
                <a:cs typeface="Calibri Light"/>
              </a:rPr>
              <a:t>What the key stage 1 children enjoy about mainstream school</a:t>
            </a:r>
            <a:endParaRPr lang="en-US" sz="3600"/>
          </a:p>
        </p:txBody>
      </p:sp>
      <p:sp>
        <p:nvSpPr>
          <p:cNvPr id="32" name="Rectangle 31">
            <a:extLst>
              <a:ext uri="{FF2B5EF4-FFF2-40B4-BE49-F238E27FC236}">
                <a16:creationId xmlns:a16="http://schemas.microsoft.com/office/drawing/2014/main" id="{95C8260E-968F-44E8-A823-ABB431311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obot">
            <a:extLst>
              <a:ext uri="{FF2B5EF4-FFF2-40B4-BE49-F238E27FC236}">
                <a16:creationId xmlns:a16="http://schemas.microsoft.com/office/drawing/2014/main" id="{00DA063E-4D63-41AA-979F-AECFB8DEAB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00434" y="384463"/>
            <a:ext cx="2811320" cy="2811320"/>
          </a:xfrm>
          <a:prstGeom prst="rect">
            <a:avLst/>
          </a:prstGeom>
        </p:spPr>
      </p:pic>
      <p:pic>
        <p:nvPicPr>
          <p:cNvPr id="5" name="Picture 5" descr="Text&#10;&#10;Description automatically generated">
            <a:extLst>
              <a:ext uri="{FF2B5EF4-FFF2-40B4-BE49-F238E27FC236}">
                <a16:creationId xmlns:a16="http://schemas.microsoft.com/office/drawing/2014/main" id="{9B9F7E19-2ED0-46CA-8341-33C2DDDABC97}"/>
              </a:ext>
            </a:extLst>
          </p:cNvPr>
          <p:cNvPicPr>
            <a:picLocks noChangeAspect="1"/>
          </p:cNvPicPr>
          <p:nvPr/>
        </p:nvPicPr>
        <p:blipFill>
          <a:blip r:embed="rId4"/>
          <a:stretch>
            <a:fillRect/>
          </a:stretch>
        </p:blipFill>
        <p:spPr>
          <a:xfrm>
            <a:off x="4466396" y="484593"/>
            <a:ext cx="3336953" cy="2611057"/>
          </a:xfrm>
          <a:prstGeom prst="rect">
            <a:avLst/>
          </a:prstGeom>
        </p:spPr>
      </p:pic>
      <p:pic>
        <p:nvPicPr>
          <p:cNvPr id="6" name="Picture 7" descr="Text&#10;&#10;Description automatically generated">
            <a:extLst>
              <a:ext uri="{FF2B5EF4-FFF2-40B4-BE49-F238E27FC236}">
                <a16:creationId xmlns:a16="http://schemas.microsoft.com/office/drawing/2014/main" id="{822D23F8-5ABC-4D85-8EA0-08AD589F142B}"/>
              </a:ext>
            </a:extLst>
          </p:cNvPr>
          <p:cNvPicPr>
            <a:picLocks noChangeAspect="1"/>
          </p:cNvPicPr>
          <p:nvPr/>
        </p:nvPicPr>
        <p:blipFill>
          <a:blip r:embed="rId5"/>
          <a:stretch>
            <a:fillRect/>
          </a:stretch>
        </p:blipFill>
        <p:spPr>
          <a:xfrm>
            <a:off x="8095756" y="871935"/>
            <a:ext cx="3336953" cy="1836373"/>
          </a:xfrm>
          <a:prstGeom prst="rect">
            <a:avLst/>
          </a:prstGeom>
        </p:spPr>
      </p:pic>
      <p:sp>
        <p:nvSpPr>
          <p:cNvPr id="36" name="Rectangle 35">
            <a:extLst>
              <a:ext uri="{FF2B5EF4-FFF2-40B4-BE49-F238E27FC236}">
                <a16:creationId xmlns:a16="http://schemas.microsoft.com/office/drawing/2014/main" id="{FE43805F-24A6-46A4-B19B-54F283473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087206-95A3-4693-A4A5-9C600164D72C}"/>
              </a:ext>
            </a:extLst>
          </p:cNvPr>
          <p:cNvSpPr>
            <a:spLocks noGrp="1"/>
          </p:cNvSpPr>
          <p:nvPr>
            <p:ph idx="1"/>
          </p:nvPr>
        </p:nvSpPr>
        <p:spPr>
          <a:xfrm>
            <a:off x="5162719" y="3930305"/>
            <a:ext cx="6586915" cy="2437244"/>
          </a:xfrm>
        </p:spPr>
        <p:txBody>
          <a:bodyPr vert="horz" lIns="91440" tIns="45720" rIns="91440" bIns="45720" rtlCol="0" anchor="ctr">
            <a:normAutofit/>
          </a:bodyPr>
          <a:lstStyle/>
          <a:p>
            <a:r>
              <a:rPr lang="en-US" sz="1600">
                <a:cs typeface="Calibri"/>
              </a:rPr>
              <a:t>Nothing (6)</a:t>
            </a:r>
          </a:p>
          <a:p>
            <a:r>
              <a:rPr lang="en-US" sz="1600">
                <a:cs typeface="Calibri"/>
              </a:rPr>
              <a:t>Breaktime (6)</a:t>
            </a:r>
          </a:p>
          <a:p>
            <a:r>
              <a:rPr lang="en-US" sz="1600">
                <a:cs typeface="Calibri"/>
              </a:rPr>
              <a:t>Eating at lunch (4)</a:t>
            </a:r>
          </a:p>
          <a:p>
            <a:r>
              <a:rPr lang="en-US" sz="1600">
                <a:cs typeface="Calibri"/>
              </a:rPr>
              <a:t>Being with friends (4)</a:t>
            </a:r>
          </a:p>
          <a:p>
            <a:r>
              <a:rPr lang="en-US" sz="1600">
                <a:cs typeface="Calibri"/>
              </a:rPr>
              <a:t>PE (3)</a:t>
            </a:r>
          </a:p>
          <a:p>
            <a:r>
              <a:rPr lang="en-US" sz="1600">
                <a:cs typeface="Calibri"/>
              </a:rPr>
              <a:t>Learning (2)</a:t>
            </a:r>
          </a:p>
          <a:p>
            <a:r>
              <a:rPr lang="en-US" sz="1600">
                <a:cs typeface="Calibri"/>
              </a:rPr>
              <a:t>Being alone (1)</a:t>
            </a:r>
          </a:p>
        </p:txBody>
      </p:sp>
    </p:spTree>
    <p:extLst>
      <p:ext uri="{BB962C8B-B14F-4D97-AF65-F5344CB8AC3E}">
        <p14:creationId xmlns:p14="http://schemas.microsoft.com/office/powerpoint/2010/main" val="264965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F9872-2FCE-44B7-B6EC-227B99F1AFD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Text&#10;&#10;Description automatically generated">
            <a:extLst>
              <a:ext uri="{FF2B5EF4-FFF2-40B4-BE49-F238E27FC236}">
                <a16:creationId xmlns:a16="http://schemas.microsoft.com/office/drawing/2014/main" id="{5A3645B3-8461-48C4-BB5C-99B052EFA4E4}"/>
              </a:ext>
            </a:extLst>
          </p:cNvPr>
          <p:cNvPicPr>
            <a:picLocks noChangeAspect="1"/>
          </p:cNvPicPr>
          <p:nvPr/>
        </p:nvPicPr>
        <p:blipFill>
          <a:blip r:embed="rId2"/>
          <a:stretch>
            <a:fillRect/>
          </a:stretch>
        </p:blipFill>
        <p:spPr>
          <a:xfrm>
            <a:off x="110837" y="66676"/>
            <a:ext cx="11887199" cy="6669230"/>
          </a:xfrm>
          <a:prstGeom prst="rect">
            <a:avLst/>
          </a:prstGeom>
        </p:spPr>
      </p:pic>
    </p:spTree>
    <p:extLst>
      <p:ext uri="{BB962C8B-B14F-4D97-AF65-F5344CB8AC3E}">
        <p14:creationId xmlns:p14="http://schemas.microsoft.com/office/powerpoint/2010/main" val="428441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341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ED60E9-8C2A-46D4-B45C-B3049F1D0DA6}"/>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a:solidFill>
                  <a:srgbClr val="FFFFFF"/>
                </a:solidFill>
              </a:rPr>
              <a:t>DfE (2016) Behaviour and Discipline Guidance</a:t>
            </a: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EF6E4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4E8A80-22EC-4626-B358-B5B23C2CE5B4}"/>
              </a:ext>
            </a:extLst>
          </p:cNvPr>
          <p:cNvSpPr>
            <a:spLocks noGrp="1"/>
          </p:cNvSpPr>
          <p:nvPr>
            <p:ph sz="half" idx="1"/>
          </p:nvPr>
        </p:nvSpPr>
        <p:spPr>
          <a:xfrm>
            <a:off x="318401" y="3560385"/>
            <a:ext cx="6960222" cy="2839915"/>
          </a:xfrm>
        </p:spPr>
        <p:txBody>
          <a:bodyPr vert="horz" lIns="91440" tIns="45720" rIns="91440" bIns="45720" rtlCol="0" anchor="ctr">
            <a:noAutofit/>
          </a:bodyPr>
          <a:lstStyle/>
          <a:p>
            <a:r>
              <a:rPr lang="en-US" sz="2400" dirty="0"/>
              <a:t>Allows schools to place children away from others for ‘a limited period', later clarified by </a:t>
            </a:r>
            <a:r>
              <a:rPr lang="en-US" sz="2400" err="1"/>
              <a:t>Ofsted</a:t>
            </a:r>
            <a:r>
              <a:rPr lang="en-US" sz="2400" dirty="0"/>
              <a:t> </a:t>
            </a:r>
            <a:r>
              <a:rPr lang="en-US" sz="2400"/>
              <a:t>(2018)</a:t>
            </a:r>
            <a:endParaRPr lang="en-US" sz="2400">
              <a:cs typeface="Calibri"/>
            </a:endParaRPr>
          </a:p>
          <a:p>
            <a:pPr marL="0"/>
            <a:endParaRPr lang="en-US" sz="2400" dirty="0">
              <a:cs typeface="Calibri"/>
            </a:endParaRPr>
          </a:p>
          <a:p>
            <a:r>
              <a:rPr lang="en-US" sz="2400" dirty="0"/>
              <a:t>'Emotional abuse is any type of abuse that involves the continual emotional mistreatment of a child. It's sometimes called psychological abuse. Emotional abuse can involve deliberately trying to scare, humiliate, isolate or ignore a child' (NSPCC, 2020)</a:t>
            </a:r>
            <a:endParaRPr lang="en-US" sz="2400" dirty="0">
              <a:cs typeface="Calibri"/>
            </a:endParaRPr>
          </a:p>
          <a:p>
            <a:endParaRPr lang="en-US" sz="2000"/>
          </a:p>
          <a:p>
            <a:endParaRPr lang="en-US" sz="2000"/>
          </a:p>
          <a:p>
            <a:endParaRPr lang="en-US" sz="2000"/>
          </a:p>
        </p:txBody>
      </p:sp>
      <p:pic>
        <p:nvPicPr>
          <p:cNvPr id="5" name="Picture 5" descr="Chart, bar chart&#10;&#10;Description automatically generated">
            <a:extLst>
              <a:ext uri="{FF2B5EF4-FFF2-40B4-BE49-F238E27FC236}">
                <a16:creationId xmlns:a16="http://schemas.microsoft.com/office/drawing/2014/main" id="{31553021-8FEC-453B-B95C-7E51215CDD72}"/>
              </a:ext>
            </a:extLst>
          </p:cNvPr>
          <p:cNvPicPr>
            <a:picLocks noGrp="1" noChangeAspect="1"/>
          </p:cNvPicPr>
          <p:nvPr>
            <p:ph sz="half" idx="2"/>
          </p:nvPr>
        </p:nvPicPr>
        <p:blipFill rotWithShape="1">
          <a:blip r:embed="rId2"/>
          <a:srcRect r="10723" b="-1"/>
          <a:stretch/>
        </p:blipFill>
        <p:spPr>
          <a:xfrm>
            <a:off x="7277100" y="2480954"/>
            <a:ext cx="4455979" cy="3918123"/>
          </a:xfrm>
          <a:prstGeom prst="rect">
            <a:avLst/>
          </a:prstGeom>
        </p:spPr>
      </p:pic>
      <p:sp>
        <p:nvSpPr>
          <p:cNvPr id="7" name="TextBox 6">
            <a:extLst>
              <a:ext uri="{FF2B5EF4-FFF2-40B4-BE49-F238E27FC236}">
                <a16:creationId xmlns:a16="http://schemas.microsoft.com/office/drawing/2014/main" id="{068D2A4A-7738-4C0B-A176-11190257FBD1}"/>
              </a:ext>
            </a:extLst>
          </p:cNvPr>
          <p:cNvSpPr txBox="1"/>
          <p:nvPr/>
        </p:nvSpPr>
        <p:spPr>
          <a:xfrm>
            <a:off x="7277100" y="6007265"/>
            <a:ext cx="4455979" cy="391812"/>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300">
                <a:solidFill>
                  <a:srgbClr val="FFFFFF"/>
                </a:solidFill>
              </a:rPr>
              <a:t>Martin-Denham 2020</a:t>
            </a:r>
            <a:r>
              <a:rPr lang="en-US" sz="1300" baseline="30000">
                <a:solidFill>
                  <a:srgbClr val="FFFFFF"/>
                </a:solidFill>
              </a:rPr>
              <a:t>2</a:t>
            </a:r>
          </a:p>
        </p:txBody>
      </p:sp>
    </p:spTree>
    <p:extLst>
      <p:ext uri="{BB962C8B-B14F-4D97-AF65-F5344CB8AC3E}">
        <p14:creationId xmlns:p14="http://schemas.microsoft.com/office/powerpoint/2010/main" val="359810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93F60-3A94-4977-872D-FB035D7B5867}"/>
              </a:ext>
            </a:extLst>
          </p:cNvPr>
          <p:cNvSpPr>
            <a:spLocks noGrp="1"/>
          </p:cNvSpPr>
          <p:nvPr>
            <p:ph type="title"/>
          </p:nvPr>
        </p:nvSpPr>
        <p:spPr>
          <a:xfrm>
            <a:off x="838200" y="668377"/>
            <a:ext cx="10515600" cy="1325563"/>
          </a:xfrm>
        </p:spPr>
        <p:txBody>
          <a:bodyPr>
            <a:normAutofit/>
          </a:bodyPr>
          <a:lstStyle/>
          <a:p>
            <a:r>
              <a:rPr lang="en-US" dirty="0">
                <a:ea typeface="+mj-lt"/>
                <a:cs typeface="+mj-lt"/>
              </a:rPr>
              <a:t>Impact of isolation (children)</a:t>
            </a:r>
            <a:r>
              <a:rPr lang="en-US" baseline="30000" dirty="0">
                <a:ea typeface="+mj-lt"/>
                <a:cs typeface="+mj-lt"/>
              </a:rPr>
              <a:t>2</a:t>
            </a:r>
            <a:endParaRPr lang="en-US" dirty="0"/>
          </a:p>
        </p:txBody>
      </p:sp>
      <p:sp>
        <p:nvSpPr>
          <p:cNvPr id="3" name="Content Placeholder 2">
            <a:extLst>
              <a:ext uri="{FF2B5EF4-FFF2-40B4-BE49-F238E27FC236}">
                <a16:creationId xmlns:a16="http://schemas.microsoft.com/office/drawing/2014/main" id="{CA91ED61-1884-45A3-B546-67E70785A42C}"/>
              </a:ext>
            </a:extLst>
          </p:cNvPr>
          <p:cNvSpPr>
            <a:spLocks noGrp="1"/>
          </p:cNvSpPr>
          <p:nvPr>
            <p:ph sz="half" idx="1"/>
          </p:nvPr>
        </p:nvSpPr>
        <p:spPr>
          <a:xfrm>
            <a:off x="200891" y="1803384"/>
            <a:ext cx="6275416" cy="4169820"/>
          </a:xfrm>
        </p:spPr>
        <p:txBody>
          <a:bodyPr vert="horz" lIns="91440" tIns="45720" rIns="91440" bIns="45720" rtlCol="0" anchor="t">
            <a:noAutofit/>
          </a:bodyPr>
          <a:lstStyle/>
          <a:p>
            <a:pPr>
              <a:spcBef>
                <a:spcPts val="0"/>
              </a:spcBef>
              <a:spcAft>
                <a:spcPts val="600"/>
              </a:spcAft>
            </a:pPr>
            <a:r>
              <a:rPr lang="en-GB" sz="1800" dirty="0">
                <a:cs typeface="Calibri"/>
              </a:rPr>
              <a:t>‘I used to pull my hair out, scratch my face. I couldn’t cope with it at all. The teachers used to sit there and watch me cry’</a:t>
            </a:r>
            <a:endParaRPr lang="en-US" sz="1800">
              <a:ea typeface="+mn-lt"/>
              <a:cs typeface="+mn-lt"/>
            </a:endParaRPr>
          </a:p>
          <a:p>
            <a:pPr>
              <a:spcBef>
                <a:spcPts val="0"/>
              </a:spcBef>
              <a:spcAft>
                <a:spcPts val="600"/>
              </a:spcAft>
            </a:pPr>
            <a:endParaRPr lang="en-GB" sz="1800" dirty="0">
              <a:ea typeface="+mn-lt"/>
              <a:cs typeface="+mn-lt"/>
            </a:endParaRPr>
          </a:p>
          <a:p>
            <a:pPr>
              <a:spcBef>
                <a:spcPts val="0"/>
              </a:spcBef>
              <a:spcAft>
                <a:spcPts val="600"/>
              </a:spcAft>
            </a:pPr>
            <a:r>
              <a:rPr lang="en-GB" sz="1800" dirty="0">
                <a:cs typeface="Calibri"/>
              </a:rPr>
              <a:t>'They ‘used to call it ‘the bridge’ because it made you want to just jump off a bridge’</a:t>
            </a:r>
            <a:endParaRPr lang="en-GB" sz="1800" dirty="0">
              <a:ea typeface="+mn-lt"/>
              <a:cs typeface="+mn-lt"/>
            </a:endParaRPr>
          </a:p>
          <a:p>
            <a:pPr>
              <a:spcBef>
                <a:spcPts val="0"/>
              </a:spcBef>
              <a:spcAft>
                <a:spcPts val="600"/>
              </a:spcAft>
            </a:pPr>
            <a:endParaRPr lang="en-GB" sz="1800" dirty="0">
              <a:ea typeface="+mn-lt"/>
              <a:cs typeface="+mn-lt"/>
            </a:endParaRPr>
          </a:p>
          <a:p>
            <a:pPr>
              <a:spcBef>
                <a:spcPts val="0"/>
              </a:spcBef>
              <a:spcAft>
                <a:spcPts val="600"/>
              </a:spcAft>
            </a:pPr>
            <a:r>
              <a:rPr lang="en-GB" sz="1800" dirty="0">
                <a:ea typeface="+mn-lt"/>
                <a:cs typeface="+mn-lt"/>
              </a:rPr>
              <a:t>‘They just told you to sit down and get on with your work, no teaching’</a:t>
            </a:r>
          </a:p>
          <a:p>
            <a:pPr>
              <a:spcBef>
                <a:spcPts val="0"/>
              </a:spcBef>
              <a:spcAft>
                <a:spcPts val="600"/>
              </a:spcAft>
            </a:pPr>
            <a:endParaRPr lang="en-GB" sz="1800" dirty="0">
              <a:ea typeface="+mn-lt"/>
              <a:cs typeface="+mn-lt"/>
            </a:endParaRPr>
          </a:p>
          <a:p>
            <a:pPr>
              <a:spcBef>
                <a:spcPts val="0"/>
              </a:spcBef>
              <a:spcAft>
                <a:spcPts val="600"/>
              </a:spcAft>
            </a:pPr>
            <a:r>
              <a:rPr lang="en-GB" sz="1800" dirty="0">
                <a:ea typeface="+mn-lt"/>
                <a:cs typeface="+mn-lt"/>
              </a:rPr>
              <a:t>‘Not taught just worksheets, just had to figure that shit out for </a:t>
            </a:r>
            <a:r>
              <a:rPr lang="en-GB" sz="1800">
                <a:ea typeface="+mn-lt"/>
                <a:cs typeface="+mn-lt"/>
              </a:rPr>
              <a:t>myself'</a:t>
            </a:r>
          </a:p>
          <a:p>
            <a:pPr>
              <a:spcBef>
                <a:spcPts val="0"/>
              </a:spcBef>
              <a:spcAft>
                <a:spcPts val="600"/>
              </a:spcAft>
            </a:pPr>
            <a:endParaRPr lang="en-GB" sz="1800" dirty="0">
              <a:ea typeface="+mn-lt"/>
              <a:cs typeface="+mn-lt"/>
            </a:endParaRPr>
          </a:p>
          <a:p>
            <a:pPr>
              <a:spcBef>
                <a:spcPts val="0"/>
              </a:spcBef>
              <a:spcAft>
                <a:spcPts val="600"/>
              </a:spcAft>
            </a:pPr>
            <a:r>
              <a:rPr lang="en-GB" sz="1800" dirty="0">
                <a:ea typeface="+mn-lt"/>
                <a:cs typeface="+mn-lt"/>
              </a:rPr>
              <a:t>‘I didn’t do anything. So that is why I came to this school knowing nothing'</a:t>
            </a:r>
            <a:endParaRPr lang="en-US" sz="1800" dirty="0"/>
          </a:p>
        </p:txBody>
      </p:sp>
      <p:sp>
        <p:nvSpPr>
          <p:cNvPr id="4" name="Content Placeholder 3">
            <a:extLst>
              <a:ext uri="{FF2B5EF4-FFF2-40B4-BE49-F238E27FC236}">
                <a16:creationId xmlns:a16="http://schemas.microsoft.com/office/drawing/2014/main" id="{C0B7C038-114E-4FFF-A8BB-FEFD9F2A343E}"/>
              </a:ext>
            </a:extLst>
          </p:cNvPr>
          <p:cNvSpPr>
            <a:spLocks noGrp="1"/>
          </p:cNvSpPr>
          <p:nvPr>
            <p:ph sz="half" idx="2"/>
          </p:nvPr>
        </p:nvSpPr>
        <p:spPr>
          <a:xfrm>
            <a:off x="6269875" y="1872656"/>
            <a:ext cx="5624252" cy="3795748"/>
          </a:xfrm>
        </p:spPr>
        <p:txBody>
          <a:bodyPr vert="horz" lIns="91440" tIns="45720" rIns="91440" bIns="45720" rtlCol="0" anchor="t">
            <a:noAutofit/>
          </a:bodyPr>
          <a:lstStyle/>
          <a:p>
            <a:pPr>
              <a:spcBef>
                <a:spcPts val="0"/>
              </a:spcBef>
              <a:spcAft>
                <a:spcPts val="600"/>
              </a:spcAft>
            </a:pPr>
            <a:r>
              <a:rPr lang="en-GB" sz="2000">
                <a:ea typeface="+mn-lt"/>
                <a:cs typeface="+mn-lt"/>
              </a:rPr>
              <a:t>‘I used to pull my hair out, scratch my face. I couldn’t cope with it at all. The teachers used to sit there and watch me cry’</a:t>
            </a:r>
          </a:p>
          <a:p>
            <a:pPr>
              <a:spcBef>
                <a:spcPts val="0"/>
              </a:spcBef>
              <a:spcAft>
                <a:spcPts val="600"/>
              </a:spcAft>
            </a:pPr>
            <a:endParaRPr lang="en-GB" sz="2000" dirty="0">
              <a:ea typeface="+mn-lt"/>
              <a:cs typeface="+mn-lt"/>
            </a:endParaRPr>
          </a:p>
          <a:p>
            <a:pPr>
              <a:spcBef>
                <a:spcPts val="0"/>
              </a:spcBef>
              <a:spcAft>
                <a:spcPts val="600"/>
              </a:spcAft>
            </a:pPr>
            <a:r>
              <a:rPr lang="en-GB" sz="2000">
                <a:ea typeface="+mn-lt"/>
                <a:cs typeface="+mn-lt"/>
              </a:rPr>
              <a:t>'They ‘used to call it ‘the bridge’ because it made you want to just jump off a bridge’</a:t>
            </a:r>
            <a:endParaRPr lang="en-GB" sz="2000" dirty="0">
              <a:ea typeface="+mn-lt"/>
              <a:cs typeface="+mn-lt"/>
            </a:endParaRPr>
          </a:p>
          <a:p>
            <a:pPr>
              <a:spcBef>
                <a:spcPts val="0"/>
              </a:spcBef>
              <a:spcAft>
                <a:spcPts val="600"/>
              </a:spcAft>
            </a:pPr>
            <a:endParaRPr lang="en-GB" sz="2000" dirty="0">
              <a:ea typeface="+mn-lt"/>
              <a:cs typeface="+mn-lt"/>
            </a:endParaRPr>
          </a:p>
          <a:p>
            <a:pPr>
              <a:spcBef>
                <a:spcPts val="0"/>
              </a:spcBef>
              <a:spcAft>
                <a:spcPts val="600"/>
              </a:spcAft>
            </a:pPr>
            <a:r>
              <a:rPr lang="en-GB" sz="2000">
                <a:cs typeface="Calibri"/>
              </a:rPr>
              <a:t>‘They just told you to sit down and get on with your work, no teaching’</a:t>
            </a:r>
            <a:endParaRPr lang="en-GB" sz="2000">
              <a:ea typeface="+mn-lt"/>
              <a:cs typeface="+mn-lt"/>
            </a:endParaRPr>
          </a:p>
          <a:p>
            <a:pPr>
              <a:spcBef>
                <a:spcPts val="0"/>
              </a:spcBef>
              <a:spcAft>
                <a:spcPts val="600"/>
              </a:spcAft>
            </a:pPr>
            <a:endParaRPr lang="en-GB" sz="2000" dirty="0">
              <a:ea typeface="+mn-lt"/>
              <a:cs typeface="+mn-lt"/>
            </a:endParaRPr>
          </a:p>
          <a:p>
            <a:pPr>
              <a:spcBef>
                <a:spcPts val="0"/>
              </a:spcBef>
              <a:spcAft>
                <a:spcPts val="600"/>
              </a:spcAft>
            </a:pPr>
            <a:r>
              <a:rPr lang="en-GB" sz="2000">
                <a:cs typeface="Calibri"/>
              </a:rPr>
              <a:t>‘Not taught just worksheets, just had to figure that shit </a:t>
            </a:r>
            <a:r>
              <a:rPr lang="en-GB" sz="2000">
                <a:ea typeface="+mn-lt"/>
                <a:cs typeface="+mn-lt"/>
              </a:rPr>
              <a:t>out for myself,</a:t>
            </a:r>
            <a:endParaRPr lang="en-US" sz="2000">
              <a:ea typeface="+mn-lt"/>
              <a:cs typeface="+mn-lt"/>
            </a:endParaRPr>
          </a:p>
          <a:p>
            <a:pPr>
              <a:spcBef>
                <a:spcPts val="0"/>
              </a:spcBef>
              <a:spcAft>
                <a:spcPts val="600"/>
              </a:spcAft>
            </a:pPr>
            <a:endParaRPr lang="en-GB" sz="2000" dirty="0">
              <a:ea typeface="+mn-lt"/>
              <a:cs typeface="+mn-lt"/>
            </a:endParaRPr>
          </a:p>
          <a:p>
            <a:pPr>
              <a:spcBef>
                <a:spcPts val="0"/>
              </a:spcBef>
              <a:spcAft>
                <a:spcPts val="600"/>
              </a:spcAft>
            </a:pPr>
            <a:r>
              <a:rPr lang="en-GB" sz="2000">
                <a:ea typeface="+mn-lt"/>
                <a:cs typeface="+mn-lt"/>
              </a:rPr>
              <a:t>‘I didn’t do anything. So that is why I came to this school knowing nothing'</a:t>
            </a:r>
            <a:endParaRPr lang="en-US"/>
          </a:p>
        </p:txBody>
      </p:sp>
    </p:spTree>
    <p:extLst>
      <p:ext uri="{BB962C8B-B14F-4D97-AF65-F5344CB8AC3E}">
        <p14:creationId xmlns:p14="http://schemas.microsoft.com/office/powerpoint/2010/main" val="185185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20E81-B968-4C85-9C3E-E05E074661A5}"/>
              </a:ext>
            </a:extLst>
          </p:cNvPr>
          <p:cNvSpPr>
            <a:spLocks noGrp="1"/>
          </p:cNvSpPr>
          <p:nvPr>
            <p:ph type="title"/>
          </p:nvPr>
        </p:nvSpPr>
        <p:spPr>
          <a:xfrm>
            <a:off x="838200" y="668377"/>
            <a:ext cx="10515600" cy="1325563"/>
          </a:xfrm>
        </p:spPr>
        <p:txBody>
          <a:bodyPr>
            <a:normAutofit/>
          </a:bodyPr>
          <a:lstStyle/>
          <a:p>
            <a:r>
              <a:rPr lang="en-US" dirty="0">
                <a:cs typeface="Calibri Light"/>
              </a:rPr>
              <a:t>Impact of isolation (caregivers)</a:t>
            </a:r>
            <a:r>
              <a:rPr lang="en-US" baseline="30000" dirty="0">
                <a:cs typeface="Calibri Light"/>
              </a:rPr>
              <a:t>2</a:t>
            </a:r>
            <a:endParaRPr lang="en-US" baseline="30000" dirty="0"/>
          </a:p>
        </p:txBody>
      </p:sp>
      <p:sp>
        <p:nvSpPr>
          <p:cNvPr id="3" name="Content Placeholder 2">
            <a:extLst>
              <a:ext uri="{FF2B5EF4-FFF2-40B4-BE49-F238E27FC236}">
                <a16:creationId xmlns:a16="http://schemas.microsoft.com/office/drawing/2014/main" id="{F1AE4967-0DC8-486A-823A-D5CC9D5310F6}"/>
              </a:ext>
            </a:extLst>
          </p:cNvPr>
          <p:cNvSpPr>
            <a:spLocks noGrp="1"/>
          </p:cNvSpPr>
          <p:nvPr>
            <p:ph sz="half" idx="1"/>
          </p:nvPr>
        </p:nvSpPr>
        <p:spPr>
          <a:xfrm>
            <a:off x="477982" y="2177456"/>
            <a:ext cx="5457998" cy="3795748"/>
          </a:xfrm>
        </p:spPr>
        <p:txBody>
          <a:bodyPr vert="horz" lIns="91440" tIns="45720" rIns="91440" bIns="45720" rtlCol="0" anchor="t">
            <a:noAutofit/>
          </a:bodyPr>
          <a:lstStyle/>
          <a:p>
            <a:pPr marL="285750" indent="-285750">
              <a:spcBef>
                <a:spcPts val="0"/>
              </a:spcBef>
              <a:spcAft>
                <a:spcPts val="600"/>
              </a:spcAft>
              <a:buFont typeface="Arial,Sans-Serif" panose="020B0604020202020204" pitchFamily="34" charset="0"/>
            </a:pPr>
            <a:r>
              <a:rPr lang="en-GB" sz="2000" dirty="0">
                <a:ea typeface="+mn-lt"/>
                <a:cs typeface="+mn-lt"/>
              </a:rPr>
              <a:t>'Shoved in a room and not spoken to. That would be for a lot of the time’.</a:t>
            </a:r>
          </a:p>
          <a:p>
            <a:pPr marL="285750" indent="-285750">
              <a:spcBef>
                <a:spcPts val="0"/>
              </a:spcBef>
              <a:spcAft>
                <a:spcPts val="600"/>
              </a:spcAft>
              <a:buFont typeface="Arial,Sans-Serif" panose="020B0604020202020204" pitchFamily="34" charset="0"/>
            </a:pPr>
            <a:r>
              <a:rPr lang="en-GB" sz="2000" dirty="0">
                <a:ea typeface="+mn-lt"/>
                <a:cs typeface="+mn-lt"/>
              </a:rPr>
              <a:t>It’s like a prison and they are locked in the room’.</a:t>
            </a:r>
          </a:p>
          <a:p>
            <a:pPr marL="285750" indent="-285750">
              <a:spcBef>
                <a:spcPts val="0"/>
              </a:spcBef>
              <a:spcAft>
                <a:spcPts val="600"/>
              </a:spcAft>
              <a:buFont typeface="Arial,Sans-Serif" panose="020B0604020202020204" pitchFamily="34" charset="0"/>
            </a:pPr>
            <a:r>
              <a:rPr lang="en-GB" sz="2000" dirty="0">
                <a:ea typeface="+mn-lt"/>
                <a:cs typeface="+mn-lt"/>
              </a:rPr>
              <a:t>You are basically torturing him. How can you expect him to work when he doesn’t have time to reset himself? When he doesn’t have a break from that room’.</a:t>
            </a:r>
          </a:p>
          <a:p>
            <a:pPr marL="285750" indent="-285750">
              <a:spcBef>
                <a:spcPts val="0"/>
              </a:spcBef>
              <a:spcAft>
                <a:spcPts val="600"/>
              </a:spcAft>
              <a:buFont typeface="Arial,Sans-Serif" panose="020B0604020202020204" pitchFamily="34" charset="0"/>
            </a:pPr>
            <a:r>
              <a:rPr lang="en-GB" sz="2000" dirty="0">
                <a:ea typeface="+mn-lt"/>
                <a:cs typeface="+mn-lt"/>
              </a:rPr>
              <a:t>‘If you’re going to lock him up in a room well, he’ll just be like a crazed animal’</a:t>
            </a:r>
          </a:p>
          <a:p>
            <a:pPr marL="285750" indent="-285750">
              <a:spcBef>
                <a:spcPts val="0"/>
              </a:spcBef>
              <a:spcAft>
                <a:spcPts val="600"/>
              </a:spcAft>
              <a:buFont typeface="Arial,Sans-Serif" panose="020B0604020202020204" pitchFamily="34" charset="0"/>
            </a:pPr>
            <a:r>
              <a:rPr lang="en-GB" sz="2000" dirty="0">
                <a:ea typeface="+mn-lt"/>
                <a:cs typeface="+mn-lt"/>
              </a:rPr>
              <a:t>‘No breaks and not being able to communicate with teachers or peers they don’t get break times, they don’t get lunchtimes. A cold sandwich gets sent from the main school across.</a:t>
            </a:r>
          </a:p>
        </p:txBody>
      </p:sp>
      <p:sp>
        <p:nvSpPr>
          <p:cNvPr id="4" name="Content Placeholder 3">
            <a:extLst>
              <a:ext uri="{FF2B5EF4-FFF2-40B4-BE49-F238E27FC236}">
                <a16:creationId xmlns:a16="http://schemas.microsoft.com/office/drawing/2014/main" id="{59116E20-D418-4E83-B73C-F3AAE70FD5D5}"/>
              </a:ext>
            </a:extLst>
          </p:cNvPr>
          <p:cNvSpPr>
            <a:spLocks noGrp="1"/>
          </p:cNvSpPr>
          <p:nvPr>
            <p:ph sz="half" idx="2"/>
          </p:nvPr>
        </p:nvSpPr>
        <p:spPr>
          <a:xfrm>
            <a:off x="6256020" y="2177456"/>
            <a:ext cx="5097780" cy="3795748"/>
          </a:xfrm>
        </p:spPr>
        <p:txBody>
          <a:bodyPr vert="horz" lIns="91440" tIns="45720" rIns="91440" bIns="45720" rtlCol="0" anchor="t">
            <a:normAutofit/>
          </a:bodyPr>
          <a:lstStyle/>
          <a:p>
            <a:r>
              <a:rPr lang="en-US" sz="2000" dirty="0">
                <a:ea typeface="+mn-lt"/>
                <a:cs typeface="+mn-lt"/>
              </a:rPr>
              <a:t>‘A school we know uses the term lockdown for isolation. ‘We’re putting you in lockdown? Wow! It’s like come on. What type of word is that? They’ve got no windows in the room where the child goes. Then they panic and just misbehaves again and gets another day added on’.</a:t>
            </a:r>
          </a:p>
          <a:p>
            <a:r>
              <a:rPr lang="en-US" sz="2000" dirty="0">
                <a:ea typeface="+mn-lt"/>
                <a:cs typeface="+mn-lt"/>
              </a:rPr>
              <a:t>‘They had to sit in silence all day. I don’t agree with isolation, sitting in silence he would come home in a complete mood. Because obviously he had sat there for hours, not being able to speak’.</a:t>
            </a:r>
          </a:p>
        </p:txBody>
      </p:sp>
    </p:spTree>
    <p:extLst>
      <p:ext uri="{BB962C8B-B14F-4D97-AF65-F5344CB8AC3E}">
        <p14:creationId xmlns:p14="http://schemas.microsoft.com/office/powerpoint/2010/main" val="350948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8974C31-C78E-40BA-9D84-9B89A470C7B8}"/>
              </a:ext>
            </a:extLst>
          </p:cNvPr>
          <p:cNvSpPr>
            <a:spLocks noGrp="1"/>
          </p:cNvSpPr>
          <p:nvPr>
            <p:ph type="title"/>
          </p:nvPr>
        </p:nvSpPr>
        <p:spPr>
          <a:xfrm>
            <a:off x="731520" y="731520"/>
            <a:ext cx="6089904" cy="1426464"/>
          </a:xfrm>
        </p:spPr>
        <p:txBody>
          <a:bodyPr>
            <a:normAutofit/>
          </a:bodyPr>
          <a:lstStyle/>
          <a:p>
            <a:r>
              <a:rPr lang="en-US" sz="4100">
                <a:solidFill>
                  <a:srgbClr val="FFFFFF"/>
                </a:solidFill>
                <a:cs typeface="Calibri Light"/>
              </a:rPr>
              <a:t>Caregivers what could have prevented the exclusion?</a:t>
            </a:r>
            <a:endParaRPr lang="en-US" sz="4100">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BBACD94-5270-4573-B6FE-1721E69ADF20}"/>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US" sz="2100">
                <a:cs typeface="Calibri"/>
              </a:rPr>
              <a:t>'They need to listen.  They were very quick to say he was naughty'</a:t>
            </a:r>
          </a:p>
          <a:p>
            <a:r>
              <a:rPr lang="en-US" sz="2100">
                <a:cs typeface="Calibri"/>
              </a:rPr>
              <a:t>'Listen to the kids, when they get a bit silly in their chairs, they can't sit still.  Now is the time to take them out, to make them run around the field a couple of times'</a:t>
            </a:r>
          </a:p>
          <a:p>
            <a:r>
              <a:rPr lang="en-US" sz="2100">
                <a:cs typeface="Calibri"/>
              </a:rPr>
              <a:t>'They need training.  They need to understand not just the strategies but how to apply them and do a course to understand, sometimes their reaction is just anxiety'</a:t>
            </a:r>
          </a:p>
          <a:p>
            <a:r>
              <a:rPr lang="en-US" sz="2100">
                <a:cs typeface="Calibri"/>
              </a:rPr>
              <a:t>'Doctors pushed me back to nursery staff, who pushed back at me.  I had nowhere to turn'</a:t>
            </a:r>
          </a:p>
          <a:p>
            <a:r>
              <a:rPr lang="en-US" sz="2100">
                <a:cs typeface="Calibri"/>
              </a:rPr>
              <a:t>'I was told to wait until he was five, he was only three, as soon as he was five he was permanently excluded'.</a:t>
            </a:r>
          </a:p>
        </p:txBody>
      </p:sp>
    </p:spTree>
    <p:extLst>
      <p:ext uri="{BB962C8B-B14F-4D97-AF65-F5344CB8AC3E}">
        <p14:creationId xmlns:p14="http://schemas.microsoft.com/office/powerpoint/2010/main" val="411337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7A806DB-84F7-4727-B6F7-C37209847669}"/>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Solutions: Key stage 1</a:t>
            </a: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C1B322-5E62-41EF-9FF7-6D3E62C04112}"/>
              </a:ext>
            </a:extLst>
          </p:cNvPr>
          <p:cNvSpPr>
            <a:spLocks noGrp="1"/>
          </p:cNvSpPr>
          <p:nvPr>
            <p:ph idx="1"/>
          </p:nvPr>
        </p:nvSpPr>
        <p:spPr>
          <a:xfrm>
            <a:off x="789456" y="2798385"/>
            <a:ext cx="10597729" cy="3283260"/>
          </a:xfrm>
        </p:spPr>
        <p:txBody>
          <a:bodyPr vert="horz" lIns="91440" tIns="45720" rIns="91440" bIns="45720" rtlCol="0" anchor="ctr">
            <a:normAutofit/>
          </a:bodyPr>
          <a:lstStyle/>
          <a:p>
            <a:pPr marL="285750" indent="-285750">
              <a:spcBef>
                <a:spcPts val="0"/>
              </a:spcBef>
              <a:spcAft>
                <a:spcPts val="600"/>
              </a:spcAft>
              <a:buFont typeface="Wingdings,Sans-Serif" panose="020B0604020202020204" pitchFamily="34" charset="0"/>
              <a:buChar char="ü"/>
            </a:pPr>
            <a:r>
              <a:rPr lang="en-US" sz="2700">
                <a:cs typeface="Calibri"/>
              </a:rPr>
              <a:t>'Shorter school days'</a:t>
            </a:r>
            <a:endParaRPr lang="en-US" sz="2700">
              <a:ea typeface="+mn-lt"/>
              <a:cs typeface="+mn-lt"/>
            </a:endParaRPr>
          </a:p>
          <a:p>
            <a:pPr marL="285750" indent="-285750">
              <a:spcBef>
                <a:spcPts val="0"/>
              </a:spcBef>
              <a:spcAft>
                <a:spcPts val="600"/>
              </a:spcAft>
              <a:buFont typeface="Wingdings,Sans-Serif" panose="020B0604020202020204" pitchFamily="34" charset="0"/>
              <a:buChar char="ü"/>
            </a:pPr>
            <a:r>
              <a:rPr lang="en-US" sz="2700">
                <a:cs typeface="Calibri"/>
              </a:rPr>
              <a:t>'Nurture group'</a:t>
            </a:r>
            <a:endParaRPr lang="en-US" sz="2700">
              <a:ea typeface="+mn-lt"/>
              <a:cs typeface="+mn-lt"/>
            </a:endParaRPr>
          </a:p>
          <a:p>
            <a:pPr marL="285750" indent="-285750">
              <a:spcBef>
                <a:spcPts val="0"/>
              </a:spcBef>
              <a:spcAft>
                <a:spcPts val="600"/>
              </a:spcAft>
              <a:buFont typeface="Wingdings,Sans-Serif" panose="020B0604020202020204" pitchFamily="34" charset="0"/>
              <a:buChar char="ü"/>
            </a:pPr>
            <a:r>
              <a:rPr lang="en-US" sz="2700">
                <a:cs typeface="Calibri"/>
              </a:rPr>
              <a:t>'Cuddling'</a:t>
            </a:r>
            <a:endParaRPr lang="en-US" sz="2700">
              <a:ea typeface="+mn-lt"/>
              <a:cs typeface="+mn-lt"/>
            </a:endParaRPr>
          </a:p>
          <a:p>
            <a:pPr marL="285750" indent="-285750">
              <a:spcBef>
                <a:spcPts val="0"/>
              </a:spcBef>
              <a:spcAft>
                <a:spcPts val="600"/>
              </a:spcAft>
              <a:buFont typeface="Wingdings,Sans-Serif" panose="020B0604020202020204" pitchFamily="34" charset="0"/>
              <a:buChar char="ü"/>
            </a:pPr>
            <a:r>
              <a:rPr lang="en-US" sz="2700">
                <a:cs typeface="Calibri"/>
              </a:rPr>
              <a:t>'Having time to talk'</a:t>
            </a:r>
            <a:endParaRPr lang="en-US" sz="2700">
              <a:ea typeface="+mn-lt"/>
              <a:cs typeface="+mn-lt"/>
            </a:endParaRPr>
          </a:p>
          <a:p>
            <a:pPr marL="285750" indent="-285750">
              <a:spcBef>
                <a:spcPts val="0"/>
              </a:spcBef>
              <a:spcAft>
                <a:spcPts val="600"/>
              </a:spcAft>
              <a:buFont typeface="Wingdings,Sans-Serif" panose="020B0604020202020204" pitchFamily="34" charset="0"/>
              <a:buChar char="ü"/>
            </a:pPr>
            <a:r>
              <a:rPr lang="en-US" sz="2700">
                <a:cs typeface="Calibri"/>
              </a:rPr>
              <a:t>'Help me make good choices'</a:t>
            </a:r>
            <a:endParaRPr lang="en-US" sz="2700">
              <a:ea typeface="+mn-lt"/>
              <a:cs typeface="+mn-lt"/>
            </a:endParaRPr>
          </a:p>
          <a:p>
            <a:pPr marL="285750" indent="-285750">
              <a:spcBef>
                <a:spcPts val="0"/>
              </a:spcBef>
              <a:spcAft>
                <a:spcPts val="600"/>
              </a:spcAft>
              <a:buFont typeface="Wingdings,Sans-Serif" panose="020B0604020202020204" pitchFamily="34" charset="0"/>
              <a:buChar char="ü"/>
            </a:pPr>
            <a:r>
              <a:rPr lang="en-US" sz="2700">
                <a:cs typeface="Calibri"/>
              </a:rPr>
              <a:t>'To bring in teddies and fidget cubes'</a:t>
            </a:r>
            <a:endParaRPr lang="en-US" sz="2700"/>
          </a:p>
        </p:txBody>
      </p:sp>
    </p:spTree>
    <p:extLst>
      <p:ext uri="{BB962C8B-B14F-4D97-AF65-F5344CB8AC3E}">
        <p14:creationId xmlns:p14="http://schemas.microsoft.com/office/powerpoint/2010/main" val="348985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68E662C-0F4D-4888-8759-402FF8EB9EFE}"/>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Solutions: Key stage 2/3</a:t>
            </a: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1597A5-A576-4C0B-B7A9-AB88CB771EA3}"/>
              </a:ext>
            </a:extLst>
          </p:cNvPr>
          <p:cNvSpPr>
            <a:spLocks noGrp="1"/>
          </p:cNvSpPr>
          <p:nvPr>
            <p:ph idx="1"/>
          </p:nvPr>
        </p:nvSpPr>
        <p:spPr>
          <a:xfrm>
            <a:off x="789456" y="2798385"/>
            <a:ext cx="10597729" cy="3283260"/>
          </a:xfrm>
        </p:spPr>
        <p:txBody>
          <a:bodyPr vert="horz" lIns="91440" tIns="45720" rIns="91440" bIns="45720" rtlCol="0" anchor="ctr">
            <a:normAutofit/>
          </a:bodyPr>
          <a:lstStyle/>
          <a:p>
            <a:pPr marL="285750" indent="-285750">
              <a:spcBef>
                <a:spcPts val="0"/>
              </a:spcBef>
              <a:spcAft>
                <a:spcPts val="600"/>
              </a:spcAft>
              <a:buFont typeface="Wingdings,Sans-Serif" panose="020B0604020202020204" pitchFamily="34" charset="0"/>
              <a:buChar char="ü"/>
            </a:pPr>
            <a:r>
              <a:rPr lang="en-US" sz="2100">
                <a:ea typeface="+mn-lt"/>
                <a:cs typeface="+mn-lt"/>
              </a:rPr>
              <a:t>'If someone had explained the work.  I would have done it.  I would have understood it'</a:t>
            </a:r>
          </a:p>
          <a:p>
            <a:pPr marL="285750" indent="-285750">
              <a:spcBef>
                <a:spcPts val="0"/>
              </a:spcBef>
              <a:spcAft>
                <a:spcPts val="600"/>
              </a:spcAft>
              <a:buFont typeface="Wingdings,Sans-Serif" panose="020B0604020202020204" pitchFamily="34" charset="0"/>
              <a:buChar char="ü"/>
            </a:pPr>
            <a:r>
              <a:rPr lang="en-US" sz="2100">
                <a:ea typeface="+mn-lt"/>
                <a:cs typeface="+mn-lt"/>
              </a:rPr>
              <a:t>'If they had given you a list, like a power point.  It tells you; you need to this, then this and this'</a:t>
            </a:r>
          </a:p>
          <a:p>
            <a:pPr marL="285750" indent="-285750">
              <a:spcBef>
                <a:spcPts val="0"/>
              </a:spcBef>
              <a:spcAft>
                <a:spcPts val="600"/>
              </a:spcAft>
              <a:buFont typeface="Wingdings,Sans-Serif" panose="020B0604020202020204" pitchFamily="34" charset="0"/>
              <a:buChar char="ü"/>
            </a:pPr>
            <a:r>
              <a:rPr lang="en-US" sz="2100">
                <a:ea typeface="+mn-lt"/>
                <a:cs typeface="+mn-lt"/>
              </a:rPr>
              <a:t>'I need more staff helping, explaining things, maths was the only lesson I could get because I have dyslexia.  They weren't helping with that'</a:t>
            </a:r>
          </a:p>
          <a:p>
            <a:pPr marL="285750" indent="-285750">
              <a:spcBef>
                <a:spcPts val="0"/>
              </a:spcBef>
              <a:spcAft>
                <a:spcPts val="600"/>
              </a:spcAft>
              <a:buFont typeface="Wingdings,Sans-Serif" panose="020B0604020202020204" pitchFamily="34" charset="0"/>
              <a:buChar char="ü"/>
            </a:pPr>
            <a:r>
              <a:rPr lang="en-US" sz="2100">
                <a:ea typeface="+mn-lt"/>
                <a:cs typeface="+mn-lt"/>
              </a:rPr>
              <a:t>'Maybe not restrain me as much'</a:t>
            </a:r>
          </a:p>
          <a:p>
            <a:pPr marL="285750" indent="-285750">
              <a:spcBef>
                <a:spcPts val="0"/>
              </a:spcBef>
              <a:spcAft>
                <a:spcPts val="600"/>
              </a:spcAft>
              <a:buFont typeface="Wingdings,Sans-Serif" panose="020B0604020202020204" pitchFamily="34" charset="0"/>
              <a:buChar char="ü"/>
            </a:pPr>
            <a:r>
              <a:rPr lang="en-US" sz="2100">
                <a:ea typeface="+mn-lt"/>
                <a:cs typeface="+mn-lt"/>
              </a:rPr>
              <a:t>'The more they shout, the more I shout'</a:t>
            </a:r>
          </a:p>
          <a:p>
            <a:pPr marL="285750" indent="-285750">
              <a:spcBef>
                <a:spcPts val="0"/>
              </a:spcBef>
              <a:spcAft>
                <a:spcPts val="600"/>
              </a:spcAft>
              <a:buFont typeface="Wingdings,Sans-Serif" panose="020B0604020202020204" pitchFamily="34" charset="0"/>
              <a:buChar char="ü"/>
            </a:pPr>
            <a:r>
              <a:rPr lang="en-US" sz="2100">
                <a:ea typeface="+mn-lt"/>
                <a:cs typeface="+mn-lt"/>
              </a:rPr>
              <a:t>'Football calms me down when I am with my friends'</a:t>
            </a:r>
          </a:p>
        </p:txBody>
      </p:sp>
    </p:spTree>
    <p:extLst>
      <p:ext uri="{BB962C8B-B14F-4D97-AF65-F5344CB8AC3E}">
        <p14:creationId xmlns:p14="http://schemas.microsoft.com/office/powerpoint/2010/main" val="21633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4402377" cy="392277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CB74436-EB87-4612-8390-23B6C4C034BC}"/>
              </a:ext>
            </a:extLst>
          </p:cNvPr>
          <p:cNvSpPr>
            <a:spLocks noGrp="1"/>
          </p:cNvSpPr>
          <p:nvPr>
            <p:ph type="title"/>
          </p:nvPr>
        </p:nvSpPr>
        <p:spPr>
          <a:xfrm>
            <a:off x="774700" y="761999"/>
            <a:ext cx="3759200" cy="3300984"/>
          </a:xfrm>
        </p:spPr>
        <p:txBody>
          <a:bodyPr>
            <a:normAutofit/>
          </a:bodyPr>
          <a:lstStyle/>
          <a:p>
            <a:r>
              <a:rPr lang="en-US" dirty="0">
                <a:solidFill>
                  <a:srgbClr val="FFFFFF"/>
                </a:solidFill>
                <a:ea typeface="+mj-lt"/>
                <a:cs typeface="+mj-lt"/>
              </a:rPr>
              <a:t>For those who I have never met...</a:t>
            </a:r>
          </a:p>
          <a:p>
            <a:endParaRPr lang="en-US">
              <a:solidFill>
                <a:srgbClr val="FFFFFF"/>
              </a:solidFill>
              <a:cs typeface="Calibri Light"/>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8344" y="446007"/>
            <a:ext cx="6684131" cy="3922776"/>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D98AFD-1689-44AF-81B3-605FA7A1C64E}"/>
              </a:ext>
            </a:extLst>
          </p:cNvPr>
          <p:cNvSpPr>
            <a:spLocks noGrp="1"/>
          </p:cNvSpPr>
          <p:nvPr>
            <p:ph idx="1"/>
          </p:nvPr>
        </p:nvSpPr>
        <p:spPr>
          <a:xfrm>
            <a:off x="5363497" y="761999"/>
            <a:ext cx="6038511" cy="3300984"/>
          </a:xfrm>
        </p:spPr>
        <p:txBody>
          <a:bodyPr vert="horz" lIns="91440" tIns="45720" rIns="91440" bIns="45720" rtlCol="0" anchor="ctr">
            <a:normAutofit/>
          </a:bodyPr>
          <a:lstStyle/>
          <a:p>
            <a:pPr>
              <a:buFont typeface="Arial"/>
              <a:buChar char="•"/>
            </a:pPr>
            <a:r>
              <a:rPr lang="en-GB" sz="2000" dirty="0">
                <a:ea typeface="+mn-lt"/>
                <a:cs typeface="+mn-lt"/>
              </a:rPr>
              <a:t>Senior Lecturer and Researcher</a:t>
            </a:r>
            <a:endParaRPr lang="en-US" sz="2000" dirty="0">
              <a:ea typeface="+mn-lt"/>
              <a:cs typeface="+mn-lt"/>
            </a:endParaRPr>
          </a:p>
          <a:p>
            <a:pPr>
              <a:buFont typeface="Arial"/>
              <a:buChar char="•"/>
            </a:pPr>
            <a:r>
              <a:rPr lang="en-GB" sz="2000" dirty="0">
                <a:ea typeface="+mn-lt"/>
                <a:cs typeface="+mn-lt"/>
              </a:rPr>
              <a:t>Programme Leader and Tutor NASENCO </a:t>
            </a:r>
            <a:endParaRPr lang="en-US" sz="2000" dirty="0">
              <a:ea typeface="+mn-lt"/>
              <a:cs typeface="+mn-lt"/>
            </a:endParaRPr>
          </a:p>
          <a:p>
            <a:pPr>
              <a:buFont typeface="Arial"/>
              <a:buChar char="•"/>
            </a:pPr>
            <a:r>
              <a:rPr lang="en-GB" sz="2000">
                <a:ea typeface="+mn-lt"/>
                <a:cs typeface="+mn-lt"/>
              </a:rPr>
              <a:t>Author for Sage Publishers</a:t>
            </a:r>
            <a:r>
              <a:rPr lang="en-US" sz="2000">
                <a:ea typeface="+mn-lt"/>
                <a:cs typeface="+mn-lt"/>
              </a:rPr>
              <a:t> </a:t>
            </a:r>
          </a:p>
          <a:p>
            <a:pPr>
              <a:buFont typeface="Arial"/>
              <a:buChar char="•"/>
            </a:pPr>
            <a:r>
              <a:rPr lang="en-GB" sz="2000">
                <a:ea typeface="+mn-lt"/>
                <a:cs typeface="+mn-lt"/>
              </a:rPr>
              <a:t>Convenor Interdisciplinary Research Network: Adverse Childhood Experiences North East</a:t>
            </a:r>
            <a:r>
              <a:rPr lang="en-US" sz="2000">
                <a:ea typeface="+mn-lt"/>
                <a:cs typeface="+mn-lt"/>
              </a:rPr>
              <a:t> </a:t>
            </a:r>
          </a:p>
          <a:p>
            <a:pPr>
              <a:buFont typeface="Arial"/>
              <a:buChar char="•"/>
            </a:pPr>
            <a:r>
              <a:rPr lang="en-GB" sz="2000">
                <a:ea typeface="+mn-lt"/>
                <a:cs typeface="+mn-lt"/>
              </a:rPr>
              <a:t>Chair: Independent SENCO Network</a:t>
            </a:r>
            <a:r>
              <a:rPr lang="en-US" sz="2000">
                <a:ea typeface="+mn-lt"/>
                <a:cs typeface="+mn-lt"/>
              </a:rPr>
              <a:t> </a:t>
            </a:r>
          </a:p>
          <a:p>
            <a:pPr>
              <a:buFont typeface="Arial"/>
              <a:buChar char="•"/>
            </a:pPr>
            <a:r>
              <a:rPr lang="en-GB" sz="2000">
                <a:ea typeface="+mn-lt"/>
                <a:cs typeface="+mn-lt"/>
              </a:rPr>
              <a:t>Senior Fellow Higher Education Academy</a:t>
            </a:r>
            <a:r>
              <a:rPr lang="en-US" sz="2000">
                <a:ea typeface="+mn-lt"/>
                <a:cs typeface="+mn-lt"/>
              </a:rPr>
              <a:t> </a:t>
            </a:r>
          </a:p>
          <a:p>
            <a:pPr>
              <a:buFont typeface="Arial"/>
              <a:buChar char="•"/>
            </a:pPr>
            <a:r>
              <a:rPr lang="en-GB" sz="2000">
                <a:ea typeface="+mn-lt"/>
                <a:cs typeface="+mn-lt"/>
              </a:rPr>
              <a:t>Vice-Chancellor Teaching Fellow</a:t>
            </a:r>
            <a:endParaRPr lang="en-US" sz="2000"/>
          </a:p>
          <a:p>
            <a:endParaRPr lang="en-US" sz="2000">
              <a:cs typeface="Calibri"/>
            </a:endParaRPr>
          </a:p>
          <a:p>
            <a:endParaRPr lang="en-US" sz="2000">
              <a:cs typeface="Calibri"/>
            </a:endParaRPr>
          </a:p>
        </p:txBody>
      </p:sp>
      <p:sp>
        <p:nvSpPr>
          <p:cNvPr id="31" name="Rectangle 30">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538155"/>
            <a:ext cx="4398091" cy="1856232"/>
          </a:xfrm>
          <a:prstGeom prst="rect">
            <a:avLst/>
          </a:prstGeom>
          <a:solidFill>
            <a:srgbClr val="464E5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7">
            <a:extLst>
              <a:ext uri="{FF2B5EF4-FFF2-40B4-BE49-F238E27FC236}">
                <a16:creationId xmlns:a16="http://schemas.microsoft.com/office/drawing/2014/main" id="{BB906B2C-A962-4F2E-84FD-753AF9B03BA4}"/>
              </a:ext>
            </a:extLst>
          </p:cNvPr>
          <p:cNvPicPr>
            <a:picLocks noChangeAspect="1"/>
          </p:cNvPicPr>
          <p:nvPr/>
        </p:nvPicPr>
        <p:blipFill rotWithShape="1">
          <a:blip r:embed="rId2"/>
          <a:srcRect t="16473" b="24126"/>
          <a:stretch/>
        </p:blipFill>
        <p:spPr>
          <a:xfrm>
            <a:off x="5048951" y="4538155"/>
            <a:ext cx="2107497" cy="1856232"/>
          </a:xfrm>
          <a:prstGeom prst="rect">
            <a:avLst/>
          </a:prstGeom>
        </p:spPr>
      </p:pic>
      <p:pic>
        <p:nvPicPr>
          <p:cNvPr id="5" name="Picture 5" descr="A picture containing company name&#10;&#10;Description automatically generated">
            <a:extLst>
              <a:ext uri="{FF2B5EF4-FFF2-40B4-BE49-F238E27FC236}">
                <a16:creationId xmlns:a16="http://schemas.microsoft.com/office/drawing/2014/main" id="{85EF2915-FAF3-402C-9294-C1C124B43777}"/>
              </a:ext>
            </a:extLst>
          </p:cNvPr>
          <p:cNvPicPr>
            <a:picLocks noChangeAspect="1"/>
          </p:cNvPicPr>
          <p:nvPr/>
        </p:nvPicPr>
        <p:blipFill rotWithShape="1">
          <a:blip r:embed="rId3"/>
          <a:srcRect t="11509" r="-1" b="18738"/>
          <a:stretch/>
        </p:blipFill>
        <p:spPr>
          <a:xfrm>
            <a:off x="7340958" y="4538155"/>
            <a:ext cx="2107497" cy="1856232"/>
          </a:xfrm>
          <a:prstGeom prst="rect">
            <a:avLst/>
          </a:prstGeom>
        </p:spPr>
      </p:pic>
      <p:pic>
        <p:nvPicPr>
          <p:cNvPr id="9" name="Picture 9" descr="Graphical user interface&#10;&#10;Description automatically generated">
            <a:extLst>
              <a:ext uri="{FF2B5EF4-FFF2-40B4-BE49-F238E27FC236}">
                <a16:creationId xmlns:a16="http://schemas.microsoft.com/office/drawing/2014/main" id="{13278B7F-13F1-45FB-B862-8BD6A5FCE2A2}"/>
              </a:ext>
            </a:extLst>
          </p:cNvPr>
          <p:cNvPicPr>
            <a:picLocks noChangeAspect="1"/>
          </p:cNvPicPr>
          <p:nvPr/>
        </p:nvPicPr>
        <p:blipFill rotWithShape="1">
          <a:blip r:embed="rId4"/>
          <a:srcRect t="39032" r="-2" b="-2"/>
          <a:stretch/>
        </p:blipFill>
        <p:spPr>
          <a:xfrm>
            <a:off x="9598324" y="4535424"/>
            <a:ext cx="2112264" cy="1856232"/>
          </a:xfrm>
          <a:prstGeom prst="rect">
            <a:avLst/>
          </a:prstGeom>
        </p:spPr>
      </p:pic>
    </p:spTree>
    <p:extLst>
      <p:ext uri="{BB962C8B-B14F-4D97-AF65-F5344CB8AC3E}">
        <p14:creationId xmlns:p14="http://schemas.microsoft.com/office/powerpoint/2010/main" val="213613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C5F3C40-732E-4C22-AEE5-2B31F8D8A526}"/>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KS4 Advisory Group</a:t>
            </a: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0A355C-1B85-400F-BB3E-862AD9130A77}"/>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US" sz="1900">
                <a:cs typeface="Calibri"/>
              </a:rPr>
              <a:t>'Teachers need to pick their priorities.  I got isolated for not tucking my shirt in'.</a:t>
            </a:r>
          </a:p>
          <a:p>
            <a:r>
              <a:rPr lang="en-US" sz="1900">
                <a:cs typeface="Calibri"/>
              </a:rPr>
              <a:t>'Take away isolation booths'</a:t>
            </a:r>
          </a:p>
          <a:p>
            <a:r>
              <a:rPr lang="en-US" sz="1900">
                <a:cs typeface="Calibri"/>
              </a:rPr>
              <a:t>'Try to understand the problem, rather than dish out the punishment'</a:t>
            </a:r>
          </a:p>
          <a:p>
            <a:r>
              <a:rPr lang="en-US" sz="1900">
                <a:cs typeface="Calibri"/>
              </a:rPr>
              <a:t>'Be fair and give more support in lessons'</a:t>
            </a:r>
          </a:p>
          <a:p>
            <a:r>
              <a:rPr lang="en-US" sz="1900">
                <a:cs typeface="Calibri"/>
              </a:rPr>
              <a:t>'Teachers that understand learning difficulties'</a:t>
            </a:r>
          </a:p>
          <a:p>
            <a:r>
              <a:rPr lang="en-US" sz="1900">
                <a:cs typeface="Calibri"/>
              </a:rPr>
              <a:t>'Have more ways for children to cope'</a:t>
            </a:r>
          </a:p>
          <a:p>
            <a:r>
              <a:rPr lang="en-US" sz="1900">
                <a:cs typeface="Calibri"/>
              </a:rPr>
              <a:t>'Smaller classes'</a:t>
            </a:r>
          </a:p>
          <a:p>
            <a:r>
              <a:rPr lang="en-US" sz="1900">
                <a:cs typeface="Calibri"/>
              </a:rPr>
              <a:t>'Teachers need to respect us'</a:t>
            </a:r>
          </a:p>
        </p:txBody>
      </p:sp>
    </p:spTree>
    <p:extLst>
      <p:ext uri="{BB962C8B-B14F-4D97-AF65-F5344CB8AC3E}">
        <p14:creationId xmlns:p14="http://schemas.microsoft.com/office/powerpoint/2010/main" val="112684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F942181-291C-4FB0-9A21-ED3901BE61EB}"/>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Break out room discussion 1: 3:30-3:45</a:t>
            </a:r>
            <a:endParaRPr lang="en-US" sz="3800">
              <a:solidFill>
                <a:srgbClr val="FFFFFF"/>
              </a:solidFill>
            </a:endParaRP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8C1893-15F7-4405-BCCF-DCE29B93DBB5}"/>
              </a:ext>
            </a:extLst>
          </p:cNvPr>
          <p:cNvSpPr>
            <a:spLocks noGrp="1"/>
          </p:cNvSpPr>
          <p:nvPr>
            <p:ph idx="1"/>
          </p:nvPr>
        </p:nvSpPr>
        <p:spPr>
          <a:xfrm>
            <a:off x="4379709" y="686862"/>
            <a:ext cx="7037591" cy="5475129"/>
          </a:xfrm>
        </p:spPr>
        <p:txBody>
          <a:bodyPr vert="horz" lIns="91440" tIns="45720" rIns="91440" bIns="45720" rtlCol="0" anchor="ctr">
            <a:normAutofit/>
          </a:bodyPr>
          <a:lstStyle/>
          <a:p>
            <a:pPr marL="0" indent="0">
              <a:buNone/>
            </a:pPr>
            <a:r>
              <a:rPr lang="en-US" sz="2600" dirty="0">
                <a:cs typeface="Calibri"/>
              </a:rPr>
              <a:t>The research highlighted widespread use of isolation booths, in relation to this consider the following:</a:t>
            </a:r>
          </a:p>
          <a:p>
            <a:pPr marL="0" indent="0">
              <a:buNone/>
            </a:pPr>
            <a:r>
              <a:rPr lang="en-US" sz="2600" dirty="0">
                <a:cs typeface="Calibri"/>
              </a:rPr>
              <a:t>'Emotional abuse is any type of abuse that involves the continual emotional mistreatment of a child. It's sometimes called psychological abuse. Emotional abuse can involve deliberately trying to scare, humiliate, isolate or ignore a child' (NSPCC, 2020)</a:t>
            </a:r>
            <a:endParaRPr lang="en-US" sz="2600" dirty="0"/>
          </a:p>
          <a:p>
            <a:endParaRPr lang="en-US" sz="2600">
              <a:cs typeface="Calibri"/>
            </a:endParaRPr>
          </a:p>
          <a:p>
            <a:r>
              <a:rPr lang="en-US" sz="2600" dirty="0">
                <a:cs typeface="Calibri"/>
              </a:rPr>
              <a:t>What are the alternatives?</a:t>
            </a:r>
          </a:p>
        </p:txBody>
      </p:sp>
      <p:sp>
        <p:nvSpPr>
          <p:cNvPr id="4" name="TextBox 3">
            <a:extLst>
              <a:ext uri="{FF2B5EF4-FFF2-40B4-BE49-F238E27FC236}">
                <a16:creationId xmlns:a16="http://schemas.microsoft.com/office/drawing/2014/main" id="{33C3F652-B2B3-4E88-BE95-795C932B4964}"/>
              </a:ext>
            </a:extLst>
          </p:cNvPr>
          <p:cNvSpPr txBox="1"/>
          <p:nvPr/>
        </p:nvSpPr>
        <p:spPr>
          <a:xfrm>
            <a:off x="598098" y="5069457"/>
            <a:ext cx="30307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cs typeface="Calibri"/>
              </a:rPr>
              <a:t>3:45-4pm:Q and A</a:t>
            </a:r>
          </a:p>
        </p:txBody>
      </p:sp>
    </p:spTree>
    <p:extLst>
      <p:ext uri="{BB962C8B-B14F-4D97-AF65-F5344CB8AC3E}">
        <p14:creationId xmlns:p14="http://schemas.microsoft.com/office/powerpoint/2010/main" val="328727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3280CE-442E-4A95-B56D-CE2BD2FAA72D}"/>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n-US" sz="6600" kern="1200">
                <a:solidFill>
                  <a:srgbClr val="FFFFFF"/>
                </a:solidFill>
                <a:latin typeface="+mj-lt"/>
                <a:ea typeface="+mj-ea"/>
                <a:cs typeface="+mj-cs"/>
              </a:rPr>
              <a:t>Theographs 1</a:t>
            </a:r>
          </a:p>
        </p:txBody>
      </p:sp>
      <p:sp>
        <p:nvSpPr>
          <p:cNvPr id="25" name="Rectangle 24">
            <a:extLst>
              <a:ext uri="{FF2B5EF4-FFF2-40B4-BE49-F238E27FC236}">
                <a16:creationId xmlns:a16="http://schemas.microsoft.com/office/drawing/2014/main" id="{927CAFC9-A675-4314-84EF-236FFA58A3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DDA14329-480C-4B31-A5D8-1F5FA4D7E569}"/>
              </a:ext>
            </a:extLst>
          </p:cNvPr>
          <p:cNvSpPr>
            <a:spLocks noGrp="1"/>
          </p:cNvSpPr>
          <p:nvPr>
            <p:ph type="body" idx="1"/>
          </p:nvPr>
        </p:nvSpPr>
        <p:spPr>
          <a:xfrm>
            <a:off x="1079499" y="4843002"/>
            <a:ext cx="10012680" cy="1234345"/>
          </a:xfrm>
        </p:spPr>
        <p:txBody>
          <a:bodyPr vert="horz" lIns="91440" tIns="45720" rIns="91440" bIns="45720" rtlCol="0" anchor="ctr">
            <a:normAutofit/>
          </a:bodyPr>
          <a:lstStyle/>
          <a:p>
            <a:r>
              <a:rPr lang="en-US" sz="2600" kern="1200" baseline="30000">
                <a:solidFill>
                  <a:srgbClr val="1B1B1B"/>
                </a:solidFill>
                <a:latin typeface="+mn-lt"/>
                <a:ea typeface="+mn-ea"/>
                <a:cs typeface="+mn-cs"/>
              </a:rPr>
              <a:t>5</a:t>
            </a:r>
            <a:r>
              <a:rPr lang="en-US" sz="2600" kern="1200">
                <a:solidFill>
                  <a:srgbClr val="1B1B1B"/>
                </a:solidFill>
                <a:latin typeface="+mn-lt"/>
                <a:ea typeface="+mn-ea"/>
                <a:cs typeface="+mn-cs"/>
              </a:rPr>
              <a:t>Martin-Denham, S. (2020/21) School exclusion, substance misuse and use of weapons: An interpretative phenomenological analysis of interviews with children. </a:t>
            </a:r>
            <a:r>
              <a:rPr lang="en-US" sz="2600" i="1" kern="1200">
                <a:solidFill>
                  <a:srgbClr val="1B1B1B"/>
                </a:solidFill>
                <a:latin typeface="+mn-lt"/>
                <a:ea typeface="+mn-ea"/>
                <a:cs typeface="+mn-cs"/>
              </a:rPr>
              <a:t>Support for Learning</a:t>
            </a:r>
            <a:r>
              <a:rPr lang="en-US" sz="2600" kern="1200">
                <a:solidFill>
                  <a:srgbClr val="1B1B1B"/>
                </a:solidFill>
                <a:latin typeface="+mn-lt"/>
                <a:ea typeface="+mn-ea"/>
                <a:cs typeface="+mn-cs"/>
              </a:rPr>
              <a:t> [in press]</a:t>
            </a:r>
          </a:p>
          <a:p>
            <a:endParaRPr lang="en-US" sz="2600" kern="1200">
              <a:solidFill>
                <a:srgbClr val="1B1B1B"/>
              </a:solidFill>
              <a:latin typeface="+mn-lt"/>
              <a:ea typeface="+mn-ea"/>
              <a:cs typeface="+mn-cs"/>
            </a:endParaRPr>
          </a:p>
        </p:txBody>
      </p:sp>
      <p:sp>
        <p:nvSpPr>
          <p:cNvPr id="29" name="Rectangle 28">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187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4587-71C3-4CD1-A5D8-F122FAAF7B23}"/>
              </a:ext>
            </a:extLst>
          </p:cNvPr>
          <p:cNvSpPr>
            <a:spLocks noGrp="1"/>
          </p:cNvSpPr>
          <p:nvPr>
            <p:ph type="title"/>
          </p:nvPr>
        </p:nvSpPr>
        <p:spPr/>
        <p:txBody>
          <a:bodyPr/>
          <a:lstStyle/>
          <a:p>
            <a:r>
              <a:rPr lang="en-US" dirty="0">
                <a:cs typeface="Calibri Light"/>
              </a:rPr>
              <a:t>IPA Process (Ben)</a:t>
            </a:r>
            <a:endParaRPr lang="en-US" dirty="0"/>
          </a:p>
        </p:txBody>
      </p:sp>
      <p:sp>
        <p:nvSpPr>
          <p:cNvPr id="3" name="Content Placeholder 2">
            <a:extLst>
              <a:ext uri="{FF2B5EF4-FFF2-40B4-BE49-F238E27FC236}">
                <a16:creationId xmlns:a16="http://schemas.microsoft.com/office/drawing/2014/main" id="{EB3517A4-FAB8-4757-AD8F-92CDE1CBD7A8}"/>
              </a:ext>
            </a:extLst>
          </p:cNvPr>
          <p:cNvSpPr>
            <a:spLocks noGrp="1"/>
          </p:cNvSpPr>
          <p:nvPr>
            <p:ph idx="1"/>
          </p:nvPr>
        </p:nvSpPr>
        <p:spPr>
          <a:xfrm>
            <a:off x="602673" y="1493116"/>
            <a:ext cx="10515600" cy="4351338"/>
          </a:xfrm>
        </p:spPr>
        <p:txBody>
          <a:bodyPr vert="horz" lIns="91440" tIns="45720" rIns="91440" bIns="45720" rtlCol="0" anchor="t">
            <a:normAutofit/>
          </a:bodyPr>
          <a:lstStyle/>
          <a:p>
            <a:pPr marL="0" indent="0">
              <a:buNone/>
            </a:pPr>
            <a:r>
              <a:rPr lang="en-US" dirty="0">
                <a:cs typeface="Calibri"/>
              </a:rPr>
              <a:t>1. Listen to the original recording multiple times, read and re-read transcripts</a:t>
            </a:r>
            <a:endParaRPr lang="en-US" dirty="0"/>
          </a:p>
          <a:p>
            <a:pPr marL="0" indent="0">
              <a:buNone/>
            </a:pPr>
            <a:r>
              <a:rPr lang="en-US" dirty="0">
                <a:cs typeface="Calibri"/>
              </a:rPr>
              <a:t>2. Initial noting – to comprehensive notes (what matters to them)</a:t>
            </a:r>
          </a:p>
          <a:p>
            <a:pPr marL="0" indent="0">
              <a:buNone/>
            </a:pPr>
            <a:endParaRPr lang="en-US" dirty="0">
              <a:cs typeface="Calibri"/>
            </a:endParaRPr>
          </a:p>
        </p:txBody>
      </p:sp>
      <p:pic>
        <p:nvPicPr>
          <p:cNvPr id="5" name="Picture 5" descr="Table&#10;&#10;Description automatically generated">
            <a:extLst>
              <a:ext uri="{FF2B5EF4-FFF2-40B4-BE49-F238E27FC236}">
                <a16:creationId xmlns:a16="http://schemas.microsoft.com/office/drawing/2014/main" id="{D00C749C-2B7C-4DF5-BC8E-1221BDC3246C}"/>
              </a:ext>
            </a:extLst>
          </p:cNvPr>
          <p:cNvPicPr>
            <a:picLocks noChangeAspect="1"/>
          </p:cNvPicPr>
          <p:nvPr/>
        </p:nvPicPr>
        <p:blipFill>
          <a:blip r:embed="rId2"/>
          <a:stretch>
            <a:fillRect/>
          </a:stretch>
        </p:blipFill>
        <p:spPr>
          <a:xfrm>
            <a:off x="623454" y="3433328"/>
            <a:ext cx="10626436" cy="3177888"/>
          </a:xfrm>
          <a:prstGeom prst="rect">
            <a:avLst/>
          </a:prstGeom>
        </p:spPr>
      </p:pic>
    </p:spTree>
    <p:extLst>
      <p:ext uri="{BB962C8B-B14F-4D97-AF65-F5344CB8AC3E}">
        <p14:creationId xmlns:p14="http://schemas.microsoft.com/office/powerpoint/2010/main" val="319767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17185-AE19-4E7C-91D2-6245A0BAD3D2}"/>
              </a:ext>
            </a:extLst>
          </p:cNvPr>
          <p:cNvSpPr>
            <a:spLocks noGrp="1"/>
          </p:cNvSpPr>
          <p:nvPr>
            <p:ph type="title"/>
          </p:nvPr>
        </p:nvSpPr>
        <p:spPr>
          <a:xfrm>
            <a:off x="838200" y="668377"/>
            <a:ext cx="10515600" cy="1325563"/>
          </a:xfrm>
        </p:spPr>
        <p:txBody>
          <a:bodyPr>
            <a:normAutofit/>
          </a:bodyPr>
          <a:lstStyle/>
          <a:p>
            <a:r>
              <a:rPr lang="en-US" dirty="0">
                <a:cs typeface="Calibri Light"/>
              </a:rPr>
              <a:t>3. Developing emergent themes</a:t>
            </a:r>
            <a:endParaRPr lang="en-US" dirty="0"/>
          </a:p>
        </p:txBody>
      </p:sp>
      <p:sp>
        <p:nvSpPr>
          <p:cNvPr id="3" name="Content Placeholder 2">
            <a:extLst>
              <a:ext uri="{FF2B5EF4-FFF2-40B4-BE49-F238E27FC236}">
                <a16:creationId xmlns:a16="http://schemas.microsoft.com/office/drawing/2014/main" id="{958FFEA8-52FB-41DE-84CF-5B9676CBF7A8}"/>
              </a:ext>
            </a:extLst>
          </p:cNvPr>
          <p:cNvSpPr>
            <a:spLocks noGrp="1"/>
          </p:cNvSpPr>
          <p:nvPr>
            <p:ph sz="half" idx="1"/>
          </p:nvPr>
        </p:nvSpPr>
        <p:spPr>
          <a:xfrm>
            <a:off x="838200" y="2177456"/>
            <a:ext cx="5097780" cy="3795748"/>
          </a:xfrm>
        </p:spPr>
        <p:txBody>
          <a:bodyPr vert="horz" lIns="91440" tIns="45720" rIns="91440" bIns="45720" rtlCol="0">
            <a:normAutofit/>
          </a:bodyPr>
          <a:lstStyle/>
          <a:p>
            <a:r>
              <a:rPr lang="en-US" sz="2400">
                <a:cs typeface="Calibri"/>
              </a:rPr>
              <a:t>Reduce detail</a:t>
            </a:r>
          </a:p>
          <a:p>
            <a:r>
              <a:rPr lang="en-US" sz="2400">
                <a:cs typeface="Calibri"/>
              </a:rPr>
              <a:t>Look for connections by breaking into themes and patterns</a:t>
            </a:r>
          </a:p>
          <a:p>
            <a:r>
              <a:rPr lang="en-US" sz="2400">
                <a:cs typeface="Calibri"/>
              </a:rPr>
              <a:t>Start to move away from the transcript to consider my interpretation</a:t>
            </a:r>
          </a:p>
          <a:p>
            <a:r>
              <a:rPr lang="en-US" sz="2400">
                <a:cs typeface="Calibri"/>
              </a:rPr>
              <a:t>In depth thinking phase</a:t>
            </a:r>
          </a:p>
          <a:p>
            <a:r>
              <a:rPr lang="en-US" sz="2400">
                <a:cs typeface="Calibri"/>
              </a:rPr>
              <a:t>Establish themes, order chronologically</a:t>
            </a:r>
          </a:p>
        </p:txBody>
      </p:sp>
    </p:spTree>
    <p:extLst>
      <p:ext uri="{BB962C8B-B14F-4D97-AF65-F5344CB8AC3E}">
        <p14:creationId xmlns:p14="http://schemas.microsoft.com/office/powerpoint/2010/main" val="161734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CCE3F-7D1F-44DB-B139-CA977B536367}"/>
              </a:ext>
            </a:extLst>
          </p:cNvPr>
          <p:cNvSpPr>
            <a:spLocks noGrp="1"/>
          </p:cNvSpPr>
          <p:nvPr>
            <p:ph type="title"/>
          </p:nvPr>
        </p:nvSpPr>
        <p:spPr>
          <a:xfrm>
            <a:off x="838200" y="668377"/>
            <a:ext cx="10515600" cy="1325563"/>
          </a:xfrm>
        </p:spPr>
        <p:txBody>
          <a:bodyPr>
            <a:normAutofit/>
          </a:bodyPr>
          <a:lstStyle/>
          <a:p>
            <a:r>
              <a:rPr lang="en-US" dirty="0">
                <a:cs typeface="Calibri Light"/>
              </a:rPr>
              <a:t>4. Searching for connections</a:t>
            </a:r>
            <a:endParaRPr lang="en-US" dirty="0"/>
          </a:p>
        </p:txBody>
      </p:sp>
      <p:sp>
        <p:nvSpPr>
          <p:cNvPr id="3" name="Content Placeholder 2">
            <a:extLst>
              <a:ext uri="{FF2B5EF4-FFF2-40B4-BE49-F238E27FC236}">
                <a16:creationId xmlns:a16="http://schemas.microsoft.com/office/drawing/2014/main" id="{5CF0B9C0-7F0A-4151-A1C5-DBA3DBB19301}"/>
              </a:ext>
            </a:extLst>
          </p:cNvPr>
          <p:cNvSpPr>
            <a:spLocks noGrp="1"/>
          </p:cNvSpPr>
          <p:nvPr>
            <p:ph sz="half" idx="1"/>
          </p:nvPr>
        </p:nvSpPr>
        <p:spPr>
          <a:xfrm>
            <a:off x="838200" y="2177456"/>
            <a:ext cx="5097780" cy="3795748"/>
          </a:xfrm>
        </p:spPr>
        <p:txBody>
          <a:bodyPr vert="horz" lIns="91440" tIns="45720" rIns="91440" bIns="45720" rtlCol="0" anchor="t">
            <a:normAutofit lnSpcReduction="10000"/>
          </a:bodyPr>
          <a:lstStyle/>
          <a:p>
            <a:r>
              <a:rPr lang="en-US" sz="2400" dirty="0">
                <a:cs typeface="Calibri"/>
              </a:rPr>
              <a:t>Mapping how themes fit together</a:t>
            </a:r>
            <a:endParaRPr lang="en-US" sz="2400">
              <a:cs typeface="Calibri"/>
            </a:endParaRPr>
          </a:p>
          <a:p>
            <a:r>
              <a:rPr lang="en-US" sz="2400" dirty="0">
                <a:cs typeface="Calibri"/>
              </a:rPr>
              <a:t>Cut and stick</a:t>
            </a:r>
          </a:p>
          <a:p>
            <a:r>
              <a:rPr lang="en-US" sz="2400" dirty="0">
                <a:cs typeface="Calibri"/>
              </a:rPr>
              <a:t>Not prescribed process</a:t>
            </a:r>
          </a:p>
          <a:p>
            <a:r>
              <a:rPr lang="en-US" sz="2400" dirty="0">
                <a:cs typeface="Calibri"/>
              </a:rPr>
              <a:t>Abstract themes down to super-ordinate themes</a:t>
            </a:r>
          </a:p>
          <a:p>
            <a:r>
              <a:rPr lang="en-US" sz="2400" dirty="0">
                <a:cs typeface="Calibri"/>
              </a:rPr>
              <a:t>Give names to these clusters</a:t>
            </a:r>
          </a:p>
          <a:p>
            <a:r>
              <a:rPr lang="en-US" sz="2400" dirty="0">
                <a:cs typeface="Calibri"/>
              </a:rPr>
              <a:t>Abstraction</a:t>
            </a:r>
          </a:p>
          <a:p>
            <a:r>
              <a:rPr lang="en-US" sz="2400" dirty="0">
                <a:cs typeface="Calibri"/>
              </a:rPr>
              <a:t>Step 5 (next case)</a:t>
            </a:r>
          </a:p>
          <a:p>
            <a:r>
              <a:rPr lang="en-US" sz="2400" dirty="0">
                <a:cs typeface="Calibri"/>
              </a:rPr>
              <a:t>Step 6 (identify patterns)</a:t>
            </a:r>
          </a:p>
        </p:txBody>
      </p:sp>
      <p:pic>
        <p:nvPicPr>
          <p:cNvPr id="5" name="Picture 5" descr="Table&#10;&#10;Description automatically generated">
            <a:extLst>
              <a:ext uri="{FF2B5EF4-FFF2-40B4-BE49-F238E27FC236}">
                <a16:creationId xmlns:a16="http://schemas.microsoft.com/office/drawing/2014/main" id="{23874304-741B-40DD-951E-350FE10E7847}"/>
              </a:ext>
            </a:extLst>
          </p:cNvPr>
          <p:cNvPicPr>
            <a:picLocks noGrp="1" noChangeAspect="1"/>
          </p:cNvPicPr>
          <p:nvPr>
            <p:ph sz="half" idx="2"/>
          </p:nvPr>
        </p:nvPicPr>
        <p:blipFill>
          <a:blip r:embed="rId2"/>
          <a:stretch>
            <a:fillRect/>
          </a:stretch>
        </p:blipFill>
        <p:spPr>
          <a:xfrm>
            <a:off x="5457306" y="1718326"/>
            <a:ext cx="6653644" cy="4506190"/>
          </a:xfrm>
        </p:spPr>
      </p:pic>
    </p:spTree>
    <p:extLst>
      <p:ext uri="{BB962C8B-B14F-4D97-AF65-F5344CB8AC3E}">
        <p14:creationId xmlns:p14="http://schemas.microsoft.com/office/powerpoint/2010/main" val="305636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3A6908D-3C72-4FF8-9CAF-818B0999A8A9}"/>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3 broad subordinate themes</a:t>
            </a:r>
            <a:endParaRPr lang="en-US"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844256-F829-4464-BA3E-E84115928822}"/>
              </a:ext>
            </a:extLst>
          </p:cNvPr>
          <p:cNvSpPr>
            <a:spLocks noGrp="1"/>
          </p:cNvSpPr>
          <p:nvPr>
            <p:ph idx="1"/>
          </p:nvPr>
        </p:nvSpPr>
        <p:spPr>
          <a:xfrm>
            <a:off x="4379709" y="686862"/>
            <a:ext cx="7037591" cy="5475129"/>
          </a:xfrm>
        </p:spPr>
        <p:txBody>
          <a:bodyPr vert="horz" lIns="91440" tIns="45720" rIns="91440" bIns="45720" rtlCol="0" anchor="ctr">
            <a:normAutofit/>
          </a:bodyPr>
          <a:lstStyle/>
          <a:p>
            <a:r>
              <a:rPr lang="en-US" sz="2600" dirty="0">
                <a:ea typeface="+mn-lt"/>
                <a:cs typeface="+mn-lt"/>
              </a:rPr>
              <a:t>Drivers, supply and implications of drug use</a:t>
            </a:r>
          </a:p>
          <a:p>
            <a:r>
              <a:rPr lang="en-US" sz="2600" dirty="0">
                <a:ea typeface="+mn-lt"/>
                <a:cs typeface="+mn-lt"/>
              </a:rPr>
              <a:t>Drivers and implications of carrying a knife</a:t>
            </a:r>
          </a:p>
          <a:p>
            <a:r>
              <a:rPr lang="en-US" sz="2600" dirty="0">
                <a:ea typeface="+mn-lt"/>
                <a:cs typeface="+mn-lt"/>
              </a:rPr>
              <a:t>Solutions to reducing fixed-period and permanent exclusion</a:t>
            </a:r>
            <a:endParaRPr lang="en-US" sz="2600" dirty="0">
              <a:cs typeface="Calibri"/>
            </a:endParaRPr>
          </a:p>
        </p:txBody>
      </p:sp>
    </p:spTree>
    <p:extLst>
      <p:ext uri="{BB962C8B-B14F-4D97-AF65-F5344CB8AC3E}">
        <p14:creationId xmlns:p14="http://schemas.microsoft.com/office/powerpoint/2010/main" val="1342237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able&#10;&#10;Description automatically generated">
            <a:extLst>
              <a:ext uri="{FF2B5EF4-FFF2-40B4-BE49-F238E27FC236}">
                <a16:creationId xmlns:a16="http://schemas.microsoft.com/office/drawing/2014/main" id="{CD9284EE-DE49-4B3B-9654-938951ED80EC}"/>
              </a:ext>
            </a:extLst>
          </p:cNvPr>
          <p:cNvPicPr>
            <a:picLocks noChangeAspect="1"/>
          </p:cNvPicPr>
          <p:nvPr/>
        </p:nvPicPr>
        <p:blipFill>
          <a:blip r:embed="rId2"/>
          <a:stretch>
            <a:fillRect/>
          </a:stretch>
        </p:blipFill>
        <p:spPr>
          <a:xfrm>
            <a:off x="110837" y="133906"/>
            <a:ext cx="11970326" cy="6590188"/>
          </a:xfrm>
          <a:prstGeom prst="rect">
            <a:avLst/>
          </a:prstGeom>
        </p:spPr>
      </p:pic>
    </p:spTree>
    <p:extLst>
      <p:ext uri="{BB962C8B-B14F-4D97-AF65-F5344CB8AC3E}">
        <p14:creationId xmlns:p14="http://schemas.microsoft.com/office/powerpoint/2010/main" val="127655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30DC29-843F-4E16-935A-9023EA36D34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Table&#10;&#10;Description automatically generated">
            <a:extLst>
              <a:ext uri="{FF2B5EF4-FFF2-40B4-BE49-F238E27FC236}">
                <a16:creationId xmlns:a16="http://schemas.microsoft.com/office/drawing/2014/main" id="{51EA0BA9-4666-467B-A74C-F710865467ED}"/>
              </a:ext>
            </a:extLst>
          </p:cNvPr>
          <p:cNvPicPr>
            <a:picLocks noChangeAspect="1"/>
          </p:cNvPicPr>
          <p:nvPr/>
        </p:nvPicPr>
        <p:blipFill>
          <a:blip r:embed="rId2"/>
          <a:stretch>
            <a:fillRect/>
          </a:stretch>
        </p:blipFill>
        <p:spPr>
          <a:xfrm>
            <a:off x="124692" y="228829"/>
            <a:ext cx="11748653" cy="6483469"/>
          </a:xfrm>
          <a:prstGeom prst="rect">
            <a:avLst/>
          </a:prstGeom>
        </p:spPr>
      </p:pic>
    </p:spTree>
    <p:extLst>
      <p:ext uri="{BB962C8B-B14F-4D97-AF65-F5344CB8AC3E}">
        <p14:creationId xmlns:p14="http://schemas.microsoft.com/office/powerpoint/2010/main" val="2534837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DA339113-A003-43A6-A01F-E17DA87594A2}"/>
              </a:ext>
            </a:extLst>
          </p:cNvPr>
          <p:cNvPicPr>
            <a:picLocks noChangeAspect="1"/>
          </p:cNvPicPr>
          <p:nvPr/>
        </p:nvPicPr>
        <p:blipFill>
          <a:blip r:embed="rId2"/>
          <a:stretch>
            <a:fillRect/>
          </a:stretch>
        </p:blipFill>
        <p:spPr>
          <a:xfrm>
            <a:off x="609601" y="455085"/>
            <a:ext cx="11443853" cy="3426300"/>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6370FBE1-DEC7-4B2C-B434-730CB12E0E5C}"/>
              </a:ext>
            </a:extLst>
          </p:cNvPr>
          <p:cNvPicPr>
            <a:picLocks noChangeAspect="1"/>
          </p:cNvPicPr>
          <p:nvPr/>
        </p:nvPicPr>
        <p:blipFill>
          <a:blip r:embed="rId3"/>
          <a:stretch>
            <a:fillRect/>
          </a:stretch>
        </p:blipFill>
        <p:spPr>
          <a:xfrm>
            <a:off x="872836" y="4045120"/>
            <a:ext cx="7315199" cy="2702451"/>
          </a:xfrm>
          <a:prstGeom prst="rect">
            <a:avLst/>
          </a:prstGeom>
        </p:spPr>
      </p:pic>
    </p:spTree>
    <p:extLst>
      <p:ext uri="{BB962C8B-B14F-4D97-AF65-F5344CB8AC3E}">
        <p14:creationId xmlns:p14="http://schemas.microsoft.com/office/powerpoint/2010/main" val="366735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2" name="Content Placeholder 2">
            <a:extLst>
              <a:ext uri="{FF2B5EF4-FFF2-40B4-BE49-F238E27FC236}">
                <a16:creationId xmlns:a16="http://schemas.microsoft.com/office/drawing/2014/main" id="{A3CC6E54-45DC-4DDF-B836-8D173C816DE5}"/>
              </a:ext>
            </a:extLst>
          </p:cNvPr>
          <p:cNvGraphicFramePr/>
          <p:nvPr>
            <p:extLst>
              <p:ext uri="{D42A27DB-BD31-4B8C-83A1-F6EECF244321}">
                <p14:modId xmlns:p14="http://schemas.microsoft.com/office/powerpoint/2010/main" val="415487643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33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61B78770-CE60-4F0C-A105-44E2276D1D01}"/>
              </a:ext>
            </a:extLst>
          </p:cNvPr>
          <p:cNvPicPr>
            <a:picLocks noChangeAspect="1"/>
          </p:cNvPicPr>
          <p:nvPr/>
        </p:nvPicPr>
        <p:blipFill>
          <a:blip r:embed="rId2"/>
          <a:stretch>
            <a:fillRect/>
          </a:stretch>
        </p:blipFill>
        <p:spPr>
          <a:xfrm>
            <a:off x="831274" y="351561"/>
            <a:ext cx="10266216" cy="3952007"/>
          </a:xfrm>
          <a:prstGeom prst="rect">
            <a:avLst/>
          </a:prstGeom>
        </p:spPr>
      </p:pic>
      <p:pic>
        <p:nvPicPr>
          <p:cNvPr id="4" name="Picture 5" descr="Text&#10;&#10;Description automatically generated">
            <a:extLst>
              <a:ext uri="{FF2B5EF4-FFF2-40B4-BE49-F238E27FC236}">
                <a16:creationId xmlns:a16="http://schemas.microsoft.com/office/drawing/2014/main" id="{7E725035-43FA-4165-9C34-864313C3348D}"/>
              </a:ext>
            </a:extLst>
          </p:cNvPr>
          <p:cNvPicPr>
            <a:picLocks noChangeAspect="1"/>
          </p:cNvPicPr>
          <p:nvPr/>
        </p:nvPicPr>
        <p:blipFill>
          <a:blip r:embed="rId3"/>
          <a:stretch>
            <a:fillRect/>
          </a:stretch>
        </p:blipFill>
        <p:spPr>
          <a:xfrm>
            <a:off x="1094509" y="4306101"/>
            <a:ext cx="6456217" cy="2388308"/>
          </a:xfrm>
          <a:prstGeom prst="rect">
            <a:avLst/>
          </a:prstGeom>
        </p:spPr>
      </p:pic>
    </p:spTree>
    <p:extLst>
      <p:ext uri="{BB962C8B-B14F-4D97-AF65-F5344CB8AC3E}">
        <p14:creationId xmlns:p14="http://schemas.microsoft.com/office/powerpoint/2010/main" val="4235199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95C79EF1-934C-47AE-A40B-4D7971969955}"/>
              </a:ext>
            </a:extLst>
          </p:cNvPr>
          <p:cNvPicPr>
            <a:picLocks noChangeAspect="1"/>
          </p:cNvPicPr>
          <p:nvPr/>
        </p:nvPicPr>
        <p:blipFill>
          <a:blip r:embed="rId2"/>
          <a:stretch>
            <a:fillRect/>
          </a:stretch>
        </p:blipFill>
        <p:spPr>
          <a:xfrm>
            <a:off x="277092" y="691256"/>
            <a:ext cx="11984180" cy="2829272"/>
          </a:xfrm>
          <a:prstGeom prst="rect">
            <a:avLst/>
          </a:prstGeom>
        </p:spPr>
      </p:pic>
      <p:pic>
        <p:nvPicPr>
          <p:cNvPr id="4" name="Picture 5" descr="Text&#10;&#10;Description automatically generated">
            <a:extLst>
              <a:ext uri="{FF2B5EF4-FFF2-40B4-BE49-F238E27FC236}">
                <a16:creationId xmlns:a16="http://schemas.microsoft.com/office/drawing/2014/main" id="{002DE5C7-5321-4414-A4D2-C395B5C4B40D}"/>
              </a:ext>
            </a:extLst>
          </p:cNvPr>
          <p:cNvPicPr>
            <a:picLocks noChangeAspect="1"/>
          </p:cNvPicPr>
          <p:nvPr/>
        </p:nvPicPr>
        <p:blipFill>
          <a:blip r:embed="rId3"/>
          <a:stretch>
            <a:fillRect/>
          </a:stretch>
        </p:blipFill>
        <p:spPr>
          <a:xfrm>
            <a:off x="762000" y="4112136"/>
            <a:ext cx="7079672" cy="2623836"/>
          </a:xfrm>
          <a:prstGeom prst="rect">
            <a:avLst/>
          </a:prstGeom>
        </p:spPr>
      </p:pic>
    </p:spTree>
    <p:extLst>
      <p:ext uri="{BB962C8B-B14F-4D97-AF65-F5344CB8AC3E}">
        <p14:creationId xmlns:p14="http://schemas.microsoft.com/office/powerpoint/2010/main" val="376427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306931EB-B0D4-4289-9E2E-2437BDFB1D9D}"/>
              </a:ext>
            </a:extLst>
          </p:cNvPr>
          <p:cNvPicPr>
            <a:picLocks noChangeAspect="1"/>
          </p:cNvPicPr>
          <p:nvPr/>
        </p:nvPicPr>
        <p:blipFill>
          <a:blip r:embed="rId2"/>
          <a:stretch>
            <a:fillRect/>
          </a:stretch>
        </p:blipFill>
        <p:spPr>
          <a:xfrm>
            <a:off x="457200" y="239362"/>
            <a:ext cx="11263744" cy="4148693"/>
          </a:xfrm>
          <a:prstGeom prst="rect">
            <a:avLst/>
          </a:prstGeom>
        </p:spPr>
      </p:pic>
      <p:pic>
        <p:nvPicPr>
          <p:cNvPr id="4" name="Picture 5" descr="Text&#10;&#10;Description automatically generated">
            <a:extLst>
              <a:ext uri="{FF2B5EF4-FFF2-40B4-BE49-F238E27FC236}">
                <a16:creationId xmlns:a16="http://schemas.microsoft.com/office/drawing/2014/main" id="{A82C3969-7BA5-4D7C-BEF4-75FFAD207A90}"/>
              </a:ext>
            </a:extLst>
          </p:cNvPr>
          <p:cNvPicPr>
            <a:picLocks noChangeAspect="1"/>
          </p:cNvPicPr>
          <p:nvPr/>
        </p:nvPicPr>
        <p:blipFill>
          <a:blip r:embed="rId3"/>
          <a:stretch>
            <a:fillRect/>
          </a:stretch>
        </p:blipFill>
        <p:spPr>
          <a:xfrm>
            <a:off x="845127" y="4555482"/>
            <a:ext cx="5818909" cy="2152782"/>
          </a:xfrm>
          <a:prstGeom prst="rect">
            <a:avLst/>
          </a:prstGeom>
        </p:spPr>
      </p:pic>
    </p:spTree>
    <p:extLst>
      <p:ext uri="{BB962C8B-B14F-4D97-AF65-F5344CB8AC3E}">
        <p14:creationId xmlns:p14="http://schemas.microsoft.com/office/powerpoint/2010/main" val="174235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D370C44E-0775-489B-93E4-0FB9F465E405}"/>
              </a:ext>
            </a:extLst>
          </p:cNvPr>
          <p:cNvPicPr>
            <a:picLocks noChangeAspect="1"/>
          </p:cNvPicPr>
          <p:nvPr/>
        </p:nvPicPr>
        <p:blipFill>
          <a:blip r:embed="rId2"/>
          <a:stretch>
            <a:fillRect/>
          </a:stretch>
        </p:blipFill>
        <p:spPr>
          <a:xfrm>
            <a:off x="692727" y="703119"/>
            <a:ext cx="10972800" cy="2722417"/>
          </a:xfrm>
          <a:prstGeom prst="rect">
            <a:avLst/>
          </a:prstGeom>
        </p:spPr>
      </p:pic>
      <p:pic>
        <p:nvPicPr>
          <p:cNvPr id="4" name="Picture 5" descr="Text&#10;&#10;Description automatically generated">
            <a:extLst>
              <a:ext uri="{FF2B5EF4-FFF2-40B4-BE49-F238E27FC236}">
                <a16:creationId xmlns:a16="http://schemas.microsoft.com/office/drawing/2014/main" id="{16B99F42-6DE2-4D19-B55B-A3AC0DB20C5F}"/>
              </a:ext>
            </a:extLst>
          </p:cNvPr>
          <p:cNvPicPr>
            <a:picLocks noChangeAspect="1"/>
          </p:cNvPicPr>
          <p:nvPr/>
        </p:nvPicPr>
        <p:blipFill>
          <a:blip r:embed="rId3"/>
          <a:stretch>
            <a:fillRect/>
          </a:stretch>
        </p:blipFill>
        <p:spPr>
          <a:xfrm>
            <a:off x="692727" y="3807336"/>
            <a:ext cx="7647709" cy="2831654"/>
          </a:xfrm>
          <a:prstGeom prst="rect">
            <a:avLst/>
          </a:prstGeom>
        </p:spPr>
      </p:pic>
    </p:spTree>
    <p:extLst>
      <p:ext uri="{BB962C8B-B14F-4D97-AF65-F5344CB8AC3E}">
        <p14:creationId xmlns:p14="http://schemas.microsoft.com/office/powerpoint/2010/main" val="407816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81358E5-3202-45D2-B58D-6EA96EE99015}"/>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Drivers for drug use</a:t>
            </a:r>
            <a:r>
              <a:rPr lang="en-US" baseline="30000">
                <a:solidFill>
                  <a:srgbClr val="FFFFFF"/>
                </a:solidFill>
                <a:cs typeface="Calibri Light"/>
              </a:rPr>
              <a:t>5,6</a:t>
            </a:r>
            <a:endParaRPr lang="en-US">
              <a:solidFill>
                <a:srgbClr val="FFFFFF"/>
              </a:solidFill>
              <a:cs typeface="Calibri Light" panose="020F0302020204030204"/>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FE8DAB-A711-4ADA-99DE-A415D617DD2F}"/>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US" sz="2500" dirty="0">
                <a:cs typeface="Calibri"/>
              </a:rPr>
              <a:t>Children are consuming drugs mainly to aid concentration in school, to self-medicate to reduce sanctions imposed on them by teachers</a:t>
            </a:r>
            <a:r>
              <a:rPr lang="en-US" sz="2500" baseline="30000" dirty="0">
                <a:cs typeface="Calibri"/>
              </a:rPr>
              <a:t>5 </a:t>
            </a:r>
            <a:r>
              <a:rPr lang="en-US" sz="2500" dirty="0">
                <a:cs typeface="Calibri"/>
              </a:rPr>
              <a:t>and to relax</a:t>
            </a:r>
            <a:r>
              <a:rPr lang="en-US" sz="2500" baseline="30000" dirty="0">
                <a:cs typeface="Calibri"/>
              </a:rPr>
              <a:t>5,6</a:t>
            </a:r>
            <a:r>
              <a:rPr lang="en-US" sz="2500" dirty="0">
                <a:cs typeface="Calibri"/>
              </a:rPr>
              <a:t>. </a:t>
            </a:r>
          </a:p>
          <a:p>
            <a:r>
              <a:rPr lang="en-US" sz="2500" dirty="0">
                <a:cs typeface="Calibri"/>
              </a:rPr>
              <a:t>School curriculum pressures, too much focus on attainment at the cost of mental health</a:t>
            </a:r>
            <a:r>
              <a:rPr lang="en-US" sz="2500" baseline="30000" dirty="0">
                <a:cs typeface="Calibri"/>
              </a:rPr>
              <a:t>5,6</a:t>
            </a:r>
            <a:r>
              <a:rPr lang="en-US" sz="2500" dirty="0">
                <a:cs typeface="Calibri"/>
              </a:rPr>
              <a:t>. </a:t>
            </a:r>
          </a:p>
          <a:p>
            <a:r>
              <a:rPr lang="en-US" sz="2500" dirty="0">
                <a:cs typeface="Calibri"/>
              </a:rPr>
              <a:t>Lack of both early and prompt identification and support for children with SEND/SEMH from schools and complex referral processes</a:t>
            </a:r>
            <a:r>
              <a:rPr lang="en-US" sz="2500" baseline="30000" dirty="0">
                <a:cs typeface="Calibri"/>
              </a:rPr>
              <a:t>5,6</a:t>
            </a:r>
            <a:r>
              <a:rPr lang="en-US" sz="2500" dirty="0">
                <a:cs typeface="Calibri"/>
              </a:rPr>
              <a:t>.</a:t>
            </a:r>
            <a:endParaRPr lang="en-US" sz="2500" dirty="0"/>
          </a:p>
          <a:p>
            <a:pPr marL="0" indent="0">
              <a:buNone/>
            </a:pPr>
            <a:endParaRPr lang="en-US" sz="2500" dirty="0">
              <a:cs typeface="Calibri"/>
            </a:endParaRPr>
          </a:p>
          <a:p>
            <a:endParaRPr lang="en-US" sz="2500">
              <a:cs typeface="Calibri"/>
            </a:endParaRPr>
          </a:p>
          <a:p>
            <a:endParaRPr lang="en-US" sz="2500">
              <a:cs typeface="Calibri"/>
            </a:endParaRPr>
          </a:p>
        </p:txBody>
      </p:sp>
    </p:spTree>
    <p:extLst>
      <p:ext uri="{BB962C8B-B14F-4D97-AF65-F5344CB8AC3E}">
        <p14:creationId xmlns:p14="http://schemas.microsoft.com/office/powerpoint/2010/main" val="10282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85A4001-1E5D-4914-BA4A-C05200B16833}"/>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Implications of drug use</a:t>
            </a: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F20072-4651-4F0F-B180-AB84F2D60E21}"/>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US" sz="2500" dirty="0">
                <a:cs typeface="Calibri"/>
              </a:rPr>
              <a:t>School exclusion, challenging </a:t>
            </a:r>
            <a:r>
              <a:rPr lang="en-US" sz="2500" dirty="0" err="1">
                <a:cs typeface="Calibri"/>
              </a:rPr>
              <a:t>behaviours</a:t>
            </a:r>
            <a:r>
              <a:rPr lang="en-US" sz="2500" dirty="0">
                <a:cs typeface="Calibri"/>
              </a:rPr>
              <a:t> in schools</a:t>
            </a:r>
            <a:r>
              <a:rPr lang="en-US" sz="2500" baseline="30000" dirty="0">
                <a:cs typeface="Calibri"/>
              </a:rPr>
              <a:t>2,3,6</a:t>
            </a:r>
            <a:r>
              <a:rPr lang="en-US" sz="2500" dirty="0">
                <a:cs typeface="Calibri"/>
              </a:rPr>
              <a:t>.</a:t>
            </a:r>
          </a:p>
          <a:p>
            <a:r>
              <a:rPr lang="en-US" sz="2500" dirty="0">
                <a:cs typeface="Calibri"/>
              </a:rPr>
              <a:t>Long term physical health conditions</a:t>
            </a:r>
            <a:r>
              <a:rPr lang="en-US" sz="2500" baseline="30000" dirty="0">
                <a:cs typeface="Calibri"/>
              </a:rPr>
              <a:t>6</a:t>
            </a:r>
            <a:r>
              <a:rPr lang="en-US" sz="2500" dirty="0">
                <a:cs typeface="Calibri"/>
              </a:rPr>
              <a:t>.</a:t>
            </a:r>
          </a:p>
          <a:p>
            <a:r>
              <a:rPr lang="en-US" sz="2500" dirty="0">
                <a:cs typeface="Calibri"/>
              </a:rPr>
              <a:t>Long term mental health needs</a:t>
            </a:r>
            <a:r>
              <a:rPr lang="en-US" sz="2500" baseline="30000" dirty="0">
                <a:cs typeface="Calibri"/>
              </a:rPr>
              <a:t>2,3,6</a:t>
            </a:r>
            <a:r>
              <a:rPr lang="en-US" sz="2500" dirty="0">
                <a:cs typeface="Calibri"/>
              </a:rPr>
              <a:t>.</a:t>
            </a:r>
          </a:p>
          <a:p>
            <a:r>
              <a:rPr lang="en-US" sz="2500" dirty="0">
                <a:cs typeface="Calibri"/>
              </a:rPr>
              <a:t>Strain on family unit, caregivers unable to work</a:t>
            </a:r>
            <a:r>
              <a:rPr lang="en-US" sz="2500" baseline="30000" dirty="0">
                <a:cs typeface="Calibri"/>
              </a:rPr>
              <a:t>3,4,6</a:t>
            </a:r>
            <a:r>
              <a:rPr lang="en-US" sz="2500" dirty="0">
                <a:cs typeface="Calibri"/>
              </a:rPr>
              <a:t>.</a:t>
            </a:r>
          </a:p>
          <a:p>
            <a:r>
              <a:rPr lang="en-US" sz="2500" dirty="0">
                <a:cs typeface="Calibri"/>
              </a:rPr>
              <a:t>Criminal activity</a:t>
            </a:r>
            <a:r>
              <a:rPr lang="en-US" sz="2500" baseline="30000" dirty="0">
                <a:cs typeface="Calibri"/>
              </a:rPr>
              <a:t>6</a:t>
            </a:r>
            <a:r>
              <a:rPr lang="en-US" sz="2500" dirty="0">
                <a:cs typeface="Calibri"/>
              </a:rPr>
              <a:t>.</a:t>
            </a:r>
          </a:p>
          <a:p>
            <a:r>
              <a:rPr lang="en-US" sz="2500" dirty="0">
                <a:cs typeface="Calibri"/>
              </a:rPr>
              <a:t>Detrimental effect on siblings</a:t>
            </a:r>
            <a:r>
              <a:rPr lang="en-US" sz="2500" baseline="30000" dirty="0">
                <a:cs typeface="Calibri"/>
              </a:rPr>
              <a:t>6</a:t>
            </a:r>
            <a:r>
              <a:rPr lang="en-US" sz="2500" dirty="0">
                <a:cs typeface="Calibri"/>
              </a:rPr>
              <a:t>.</a:t>
            </a:r>
          </a:p>
        </p:txBody>
      </p:sp>
    </p:spTree>
    <p:extLst>
      <p:ext uri="{BB962C8B-B14F-4D97-AF65-F5344CB8AC3E}">
        <p14:creationId xmlns:p14="http://schemas.microsoft.com/office/powerpoint/2010/main" val="2448916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670553A-110A-4D25-B54A-E85AE547A747}"/>
              </a:ext>
            </a:extLst>
          </p:cNvPr>
          <p:cNvSpPr>
            <a:spLocks noGrp="1"/>
          </p:cNvSpPr>
          <p:nvPr>
            <p:ph type="title"/>
          </p:nvPr>
        </p:nvSpPr>
        <p:spPr>
          <a:xfrm>
            <a:off x="731520" y="731520"/>
            <a:ext cx="6089904" cy="1426464"/>
          </a:xfrm>
        </p:spPr>
        <p:txBody>
          <a:bodyPr>
            <a:normAutofit/>
          </a:bodyPr>
          <a:lstStyle/>
          <a:p>
            <a:r>
              <a:rPr lang="en-US">
                <a:solidFill>
                  <a:srgbClr val="FFFFFF"/>
                </a:solidFill>
                <a:ea typeface="+mj-lt"/>
                <a:cs typeface="+mj-lt"/>
              </a:rPr>
              <a:t>What can be done to reduce drug use in CYP?</a:t>
            </a: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474F5C-FA4E-4B9B-A951-7AB6741B126E}"/>
              </a:ext>
            </a:extLst>
          </p:cNvPr>
          <p:cNvSpPr>
            <a:spLocks noGrp="1"/>
          </p:cNvSpPr>
          <p:nvPr>
            <p:ph idx="1"/>
          </p:nvPr>
        </p:nvSpPr>
        <p:spPr>
          <a:xfrm>
            <a:off x="789456" y="2798385"/>
            <a:ext cx="10597729" cy="3283260"/>
          </a:xfrm>
        </p:spPr>
        <p:txBody>
          <a:bodyPr vert="horz" lIns="91440" tIns="45720" rIns="91440" bIns="45720" rtlCol="0" anchor="ctr">
            <a:noAutofit/>
          </a:bodyPr>
          <a:lstStyle/>
          <a:p>
            <a:r>
              <a:rPr lang="en-US" sz="1800" dirty="0">
                <a:ea typeface="+mn-lt"/>
                <a:cs typeface="+mn-lt"/>
              </a:rPr>
              <a:t>Early identification and assessment of learning difficulties/disabilities, mental health needs/indicators of substance use to prevent disrupted pathways and to address needs</a:t>
            </a:r>
            <a:r>
              <a:rPr lang="en-US" sz="1800" baseline="30000" dirty="0">
                <a:ea typeface="+mn-lt"/>
                <a:cs typeface="+mn-lt"/>
              </a:rPr>
              <a:t>1,2,3,4,5,6. </a:t>
            </a:r>
            <a:endParaRPr lang="en-US" sz="1800" dirty="0">
              <a:ea typeface="+mn-lt"/>
              <a:cs typeface="+mn-lt"/>
            </a:endParaRPr>
          </a:p>
          <a:p>
            <a:r>
              <a:rPr lang="en-US" sz="1800" dirty="0">
                <a:ea typeface="+mn-lt"/>
                <a:cs typeface="+mn-lt"/>
              </a:rPr>
              <a:t>Increase numbers of trained support staff in schools and reduce class sizes to ensure multi-faceted needs are identified and responded to with effective SEN support</a:t>
            </a:r>
            <a:r>
              <a:rPr lang="en-US" sz="1800" baseline="30000" dirty="0">
                <a:ea typeface="+mn-lt"/>
                <a:cs typeface="+mn-lt"/>
              </a:rPr>
              <a:t>1,2,3,5,6</a:t>
            </a:r>
            <a:r>
              <a:rPr lang="en-US" sz="1800" dirty="0">
                <a:ea typeface="+mn-lt"/>
                <a:cs typeface="+mn-lt"/>
              </a:rPr>
              <a:t>.</a:t>
            </a:r>
            <a:endParaRPr lang="en-US" sz="1800" dirty="0">
              <a:cs typeface="Calibri"/>
            </a:endParaRPr>
          </a:p>
          <a:p>
            <a:r>
              <a:rPr lang="en-US" sz="1800" dirty="0">
                <a:ea typeface="+mn-lt"/>
                <a:cs typeface="+mn-lt"/>
              </a:rPr>
              <a:t>Mental health involvement  to begin as soon as needs become apparent, embedded throughout all phases of schooling</a:t>
            </a:r>
            <a:r>
              <a:rPr lang="en-US" sz="1800" baseline="30000" dirty="0">
                <a:ea typeface="+mn-lt"/>
                <a:cs typeface="+mn-lt"/>
              </a:rPr>
              <a:t>5 </a:t>
            </a:r>
            <a:r>
              <a:rPr lang="en-US" sz="1800" dirty="0">
                <a:ea typeface="+mn-lt"/>
                <a:cs typeface="+mn-lt"/>
              </a:rPr>
              <a:t>.</a:t>
            </a:r>
          </a:p>
          <a:p>
            <a:r>
              <a:rPr lang="en-US" sz="1800" dirty="0">
                <a:ea typeface="+mn-lt"/>
                <a:cs typeface="+mn-lt"/>
              </a:rPr>
              <a:t>Remove ineffective </a:t>
            </a:r>
            <a:r>
              <a:rPr lang="en-US" sz="1800" dirty="0" err="1">
                <a:ea typeface="+mn-lt"/>
                <a:cs typeface="+mn-lt"/>
              </a:rPr>
              <a:t>behaviour</a:t>
            </a:r>
            <a:r>
              <a:rPr lang="en-US" sz="1800" dirty="0">
                <a:ea typeface="+mn-lt"/>
                <a:cs typeface="+mn-lt"/>
              </a:rPr>
              <a:t> sanctions from schools such as detentions and isolation booths as they compound negative </a:t>
            </a:r>
            <a:r>
              <a:rPr lang="en-US" sz="1800" dirty="0" err="1">
                <a:ea typeface="+mn-lt"/>
                <a:cs typeface="+mn-lt"/>
              </a:rPr>
              <a:t>behaviours</a:t>
            </a:r>
            <a:r>
              <a:rPr lang="en-US" sz="1800" dirty="0">
                <a:ea typeface="+mn-lt"/>
                <a:cs typeface="+mn-lt"/>
              </a:rPr>
              <a:t>. Failure in school increases likelihood of school exclusion and drug taking as a coping mechanism</a:t>
            </a:r>
            <a:r>
              <a:rPr lang="en-US" sz="1800" baseline="30000" dirty="0">
                <a:ea typeface="+mn-lt"/>
                <a:cs typeface="+mn-lt"/>
              </a:rPr>
              <a:t>2,5,6</a:t>
            </a:r>
            <a:r>
              <a:rPr lang="en-US" sz="1800" dirty="0">
                <a:ea typeface="+mn-lt"/>
                <a:cs typeface="+mn-lt"/>
              </a:rPr>
              <a:t>.</a:t>
            </a:r>
            <a:endParaRPr lang="en-US" sz="1800" dirty="0">
              <a:cs typeface="Calibri"/>
            </a:endParaRPr>
          </a:p>
          <a:p>
            <a:r>
              <a:rPr lang="en-US" sz="1800" dirty="0">
                <a:cs typeface="Calibri"/>
              </a:rPr>
              <a:t>Zero approach to </a:t>
            </a:r>
            <a:r>
              <a:rPr lang="en-US" sz="1800" dirty="0" err="1">
                <a:cs typeface="Calibri"/>
              </a:rPr>
              <a:t>behaviour</a:t>
            </a:r>
            <a:r>
              <a:rPr lang="en-US" sz="1800" dirty="0">
                <a:cs typeface="Calibri"/>
              </a:rPr>
              <a:t> creates a school environment where discretion is not shown, and underlying needs are not understood</a:t>
            </a:r>
            <a:r>
              <a:rPr lang="en-US" sz="1800" baseline="30000" dirty="0">
                <a:cs typeface="Calibri"/>
              </a:rPr>
              <a:t>1</a:t>
            </a:r>
            <a:r>
              <a:rPr lang="en-US" sz="1800" dirty="0">
                <a:cs typeface="Calibri"/>
              </a:rPr>
              <a:t>.</a:t>
            </a:r>
            <a:r>
              <a:rPr lang="en-US" sz="1800" baseline="30000" dirty="0">
                <a:cs typeface="Calibri"/>
              </a:rPr>
              <a:t> </a:t>
            </a:r>
            <a:r>
              <a:rPr lang="en-US" sz="1800" dirty="0">
                <a:cs typeface="Calibri"/>
              </a:rPr>
              <a:t>Adolescents react to minor infractions by re-establishing their autonomy in defiant behaviour</a:t>
            </a:r>
            <a:r>
              <a:rPr lang="en-US" sz="1800" baseline="30000" dirty="0">
                <a:cs typeface="Calibri"/>
              </a:rPr>
              <a:t>1,2,3</a:t>
            </a:r>
            <a:r>
              <a:rPr lang="en-US" sz="1800" dirty="0">
                <a:cs typeface="Calibri"/>
              </a:rPr>
              <a:t>. </a:t>
            </a:r>
            <a:endParaRPr lang="en-US" sz="1800" dirty="0">
              <a:ea typeface="+mn-lt"/>
              <a:cs typeface="+mn-lt"/>
            </a:endParaRPr>
          </a:p>
          <a:p>
            <a:r>
              <a:rPr lang="en-US" sz="1800" dirty="0">
                <a:cs typeface="Calibri"/>
              </a:rPr>
              <a:t>Vocational route options from primary education</a:t>
            </a:r>
            <a:r>
              <a:rPr lang="en-US" sz="1800" baseline="30000" dirty="0">
                <a:cs typeface="Calibri"/>
              </a:rPr>
              <a:t>2,6</a:t>
            </a:r>
            <a:r>
              <a:rPr lang="en-US" sz="1800" dirty="0">
                <a:cs typeface="Calibri"/>
              </a:rPr>
              <a:t>.</a:t>
            </a:r>
            <a:endParaRPr lang="en-US" sz="1800" dirty="0"/>
          </a:p>
        </p:txBody>
      </p:sp>
    </p:spTree>
    <p:extLst>
      <p:ext uri="{BB962C8B-B14F-4D97-AF65-F5344CB8AC3E}">
        <p14:creationId xmlns:p14="http://schemas.microsoft.com/office/powerpoint/2010/main" val="228965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4EECD88-9090-4A07-ABD7-C12473068AA5}"/>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Gaps in interventions and services for drugs?</a:t>
            </a:r>
            <a:endParaRPr lang="en-US">
              <a:solidFill>
                <a:srgbClr val="FFFFFF"/>
              </a:solidFill>
            </a:endParaRP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021427-EB9D-4100-8147-DF88A03BBB3D}"/>
              </a:ext>
            </a:extLst>
          </p:cNvPr>
          <p:cNvSpPr>
            <a:spLocks noGrp="1"/>
          </p:cNvSpPr>
          <p:nvPr>
            <p:ph idx="1"/>
          </p:nvPr>
        </p:nvSpPr>
        <p:spPr>
          <a:xfrm>
            <a:off x="789456" y="2798385"/>
            <a:ext cx="10597729" cy="3283260"/>
          </a:xfrm>
        </p:spPr>
        <p:txBody>
          <a:bodyPr vert="horz" lIns="91440" tIns="45720" rIns="91440" bIns="45720" rtlCol="0" anchor="ctr">
            <a:noAutofit/>
          </a:bodyPr>
          <a:lstStyle/>
          <a:p>
            <a:endParaRPr lang="en-US" sz="1700" dirty="0">
              <a:cs typeface="Calibri"/>
            </a:endParaRPr>
          </a:p>
          <a:p>
            <a:endParaRPr lang="en-US" sz="1700" dirty="0">
              <a:cs typeface="Calibri"/>
            </a:endParaRPr>
          </a:p>
          <a:p>
            <a:endParaRPr lang="en-US" sz="1700" dirty="0">
              <a:cs typeface="Calibri"/>
            </a:endParaRPr>
          </a:p>
          <a:p>
            <a:r>
              <a:rPr lang="en-US" sz="2000" dirty="0">
                <a:cs typeface="Calibri"/>
              </a:rPr>
              <a:t>Support for wider family including siblings </a:t>
            </a:r>
            <a:r>
              <a:rPr lang="en-US" sz="2000" baseline="30000" dirty="0">
                <a:cs typeface="Calibri"/>
              </a:rPr>
              <a:t>5,6</a:t>
            </a:r>
            <a:r>
              <a:rPr lang="en-US" sz="2000" dirty="0">
                <a:cs typeface="Calibri"/>
              </a:rPr>
              <a:t>.</a:t>
            </a:r>
          </a:p>
          <a:p>
            <a:r>
              <a:rPr lang="en-US" sz="2000" dirty="0">
                <a:cs typeface="Calibri"/>
              </a:rPr>
              <a:t>Ongoing mental health support needed that is prompt and easy to access</a:t>
            </a:r>
            <a:r>
              <a:rPr lang="en-US" sz="2000" baseline="30000" dirty="0">
                <a:cs typeface="Calibri"/>
              </a:rPr>
              <a:t>6</a:t>
            </a:r>
            <a:r>
              <a:rPr lang="en-US" sz="2000" dirty="0">
                <a:cs typeface="Calibri"/>
              </a:rPr>
              <a:t>.</a:t>
            </a:r>
          </a:p>
          <a:p>
            <a:r>
              <a:rPr lang="en-US" sz="2000" dirty="0">
                <a:cs typeface="Calibri"/>
              </a:rPr>
              <a:t>The children are not seeing their drug use as addiction</a:t>
            </a:r>
            <a:r>
              <a:rPr lang="en-US" sz="2000" baseline="30000" dirty="0">
                <a:cs typeface="Calibri"/>
              </a:rPr>
              <a:t>5</a:t>
            </a:r>
            <a:r>
              <a:rPr lang="en-US" sz="2000" dirty="0">
                <a:cs typeface="Calibri"/>
              </a:rPr>
              <a:t>.  Interventions need to focus on not only how to use drugs safely but to educate children that they are addictive</a:t>
            </a:r>
          </a:p>
          <a:p>
            <a:r>
              <a:rPr lang="en-US" sz="2000" dirty="0">
                <a:cs typeface="Calibri"/>
              </a:rPr>
              <a:t>Onsite drug education from specialist services in areas where use is evident </a:t>
            </a:r>
          </a:p>
          <a:p>
            <a:r>
              <a:rPr lang="en-US" sz="2000" dirty="0">
                <a:ea typeface="+mn-lt"/>
                <a:cs typeface="+mn-lt"/>
              </a:rPr>
              <a:t>The children agreed that taking class B drugs leads to class A drug consumption</a:t>
            </a:r>
            <a:r>
              <a:rPr lang="en-US" sz="2000" baseline="30000" dirty="0">
                <a:ea typeface="+mn-lt"/>
                <a:cs typeface="+mn-lt"/>
              </a:rPr>
              <a:t>5</a:t>
            </a:r>
            <a:r>
              <a:rPr lang="en-US" sz="2000" dirty="0">
                <a:ea typeface="+mn-lt"/>
                <a:cs typeface="+mn-lt"/>
              </a:rPr>
              <a:t>.  Education from services needs to start in primary school</a:t>
            </a:r>
          </a:p>
          <a:p>
            <a:r>
              <a:rPr lang="en-US" sz="2000" dirty="0">
                <a:ea typeface="+mn-lt"/>
                <a:cs typeface="+mn-lt"/>
              </a:rPr>
              <a:t>Pupil Referral Units and SEMH school provisions need to have drug and alcohol facilities on site to support children and families (including siblings)</a:t>
            </a:r>
          </a:p>
          <a:p>
            <a:endParaRPr lang="en-US" sz="1800" dirty="0">
              <a:ea typeface="+mn-lt"/>
              <a:cs typeface="+mn-lt"/>
            </a:endParaRPr>
          </a:p>
          <a:p>
            <a:endParaRPr lang="en-US" sz="1700">
              <a:ea typeface="+mn-lt"/>
              <a:cs typeface="+mn-lt"/>
            </a:endParaRPr>
          </a:p>
          <a:p>
            <a:endParaRPr lang="en-US" sz="1700">
              <a:cs typeface="Calibri"/>
            </a:endParaRPr>
          </a:p>
          <a:p>
            <a:pPr marL="0" indent="0">
              <a:buNone/>
            </a:pPr>
            <a:endParaRPr lang="en-US" sz="1700">
              <a:cs typeface="Calibri"/>
            </a:endParaRPr>
          </a:p>
        </p:txBody>
      </p:sp>
    </p:spTree>
    <p:extLst>
      <p:ext uri="{BB962C8B-B14F-4D97-AF65-F5344CB8AC3E}">
        <p14:creationId xmlns:p14="http://schemas.microsoft.com/office/powerpoint/2010/main" val="164950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F942181-291C-4FB0-9A21-ED3901BE61EB}"/>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cs typeface="Calibri Light"/>
              </a:rPr>
              <a:t>Break out room discussion 2: 4:30-4:45</a:t>
            </a:r>
            <a:endParaRPr lang="en-US" sz="3800" dirty="0">
              <a:solidFill>
                <a:srgbClr val="FFFFFF"/>
              </a:solidFill>
            </a:endParaRP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8C1893-15F7-4405-BCCF-DCE29B93DBB5}"/>
              </a:ext>
            </a:extLst>
          </p:cNvPr>
          <p:cNvSpPr>
            <a:spLocks noGrp="1"/>
          </p:cNvSpPr>
          <p:nvPr>
            <p:ph idx="1"/>
          </p:nvPr>
        </p:nvSpPr>
        <p:spPr>
          <a:xfrm>
            <a:off x="4379709" y="686862"/>
            <a:ext cx="7037591" cy="5475129"/>
          </a:xfrm>
        </p:spPr>
        <p:txBody>
          <a:bodyPr vert="horz" lIns="91440" tIns="45720" rIns="91440" bIns="45720" rtlCol="0" anchor="ctr">
            <a:normAutofit/>
          </a:bodyPr>
          <a:lstStyle/>
          <a:p>
            <a:pPr marL="0" indent="0">
              <a:buNone/>
            </a:pPr>
            <a:r>
              <a:rPr lang="en-US" sz="2600" dirty="0">
                <a:cs typeface="Calibri"/>
              </a:rPr>
              <a:t>Think about Ben, Carlos, Noah, Luca and Zak</a:t>
            </a:r>
          </a:p>
          <a:p>
            <a:pPr marL="0" indent="0">
              <a:buNone/>
            </a:pPr>
            <a:endParaRPr lang="en-US" sz="2600">
              <a:cs typeface="Calibri"/>
            </a:endParaRPr>
          </a:p>
          <a:p>
            <a:pPr marL="0" indent="0">
              <a:buNone/>
            </a:pPr>
            <a:r>
              <a:rPr lang="en-US" sz="2600" dirty="0">
                <a:ea typeface="+mn-lt"/>
                <a:cs typeface="+mn-lt"/>
              </a:rPr>
              <a:t>How do we prevent the next generation of school exclusions?</a:t>
            </a:r>
          </a:p>
          <a:p>
            <a:pPr marL="0" indent="0">
              <a:buNone/>
            </a:pPr>
            <a:endParaRPr lang="en-US" sz="2600" dirty="0">
              <a:ea typeface="+mn-lt"/>
              <a:cs typeface="+mn-lt"/>
            </a:endParaRPr>
          </a:p>
          <a:p>
            <a:pPr marL="0" indent="0">
              <a:buNone/>
            </a:pPr>
            <a:endParaRPr lang="en-US" sz="2600" dirty="0">
              <a:ea typeface="+mn-lt"/>
              <a:cs typeface="+mn-lt"/>
            </a:endParaRPr>
          </a:p>
          <a:p>
            <a:pPr marL="0" indent="0">
              <a:buNone/>
            </a:pPr>
            <a:endParaRPr lang="en-US" sz="2600">
              <a:ea typeface="+mn-lt"/>
              <a:cs typeface="+mn-lt"/>
            </a:endParaRPr>
          </a:p>
          <a:p>
            <a:pPr marL="0" indent="0">
              <a:buNone/>
            </a:pPr>
            <a:endParaRPr lang="en-US" sz="2600">
              <a:ea typeface="+mn-lt"/>
              <a:cs typeface="+mn-lt"/>
            </a:endParaRPr>
          </a:p>
        </p:txBody>
      </p:sp>
      <p:sp>
        <p:nvSpPr>
          <p:cNvPr id="4" name="TextBox 3">
            <a:extLst>
              <a:ext uri="{FF2B5EF4-FFF2-40B4-BE49-F238E27FC236}">
                <a16:creationId xmlns:a16="http://schemas.microsoft.com/office/drawing/2014/main" id="{864A9451-8134-476B-949D-6295D44DD379}"/>
              </a:ext>
            </a:extLst>
          </p:cNvPr>
          <p:cNvSpPr txBox="1"/>
          <p:nvPr/>
        </p:nvSpPr>
        <p:spPr>
          <a:xfrm>
            <a:off x="828136" y="51413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TextBox 4">
            <a:extLst>
              <a:ext uri="{FF2B5EF4-FFF2-40B4-BE49-F238E27FC236}">
                <a16:creationId xmlns:a16="http://schemas.microsoft.com/office/drawing/2014/main" id="{8D7E0098-8110-478E-9360-C8EC77BB181D}"/>
              </a:ext>
            </a:extLst>
          </p:cNvPr>
          <p:cNvSpPr txBox="1"/>
          <p:nvPr/>
        </p:nvSpPr>
        <p:spPr>
          <a:xfrm>
            <a:off x="598098" y="5069457"/>
            <a:ext cx="30307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cs typeface="Calibri"/>
              </a:rPr>
              <a:t>4:45-5pm:Q and A</a:t>
            </a:r>
          </a:p>
        </p:txBody>
      </p:sp>
    </p:spTree>
    <p:extLst>
      <p:ext uri="{BB962C8B-B14F-4D97-AF65-F5344CB8AC3E}">
        <p14:creationId xmlns:p14="http://schemas.microsoft.com/office/powerpoint/2010/main" val="3060687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B4F3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C8AD82-1D6C-4C48-844B-A28E2C602102}"/>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dirty="0">
                <a:solidFill>
                  <a:srgbClr val="3B4F38"/>
                </a:solidFill>
                <a:cs typeface="Calibri Light"/>
              </a:rPr>
              <a:t>The next level...</a:t>
            </a:r>
            <a:endParaRPr lang="en-US" sz="5800" dirty="0">
              <a:solidFill>
                <a:srgbClr val="3B4F38"/>
              </a:solidFill>
            </a:endParaRPr>
          </a:p>
        </p:txBody>
      </p:sp>
      <p:pic>
        <p:nvPicPr>
          <p:cNvPr id="4" name="Picture 4" descr="A picture containing calendar&#10;&#10;Description automatically generated">
            <a:extLst>
              <a:ext uri="{FF2B5EF4-FFF2-40B4-BE49-F238E27FC236}">
                <a16:creationId xmlns:a16="http://schemas.microsoft.com/office/drawing/2014/main" id="{E05E3B55-33EA-45CD-B2DC-697C818B62D2}"/>
              </a:ext>
            </a:extLst>
          </p:cNvPr>
          <p:cNvPicPr>
            <a:picLocks noGrp="1" noChangeAspect="1"/>
          </p:cNvPicPr>
          <p:nvPr>
            <p:ph idx="1"/>
          </p:nvPr>
        </p:nvPicPr>
        <p:blipFill rotWithShape="1">
          <a:blip r:embed="rId2"/>
          <a:srcRect l="10853" r="9861" b="1"/>
          <a:stretch/>
        </p:blipFill>
        <p:spPr>
          <a:xfrm>
            <a:off x="243840" y="256540"/>
            <a:ext cx="11704320" cy="3764276"/>
          </a:xfrm>
          <a:prstGeom prst="rect">
            <a:avLst/>
          </a:prstGeom>
        </p:spPr>
      </p:pic>
    </p:spTree>
    <p:extLst>
      <p:ext uri="{BB962C8B-B14F-4D97-AF65-F5344CB8AC3E}">
        <p14:creationId xmlns:p14="http://schemas.microsoft.com/office/powerpoint/2010/main" val="33553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9">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21">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C20D05-DE47-4B22-99FD-824E4641D60A}"/>
              </a:ext>
            </a:extLst>
          </p:cNvPr>
          <p:cNvSpPr>
            <a:spLocks noGrp="1"/>
          </p:cNvSpPr>
          <p:nvPr>
            <p:ph type="title"/>
          </p:nvPr>
        </p:nvSpPr>
        <p:spPr>
          <a:xfrm>
            <a:off x="-12746" y="1412489"/>
            <a:ext cx="3688513" cy="2156621"/>
          </a:xfrm>
        </p:spPr>
        <p:txBody>
          <a:bodyPr anchor="t">
            <a:normAutofit/>
          </a:bodyPr>
          <a:lstStyle/>
          <a:p>
            <a:r>
              <a:rPr lang="en-US" sz="2400" dirty="0">
                <a:solidFill>
                  <a:srgbClr val="FFFFFF"/>
                </a:solidFill>
                <a:cs typeface="Calibri Light"/>
              </a:rPr>
              <a:t>Evidence base (for today)</a:t>
            </a:r>
            <a:br>
              <a:rPr lang="en-US" sz="2400" dirty="0">
                <a:solidFill>
                  <a:srgbClr val="FFFFFF"/>
                </a:solidFill>
                <a:cs typeface="Calibri Light"/>
              </a:rPr>
            </a:br>
            <a:r>
              <a:rPr lang="en-US" sz="2400" dirty="0">
                <a:solidFill>
                  <a:srgbClr val="FFFFFF"/>
                </a:solidFill>
                <a:cs typeface="Calibri Light"/>
              </a:rPr>
              <a:t> Sure.sunderland.ac.uk</a:t>
            </a:r>
            <a:endParaRPr lang="en-US" sz="2400" dirty="0">
              <a:solidFill>
                <a:srgbClr val="FFFFFF"/>
              </a:solidFill>
            </a:endParaRPr>
          </a:p>
        </p:txBody>
      </p:sp>
      <p:sp>
        <p:nvSpPr>
          <p:cNvPr id="3" name="Content Placeholder 2">
            <a:extLst>
              <a:ext uri="{FF2B5EF4-FFF2-40B4-BE49-F238E27FC236}">
                <a16:creationId xmlns:a16="http://schemas.microsoft.com/office/drawing/2014/main" id="{7CC2FE09-ADB3-4BD9-BB47-5035F11970A4}"/>
              </a:ext>
            </a:extLst>
          </p:cNvPr>
          <p:cNvSpPr>
            <a:spLocks noGrp="1"/>
          </p:cNvSpPr>
          <p:nvPr>
            <p:ph sz="half" idx="1"/>
          </p:nvPr>
        </p:nvSpPr>
        <p:spPr>
          <a:xfrm>
            <a:off x="4229174" y="110162"/>
            <a:ext cx="3410989" cy="4363844"/>
          </a:xfrm>
        </p:spPr>
        <p:txBody>
          <a:bodyPr vert="horz" lIns="91440" tIns="45720" rIns="91440" bIns="45720" rtlCol="0" anchor="t">
            <a:noAutofit/>
          </a:bodyPr>
          <a:lstStyle/>
          <a:p>
            <a:r>
              <a:rPr lang="en-US" sz="1600" baseline="30000" dirty="0">
                <a:ea typeface="+mn-lt"/>
                <a:cs typeface="+mn-lt"/>
              </a:rPr>
              <a:t>1</a:t>
            </a:r>
            <a:r>
              <a:rPr lang="en-US" sz="1600" dirty="0">
                <a:ea typeface="+mn-lt"/>
                <a:cs typeface="+mn-lt"/>
              </a:rPr>
              <a:t>Martin-Denham, S. (2020a) The enablers and barriers to successful managed moves: The voice of children, caregivers and professionals </a:t>
            </a:r>
            <a:r>
              <a:rPr lang="en-US" sz="1600" dirty="0">
                <a:ea typeface="+mn-lt"/>
                <a:cs typeface="+mn-lt"/>
                <a:hlinkClick r:id="rId2"/>
              </a:rPr>
              <a:t>https://sure.sunderland.ac.uk/id/eprint/11942/</a:t>
            </a:r>
            <a:r>
              <a:rPr lang="en-US" sz="1600" dirty="0">
                <a:ea typeface="+mn-lt"/>
                <a:cs typeface="+mn-lt"/>
              </a:rPr>
              <a:t> </a:t>
            </a:r>
          </a:p>
          <a:p>
            <a:r>
              <a:rPr lang="en-US" sz="1600" baseline="30000" dirty="0">
                <a:ea typeface="+mn-lt"/>
                <a:cs typeface="+mn-lt"/>
              </a:rPr>
              <a:t>2</a:t>
            </a:r>
            <a:r>
              <a:rPr lang="en-US" sz="1600" dirty="0">
                <a:ea typeface="+mn-lt"/>
                <a:cs typeface="+mn-lt"/>
              </a:rPr>
              <a:t>Martin-Denham, S. (2020b) An investigation into the perceived enablers and barriers to mainstream schooling: The voices of children excluded from school, their caregivers and professionals </a:t>
            </a:r>
            <a:r>
              <a:rPr lang="en-US" sz="1600" dirty="0">
                <a:ea typeface="+mn-lt"/>
                <a:cs typeface="+mn-lt"/>
                <a:hlinkClick r:id="rId3"/>
              </a:rPr>
              <a:t>https://sure.sunderland.ac.uk/id/eprint/11941/</a:t>
            </a:r>
            <a:r>
              <a:rPr lang="en-US" sz="1600" dirty="0">
                <a:ea typeface="+mn-lt"/>
                <a:cs typeface="+mn-lt"/>
              </a:rPr>
              <a:t> </a:t>
            </a:r>
          </a:p>
          <a:p>
            <a:r>
              <a:rPr lang="en-US" sz="1600" baseline="30000" dirty="0">
                <a:ea typeface="+mn-lt"/>
                <a:cs typeface="+mn-lt"/>
              </a:rPr>
              <a:t>3</a:t>
            </a:r>
            <a:r>
              <a:rPr lang="en-US" sz="1600" dirty="0">
                <a:ea typeface="+mn-lt"/>
                <a:cs typeface="+mn-lt"/>
              </a:rPr>
              <a:t>Martin-Denham, S. (2020c) A review of school exclusion on the mental health, well-being of children and young people in the City of Sunderland </a:t>
            </a:r>
            <a:r>
              <a:rPr lang="en-US" sz="1600" dirty="0">
                <a:ea typeface="+mn-lt"/>
                <a:cs typeface="+mn-lt"/>
                <a:hlinkClick r:id="rId4"/>
              </a:rPr>
              <a:t>https://sure.sunderland.ac.uk/id/eprint/11940/</a:t>
            </a:r>
            <a:r>
              <a:rPr lang="en-US" sz="1600" dirty="0">
                <a:ea typeface="+mn-lt"/>
                <a:cs typeface="+mn-lt"/>
              </a:rPr>
              <a:t> </a:t>
            </a:r>
            <a:endParaRPr lang="en-US" sz="1600" dirty="0">
              <a:cs typeface="Calibri"/>
            </a:endParaRPr>
          </a:p>
          <a:p>
            <a:r>
              <a:rPr lang="en-US" sz="1600" baseline="30000" dirty="0">
                <a:cs typeface="Calibri"/>
              </a:rPr>
              <a:t>4</a:t>
            </a:r>
            <a:r>
              <a:rPr lang="en-US" sz="1600" dirty="0">
                <a:cs typeface="Calibri"/>
              </a:rPr>
              <a:t>Martin-Denham, S. and Donaghue, J. (2020) Impact and Measure of Adverse Childhood Experiences. </a:t>
            </a:r>
            <a:r>
              <a:rPr lang="en-US" sz="1600" i="1" dirty="0">
                <a:cs typeface="Calibri"/>
              </a:rPr>
              <a:t>Journal of Public Health</a:t>
            </a:r>
            <a:r>
              <a:rPr lang="en-US" sz="1600" dirty="0">
                <a:cs typeface="Calibri"/>
              </a:rPr>
              <a:t> </a:t>
            </a:r>
            <a:r>
              <a:rPr lang="en-US" sz="1600" dirty="0">
                <a:cs typeface="Calibri"/>
                <a:hlinkClick r:id="rId5"/>
              </a:rPr>
              <a:t>https://rdcu.be/b68MO</a:t>
            </a:r>
            <a:endParaRPr lang="en-US" sz="1600" dirty="0">
              <a:cs typeface="Calibri"/>
            </a:endParaRPr>
          </a:p>
          <a:p>
            <a:endParaRPr lang="en-US" sz="1100" dirty="0">
              <a:cs typeface="Calibri"/>
            </a:endParaRPr>
          </a:p>
        </p:txBody>
      </p:sp>
      <p:sp>
        <p:nvSpPr>
          <p:cNvPr id="4" name="Content Placeholder 3">
            <a:extLst>
              <a:ext uri="{FF2B5EF4-FFF2-40B4-BE49-F238E27FC236}">
                <a16:creationId xmlns:a16="http://schemas.microsoft.com/office/drawing/2014/main" id="{35013932-AC8B-41BA-A84B-EF2C13255322}"/>
              </a:ext>
            </a:extLst>
          </p:cNvPr>
          <p:cNvSpPr>
            <a:spLocks noGrp="1"/>
          </p:cNvSpPr>
          <p:nvPr>
            <p:ph sz="half" idx="2"/>
          </p:nvPr>
        </p:nvSpPr>
        <p:spPr>
          <a:xfrm>
            <a:off x="7634186" y="-674"/>
            <a:ext cx="4408516" cy="4363844"/>
          </a:xfrm>
        </p:spPr>
        <p:txBody>
          <a:bodyPr vert="horz" lIns="91440" tIns="45720" rIns="91440" bIns="45720" rtlCol="0" anchor="t">
            <a:noAutofit/>
          </a:bodyPr>
          <a:lstStyle/>
          <a:p>
            <a:r>
              <a:rPr lang="en-US" sz="1600" baseline="30000" dirty="0">
                <a:ea typeface="+mn-lt"/>
                <a:cs typeface="+mn-lt"/>
              </a:rPr>
              <a:t>5</a:t>
            </a:r>
            <a:r>
              <a:rPr lang="en-US" sz="1600" dirty="0">
                <a:ea typeface="+mn-lt"/>
                <a:cs typeface="+mn-lt"/>
              </a:rPr>
              <a:t>Martin-Denham, S. (2020/21) School exclusion, substance misuse and use of weapons: An interpretative phenomenological analysis of interviews with children. </a:t>
            </a:r>
            <a:r>
              <a:rPr lang="en-US" sz="1600" i="1" dirty="0">
                <a:ea typeface="+mn-lt"/>
                <a:cs typeface="+mn-lt"/>
              </a:rPr>
              <a:t>Support for Learning</a:t>
            </a:r>
            <a:r>
              <a:rPr lang="en-US" sz="1600" dirty="0">
                <a:ea typeface="+mn-lt"/>
                <a:cs typeface="+mn-lt"/>
              </a:rPr>
              <a:t> [in press]</a:t>
            </a:r>
          </a:p>
          <a:p>
            <a:r>
              <a:rPr lang="en-US" sz="1600" baseline="30000" dirty="0">
                <a:ea typeface="+mn-lt"/>
                <a:cs typeface="+mn-lt"/>
              </a:rPr>
              <a:t>6</a:t>
            </a:r>
            <a:r>
              <a:rPr lang="en-US" sz="1600" dirty="0">
                <a:ea typeface="+mn-lt"/>
                <a:cs typeface="+mn-lt"/>
              </a:rPr>
              <a:t>Martin-Denham, S. (2020/21) Riding the roller coaster of school exclusion coupled with drug misuse: The lived experience of caregivers. </a:t>
            </a:r>
            <a:r>
              <a:rPr lang="en-US" sz="1600" i="1" dirty="0">
                <a:ea typeface="+mn-lt"/>
                <a:cs typeface="+mn-lt"/>
              </a:rPr>
              <a:t>Emotional and Behavioural Difficulties</a:t>
            </a:r>
            <a:r>
              <a:rPr lang="en-US" sz="1600" dirty="0">
                <a:ea typeface="+mn-lt"/>
                <a:cs typeface="+mn-lt"/>
              </a:rPr>
              <a:t>. </a:t>
            </a:r>
            <a:r>
              <a:rPr lang="en-GB" sz="1600" dirty="0"/>
              <a:t>doi.org/10.1080/13632752.2020.1848985</a:t>
            </a:r>
            <a:r>
              <a:rPr lang="en-US" sz="1600" dirty="0">
                <a:ea typeface="+mn-lt"/>
                <a:cs typeface="+mn-lt"/>
              </a:rPr>
              <a:t> [in press]</a:t>
            </a:r>
          </a:p>
          <a:p>
            <a:r>
              <a:rPr lang="en-US" sz="1600" baseline="30000" dirty="0">
                <a:cs typeface="Calibri"/>
              </a:rPr>
              <a:t>7</a:t>
            </a:r>
            <a:r>
              <a:rPr lang="en-US" sz="1600" dirty="0">
                <a:cs typeface="Calibri"/>
              </a:rPr>
              <a:t>Martin-Denham, S. and Donaghue, J. (2020) Out of sight, out of mind? Managed moves in England.  Sunderland: University of Sunderland. </a:t>
            </a:r>
            <a:r>
              <a:rPr lang="en-US" sz="1600" dirty="0">
                <a:ea typeface="+mn-lt"/>
                <a:cs typeface="+mn-lt"/>
                <a:hlinkClick r:id="rId6"/>
              </a:rPr>
              <a:t>https://sure.sunderland.ac.uk/id/eprint/11883/</a:t>
            </a:r>
            <a:endParaRPr lang="en-US" sz="1600" dirty="0">
              <a:ea typeface="+mn-lt"/>
              <a:cs typeface="+mn-lt"/>
            </a:endParaRPr>
          </a:p>
          <a:p>
            <a:r>
              <a:rPr lang="en-US" sz="1600" baseline="30000" dirty="0">
                <a:cs typeface="Calibri"/>
              </a:rPr>
              <a:t>8</a:t>
            </a:r>
            <a:r>
              <a:rPr lang="en-US" sz="1600" dirty="0">
                <a:cs typeface="Calibri"/>
              </a:rPr>
              <a:t>Martin-Denham, S. and Donaghue, J. (2020) Excluded for no real reason. Sunderland: University of Sunderland. </a:t>
            </a:r>
            <a:r>
              <a:rPr lang="en-US" sz="1600" dirty="0">
                <a:ea typeface="+mn-lt"/>
                <a:cs typeface="+mn-lt"/>
                <a:hlinkClick r:id="rId7"/>
              </a:rPr>
              <a:t>https://sure.sunderland.ac.uk/id/eprint/11472/</a:t>
            </a:r>
            <a:endParaRPr lang="en-US" sz="1600" dirty="0">
              <a:ea typeface="+mn-lt"/>
              <a:cs typeface="+mn-lt"/>
            </a:endParaRPr>
          </a:p>
          <a:p>
            <a:r>
              <a:rPr lang="en-US" sz="1600" baseline="50000" dirty="0">
                <a:ea typeface="+mn-lt"/>
                <a:cs typeface="+mn-lt"/>
              </a:rPr>
              <a:t>9</a:t>
            </a:r>
            <a:r>
              <a:rPr lang="en-US" sz="1600" dirty="0">
                <a:ea typeface="+mn-lt"/>
                <a:cs typeface="+mn-lt"/>
              </a:rPr>
              <a:t>Martin-Denham, S. (2021) An interpretative phenomenological analysis of pathways to school exclusion: Children with Autism. </a:t>
            </a:r>
            <a:r>
              <a:rPr lang="en-US" sz="1600" i="1" dirty="0">
                <a:ea typeface="+mn-lt"/>
                <a:cs typeface="+mn-lt"/>
              </a:rPr>
              <a:t>Autism </a:t>
            </a:r>
            <a:r>
              <a:rPr lang="en-US" sz="1600" dirty="0">
                <a:ea typeface="+mn-lt"/>
                <a:cs typeface="+mn-lt"/>
              </a:rPr>
              <a:t>(in works)</a:t>
            </a:r>
            <a:endParaRPr lang="en-US" sz="1600" dirty="0">
              <a:cs typeface="Calibri"/>
            </a:endParaRPr>
          </a:p>
          <a:p>
            <a:endParaRPr lang="en-US" sz="1000">
              <a:cs typeface="Calibri"/>
            </a:endParaRPr>
          </a:p>
          <a:p>
            <a:pPr marL="0" indent="0">
              <a:buNone/>
            </a:pPr>
            <a:endParaRPr lang="en-US" sz="1000">
              <a:cs typeface="Calibri"/>
            </a:endParaRPr>
          </a:p>
        </p:txBody>
      </p:sp>
    </p:spTree>
    <p:extLst>
      <p:ext uri="{BB962C8B-B14F-4D97-AF65-F5344CB8AC3E}">
        <p14:creationId xmlns:p14="http://schemas.microsoft.com/office/powerpoint/2010/main" val="14730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9F4B3-8772-416D-B1D6-2C21C26556C6}"/>
              </a:ext>
            </a:extLst>
          </p:cNvPr>
          <p:cNvSpPr txBox="1"/>
          <p:nvPr/>
        </p:nvSpPr>
        <p:spPr>
          <a:xfrm>
            <a:off x="160819" y="470704"/>
            <a:ext cx="11771275"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References</a:t>
            </a:r>
            <a:endParaRPr lang="en-US" b="1" dirty="0">
              <a:cs typeface="Calibri"/>
            </a:endParaRPr>
          </a:p>
          <a:p>
            <a:endParaRPr lang="en-US" b="1" dirty="0">
              <a:ea typeface="+mn-lt"/>
              <a:cs typeface="+mn-lt"/>
            </a:endParaRPr>
          </a:p>
          <a:p>
            <a:r>
              <a:rPr lang="en-US" sz="1100" dirty="0">
                <a:ea typeface="+mn-lt"/>
                <a:cs typeface="+mn-lt"/>
              </a:rPr>
              <a:t>Colaizzi, P. F. (1978) Psychological research as the phenomenologist views it. In R. S. Valle, and M. King (Eds.), </a:t>
            </a:r>
            <a:r>
              <a:rPr lang="en-US" sz="1100" i="1" dirty="0">
                <a:ea typeface="+mn-lt"/>
                <a:cs typeface="+mn-lt"/>
              </a:rPr>
              <a:t>Existential-phenomenological alternatives for psychology </a:t>
            </a:r>
            <a:r>
              <a:rPr lang="en-US" sz="1100" dirty="0">
                <a:ea typeface="+mn-lt"/>
                <a:cs typeface="+mn-lt"/>
              </a:rPr>
              <a:t>(pp. 48–71). Oxford University Press. </a:t>
            </a:r>
            <a:endParaRPr lang="en-US"/>
          </a:p>
          <a:p>
            <a:endParaRPr lang="en-US" sz="1100" dirty="0">
              <a:ea typeface="+mn-lt"/>
              <a:cs typeface="+mn-lt"/>
            </a:endParaRPr>
          </a:p>
          <a:p>
            <a:r>
              <a:rPr lang="en-US" sz="1100" dirty="0">
                <a:ea typeface="+mn-lt"/>
                <a:cs typeface="+mn-lt"/>
              </a:rPr>
              <a:t>DfE (2016) </a:t>
            </a:r>
            <a:r>
              <a:rPr lang="en-US" sz="1100" dirty="0" err="1">
                <a:ea typeface="+mn-lt"/>
                <a:cs typeface="+mn-lt"/>
              </a:rPr>
              <a:t>Behaviour</a:t>
            </a:r>
            <a:r>
              <a:rPr lang="en-US" sz="1100" dirty="0">
                <a:ea typeface="+mn-lt"/>
                <a:cs typeface="+mn-lt"/>
              </a:rPr>
              <a:t> and discipline in schools: Advice for headteachers and school staff. London: DfE.</a:t>
            </a:r>
            <a:endParaRPr lang="en-US" dirty="0"/>
          </a:p>
          <a:p>
            <a:endParaRPr lang="en-US" sz="1100" dirty="0">
              <a:ea typeface="+mn-lt"/>
              <a:cs typeface="+mn-lt"/>
            </a:endParaRPr>
          </a:p>
          <a:p>
            <a:r>
              <a:rPr lang="en-US" sz="1100" dirty="0">
                <a:ea typeface="+mn-lt"/>
                <a:cs typeface="+mn-lt"/>
              </a:rPr>
              <a:t>DfE (2017) Exclusion from maintained schools, academies and pupil referral units in England: Statutory guidance for those with legal responsibilities in relation to exclusion. London: DfE.</a:t>
            </a:r>
            <a:endParaRPr lang="en-US" dirty="0"/>
          </a:p>
          <a:p>
            <a:endParaRPr lang="en-US" sz="1100" dirty="0">
              <a:ea typeface="+mn-lt"/>
              <a:cs typeface="+mn-lt"/>
            </a:endParaRPr>
          </a:p>
          <a:p>
            <a:r>
              <a:rPr lang="en-US" sz="1100" dirty="0">
                <a:ea typeface="+mn-lt"/>
                <a:cs typeface="+mn-lt"/>
              </a:rPr>
              <a:t>Giorgi, A. (1985) </a:t>
            </a:r>
            <a:r>
              <a:rPr lang="en-US" sz="1100" i="1" dirty="0">
                <a:ea typeface="+mn-lt"/>
                <a:cs typeface="+mn-lt"/>
              </a:rPr>
              <a:t>Phenomenology and psychological research</a:t>
            </a:r>
            <a:r>
              <a:rPr lang="en-US" sz="1100" dirty="0">
                <a:ea typeface="+mn-lt"/>
                <a:cs typeface="+mn-lt"/>
              </a:rPr>
              <a:t>. Pittsburgh: Duquesne University Press. </a:t>
            </a:r>
            <a:endParaRPr lang="en-US">
              <a:ea typeface="+mn-lt"/>
              <a:cs typeface="+mn-lt"/>
            </a:endParaRPr>
          </a:p>
          <a:p>
            <a:endParaRPr lang="en-US" sz="1100" dirty="0">
              <a:ea typeface="+mn-lt"/>
              <a:cs typeface="+mn-lt"/>
            </a:endParaRPr>
          </a:p>
          <a:p>
            <a:r>
              <a:rPr lang="en-US" sz="1100" dirty="0">
                <a:ea typeface="+mn-lt"/>
                <a:cs typeface="+mn-lt"/>
              </a:rPr>
              <a:t>Harding, J. (2019) </a:t>
            </a:r>
            <a:r>
              <a:rPr lang="en-US" sz="1100" i="1" dirty="0">
                <a:ea typeface="+mn-lt"/>
                <a:cs typeface="+mn-lt"/>
              </a:rPr>
              <a:t>Qualitative data analysis.  </a:t>
            </a:r>
            <a:r>
              <a:rPr lang="en-US" sz="1100" dirty="0">
                <a:ea typeface="+mn-lt"/>
                <a:cs typeface="+mn-lt"/>
              </a:rPr>
              <a:t>London: Sage. </a:t>
            </a:r>
            <a:endParaRPr lang="en-US"/>
          </a:p>
          <a:p>
            <a:endParaRPr lang="en-US" sz="1100" dirty="0">
              <a:ea typeface="+mn-lt"/>
              <a:cs typeface="+mn-lt"/>
            </a:endParaRPr>
          </a:p>
          <a:p>
            <a:r>
              <a:rPr lang="en-US" sz="1100" dirty="0">
                <a:ea typeface="+mn-lt"/>
                <a:cs typeface="+mn-lt"/>
              </a:rPr>
              <a:t>NSPCC (2020) What is emotional abuse?  </a:t>
            </a:r>
            <a:r>
              <a:rPr lang="en-US" sz="1100" dirty="0">
                <a:ea typeface="+mn-lt"/>
                <a:cs typeface="+mn-lt"/>
                <a:hlinkClick r:id="rId2"/>
              </a:rPr>
              <a:t>https://www.nspcc.org.uk/what-is-child-abuse/types-of-abuse/emotional-abuse/</a:t>
            </a:r>
            <a:r>
              <a:rPr lang="en-US" sz="1100" dirty="0">
                <a:ea typeface="+mn-lt"/>
                <a:cs typeface="+mn-lt"/>
              </a:rPr>
              <a:t> Accessed: 10 November 2020</a:t>
            </a:r>
            <a:endParaRPr lang="en-US"/>
          </a:p>
          <a:p>
            <a:endParaRPr lang="en-US" sz="1100" dirty="0">
              <a:ea typeface="+mn-lt"/>
              <a:cs typeface="+mn-lt"/>
            </a:endParaRPr>
          </a:p>
          <a:p>
            <a:r>
              <a:rPr lang="en-US" sz="1100" dirty="0" err="1">
                <a:ea typeface="+mn-lt"/>
                <a:cs typeface="+mn-lt"/>
              </a:rPr>
              <a:t>Ofsted</a:t>
            </a:r>
            <a:r>
              <a:rPr lang="en-US" sz="1100" dirty="0">
                <a:ea typeface="+mn-lt"/>
                <a:cs typeface="+mn-lt"/>
              </a:rPr>
              <a:t> (2018) </a:t>
            </a:r>
            <a:r>
              <a:rPr lang="en-US" sz="1100" i="1" dirty="0">
                <a:ea typeface="+mn-lt"/>
                <a:cs typeface="+mn-lt"/>
              </a:rPr>
              <a:t>Positive environments where children can flourish.</a:t>
            </a:r>
            <a:r>
              <a:rPr lang="en-US" sz="1100" dirty="0">
                <a:ea typeface="+mn-lt"/>
                <a:cs typeface="+mn-lt"/>
              </a:rPr>
              <a:t> London: </a:t>
            </a:r>
            <a:r>
              <a:rPr lang="en-US" sz="1100" dirty="0" err="1">
                <a:ea typeface="+mn-lt"/>
                <a:cs typeface="+mn-lt"/>
              </a:rPr>
              <a:t>Ofsted</a:t>
            </a:r>
            <a:r>
              <a:rPr lang="en-US" sz="1100" dirty="0">
                <a:ea typeface="+mn-lt"/>
                <a:cs typeface="+mn-lt"/>
              </a:rPr>
              <a:t>.</a:t>
            </a:r>
            <a:endParaRPr lang="en-US" sz="1100" dirty="0">
              <a:cs typeface="Calibri"/>
            </a:endParaRPr>
          </a:p>
          <a:p>
            <a:endParaRPr lang="en-US" sz="1100" dirty="0">
              <a:ea typeface="+mn-lt"/>
              <a:cs typeface="+mn-lt"/>
            </a:endParaRPr>
          </a:p>
          <a:p>
            <a:r>
              <a:rPr lang="en-US" sz="1100" dirty="0">
                <a:ea typeface="+mn-lt"/>
                <a:cs typeface="+mn-lt"/>
              </a:rPr>
              <a:t>Riley, R., Spiers, J., </a:t>
            </a:r>
            <a:r>
              <a:rPr lang="en-US" sz="1100" dirty="0" err="1">
                <a:ea typeface="+mn-lt"/>
                <a:cs typeface="+mn-lt"/>
              </a:rPr>
              <a:t>Buszewicz</a:t>
            </a:r>
            <a:r>
              <a:rPr lang="en-US" sz="1100" dirty="0">
                <a:ea typeface="+mn-lt"/>
                <a:cs typeface="+mn-lt"/>
              </a:rPr>
              <a:t>., M., Taylor., A. K., Thornton. G. and Chew-Graham, C. (2018) “What are the Sources of Stress and Distress for General Practitioners Working in England?” </a:t>
            </a:r>
            <a:r>
              <a:rPr lang="en-US" sz="1100" i="1" dirty="0">
                <a:ea typeface="+mn-lt"/>
                <a:cs typeface="+mn-lt"/>
              </a:rPr>
              <a:t>A Qualitative Study. British Medical Journal Open</a:t>
            </a:r>
            <a:r>
              <a:rPr lang="en-US" sz="1100" dirty="0">
                <a:ea typeface="+mn-lt"/>
                <a:cs typeface="+mn-lt"/>
              </a:rPr>
              <a:t> 8 (1), 1-7. </a:t>
            </a:r>
          </a:p>
          <a:p>
            <a:endParaRPr lang="en-US" sz="1100" dirty="0">
              <a:cs typeface="Calibri"/>
            </a:endParaRPr>
          </a:p>
          <a:p>
            <a:r>
              <a:rPr lang="en-US" sz="1100" dirty="0">
                <a:ea typeface="+mn-lt"/>
                <a:cs typeface="+mn-lt"/>
              </a:rPr>
              <a:t>Riley, R., Spiers, J.,  Chew-Graham, C., Taylor, A. K.,  Thornton, G. and </a:t>
            </a:r>
            <a:r>
              <a:rPr lang="en-US" sz="1100" dirty="0" err="1">
                <a:ea typeface="+mn-lt"/>
                <a:cs typeface="+mn-lt"/>
              </a:rPr>
              <a:t>Buszewicz</a:t>
            </a:r>
            <a:r>
              <a:rPr lang="en-US" sz="1100" dirty="0">
                <a:ea typeface="+mn-lt"/>
                <a:cs typeface="+mn-lt"/>
              </a:rPr>
              <a:t>, M. (2017) Treading water but drowning slowly: GPs' experiences of living and working with mental illness and distress –a qualitative study, In Press. </a:t>
            </a:r>
            <a:endParaRPr lang="en-US" sz="1100"/>
          </a:p>
          <a:p>
            <a:endParaRPr lang="en-US" sz="1100" dirty="0">
              <a:ea typeface="+mn-lt"/>
              <a:cs typeface="+mn-lt"/>
            </a:endParaRPr>
          </a:p>
          <a:p>
            <a:r>
              <a:rPr lang="en-US" sz="1100" dirty="0">
                <a:ea typeface="+mn-lt"/>
                <a:cs typeface="+mn-lt"/>
              </a:rPr>
              <a:t>Smith, J. and Eatough, V. (2007) Interpretative phenomenological analysis. In E. Lyons and A. Coyle (Eds.), </a:t>
            </a:r>
            <a:r>
              <a:rPr lang="en-US" sz="1100" dirty="0" err="1">
                <a:ea typeface="+mn-lt"/>
                <a:cs typeface="+mn-lt"/>
              </a:rPr>
              <a:t>Analysing</a:t>
            </a:r>
            <a:r>
              <a:rPr lang="en-US" sz="1100" dirty="0">
                <a:ea typeface="+mn-lt"/>
                <a:cs typeface="+mn-lt"/>
              </a:rPr>
              <a:t> qualitative data in psychology (pp. 35–50). Sage Publications Ltd. </a:t>
            </a:r>
            <a:endParaRPr lang="en-US" dirty="0">
              <a:ea typeface="+mn-lt"/>
              <a:cs typeface="+mn-lt"/>
            </a:endParaRPr>
          </a:p>
          <a:p>
            <a:endParaRPr lang="en-US" sz="1100" dirty="0">
              <a:cs typeface="Calibri"/>
            </a:endParaRPr>
          </a:p>
          <a:p>
            <a:r>
              <a:rPr lang="en-US" sz="1100" dirty="0">
                <a:ea typeface="+mn-lt"/>
                <a:cs typeface="+mn-lt"/>
              </a:rPr>
              <a:t>Smith, J. and Osborn, M. (2015) ‘Interpretative phenomenological analysis as a useful methodology for research on the lived experience of pain’, Journal of Pain, 9(1), pp. 41-42.</a:t>
            </a:r>
            <a:endParaRPr lang="en-US" dirty="0">
              <a:ea typeface="+mn-lt"/>
              <a:cs typeface="+mn-lt"/>
            </a:endParaRPr>
          </a:p>
          <a:p>
            <a:endParaRPr lang="en-US" sz="1100" dirty="0">
              <a:ea typeface="+mn-lt"/>
              <a:cs typeface="+mn-lt"/>
            </a:endParaRPr>
          </a:p>
          <a:p>
            <a:r>
              <a:rPr lang="en-US" sz="1100" dirty="0">
                <a:ea typeface="+mn-lt"/>
                <a:cs typeface="+mn-lt"/>
              </a:rPr>
              <a:t>Smith J., Flowers, P. and Larkin, M. (2009) </a:t>
            </a:r>
            <a:r>
              <a:rPr lang="en-US" sz="1100" i="1" dirty="0">
                <a:ea typeface="+mn-lt"/>
                <a:cs typeface="+mn-lt"/>
              </a:rPr>
              <a:t>Interpretative phenomenological analysis theory method and research.</a:t>
            </a:r>
            <a:r>
              <a:rPr lang="en-US" sz="1100" dirty="0">
                <a:ea typeface="+mn-lt"/>
                <a:cs typeface="+mn-lt"/>
              </a:rPr>
              <a:t> London: Sage. </a:t>
            </a:r>
            <a:endParaRPr lang="en-US" dirty="0"/>
          </a:p>
          <a:p>
            <a:endParaRPr lang="en-US" sz="1100" dirty="0">
              <a:ea typeface="+mn-lt"/>
              <a:cs typeface="+mn-lt"/>
            </a:endParaRPr>
          </a:p>
          <a:p>
            <a:r>
              <a:rPr lang="en-US" sz="1100" dirty="0">
                <a:ea typeface="+mn-lt"/>
                <a:cs typeface="+mn-lt"/>
              </a:rPr>
              <a:t>Spiers, J., </a:t>
            </a:r>
            <a:r>
              <a:rPr lang="en-US" sz="1100" dirty="0" err="1">
                <a:ea typeface="+mn-lt"/>
                <a:cs typeface="+mn-lt"/>
              </a:rPr>
              <a:t>Buszewicz</a:t>
            </a:r>
            <a:r>
              <a:rPr lang="en-US" sz="1100" dirty="0">
                <a:ea typeface="+mn-lt"/>
                <a:cs typeface="+mn-lt"/>
              </a:rPr>
              <a:t>., Chew-Graham, C. A., and Riley, R. (2018) “The experiences of GP partners living with distress: an interpretative phenomenological analysis.” </a:t>
            </a:r>
            <a:r>
              <a:rPr lang="en-US" sz="1100" i="1" dirty="0">
                <a:ea typeface="+mn-lt"/>
                <a:cs typeface="+mn-lt"/>
              </a:rPr>
              <a:t>Journal of Health Psychology</a:t>
            </a:r>
            <a:r>
              <a:rPr lang="en-US" sz="1100" dirty="0">
                <a:ea typeface="+mn-lt"/>
                <a:cs typeface="+mn-lt"/>
              </a:rPr>
              <a:t> 1359105318758860. </a:t>
            </a:r>
            <a:endParaRPr lang="en-US">
              <a:ea typeface="+mn-lt"/>
              <a:cs typeface="+mn-lt"/>
            </a:endParaRPr>
          </a:p>
          <a:p>
            <a:endParaRPr lang="en-US" sz="1100" dirty="0">
              <a:ea typeface="+mn-lt"/>
              <a:cs typeface="+mn-lt"/>
            </a:endParaRPr>
          </a:p>
          <a:p>
            <a:r>
              <a:rPr lang="en-US" sz="1100" dirty="0">
                <a:ea typeface="+mn-lt"/>
                <a:cs typeface="+mn-lt"/>
              </a:rPr>
              <a:t>Spiers, J., and Riley, R. (2019) “</a:t>
            </a:r>
            <a:r>
              <a:rPr lang="en-US" sz="1100" dirty="0" err="1">
                <a:ea typeface="+mn-lt"/>
                <a:cs typeface="+mn-lt"/>
              </a:rPr>
              <a:t>Analysing</a:t>
            </a:r>
            <a:r>
              <a:rPr lang="en-US" sz="1100" dirty="0">
                <a:ea typeface="+mn-lt"/>
                <a:cs typeface="+mn-lt"/>
              </a:rPr>
              <a:t> one dataset with two qualitative methods: The distress of general practitioners, a thematic and interpretative phenomenological analysis.” </a:t>
            </a:r>
            <a:r>
              <a:rPr lang="en-US" sz="1100" i="1" dirty="0">
                <a:ea typeface="+mn-lt"/>
                <a:cs typeface="+mn-lt"/>
              </a:rPr>
              <a:t>Qualitative Research in Psychology </a:t>
            </a:r>
            <a:r>
              <a:rPr lang="en-US" sz="1100" dirty="0">
                <a:ea typeface="+mn-lt"/>
                <a:cs typeface="+mn-lt"/>
              </a:rPr>
              <a:t>16 (2): 276–290.</a:t>
            </a:r>
            <a:r>
              <a:rPr lang="en-US" sz="1100" dirty="0">
                <a:ea typeface="+mn-lt"/>
                <a:cs typeface="+mn-lt"/>
                <a:hlinkClick r:id="rId3"/>
              </a:rPr>
              <a:t> doi.org/10.1080/14780887.2018.1543099.</a:t>
            </a:r>
            <a:r>
              <a:rPr lang="en-US" sz="1100" dirty="0">
                <a:ea typeface="+mn-lt"/>
                <a:cs typeface="+mn-lt"/>
              </a:rPr>
              <a:t> </a:t>
            </a:r>
            <a:endParaRPr lang="en-US">
              <a:ea typeface="+mn-lt"/>
              <a:cs typeface="+mn-lt"/>
            </a:endParaRPr>
          </a:p>
          <a:p>
            <a:r>
              <a:rPr lang="en-US" sz="1100" dirty="0">
                <a:ea typeface="+mn-lt"/>
                <a:cs typeface="+mn-lt"/>
              </a:rPr>
              <a:t>Stationery Office 1998. </a:t>
            </a:r>
            <a:r>
              <a:rPr lang="en-US" sz="1100" i="1" dirty="0">
                <a:ea typeface="+mn-lt"/>
                <a:cs typeface="+mn-lt"/>
              </a:rPr>
              <a:t>Tackling Drugs to Build a Better Britain. The Government's 10-year strategy for tackling drug use. </a:t>
            </a:r>
            <a:r>
              <a:rPr lang="en-US" sz="1100" dirty="0">
                <a:ea typeface="+mn-lt"/>
                <a:cs typeface="+mn-lt"/>
              </a:rPr>
              <a:t>London: The Stationery Office. </a:t>
            </a:r>
            <a:endParaRPr lang="en-US">
              <a:ea typeface="+mn-lt"/>
              <a:cs typeface="+mn-lt"/>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5523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695A-E7D4-4371-A2CD-C407E40994E5}"/>
              </a:ext>
            </a:extLst>
          </p:cNvPr>
          <p:cNvSpPr>
            <a:spLocks noGrp="1"/>
          </p:cNvSpPr>
          <p:nvPr>
            <p:ph type="title"/>
          </p:nvPr>
        </p:nvSpPr>
        <p:spPr>
          <a:xfrm>
            <a:off x="1653363" y="365760"/>
            <a:ext cx="9367203" cy="1188720"/>
          </a:xfrm>
        </p:spPr>
        <p:txBody>
          <a:bodyPr>
            <a:normAutofit/>
          </a:bodyPr>
          <a:lstStyle/>
          <a:p>
            <a:r>
              <a:rPr lang="en-US" dirty="0">
                <a:cs typeface="Calibri Light"/>
              </a:rPr>
              <a:t>Impact...</a:t>
            </a:r>
          </a:p>
        </p:txBody>
      </p:sp>
      <p:sp>
        <p:nvSpPr>
          <p:cNvPr id="41" name="Freeform: Shape 40">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CFA7E44-08D6-4F6F-AB3C-08AF76963E1E}"/>
              </a:ext>
            </a:extLst>
          </p:cNvPr>
          <p:cNvSpPr>
            <a:spLocks noGrp="1"/>
          </p:cNvSpPr>
          <p:nvPr>
            <p:ph idx="1"/>
          </p:nvPr>
        </p:nvSpPr>
        <p:spPr>
          <a:xfrm>
            <a:off x="1653363" y="2176272"/>
            <a:ext cx="9367204" cy="4041648"/>
          </a:xfrm>
        </p:spPr>
        <p:txBody>
          <a:bodyPr vert="horz" lIns="91440" tIns="45720" rIns="91440" bIns="45720" rtlCol="0" anchor="t">
            <a:noAutofit/>
          </a:bodyPr>
          <a:lstStyle/>
          <a:p>
            <a:pPr marL="457200" indent="-457200">
              <a:buFont typeface="Courier New" panose="020B0604020202020204" pitchFamily="34" charset="0"/>
              <a:buChar char="o"/>
            </a:pPr>
            <a:r>
              <a:rPr lang="en-US" sz="1800" b="1" dirty="0">
                <a:cs typeface="Calibri"/>
              </a:rPr>
              <a:t>Driving local health, education and care provision</a:t>
            </a:r>
          </a:p>
          <a:p>
            <a:pPr marL="457200" indent="-457200">
              <a:buFont typeface="Courier New" panose="020B0604020202020204" pitchFamily="34" charset="0"/>
              <a:buChar char="o"/>
            </a:pPr>
            <a:r>
              <a:rPr lang="en-US" sz="1800" b="1" dirty="0">
                <a:cs typeface="Calibri"/>
              </a:rPr>
              <a:t>DfE Roundtable events </a:t>
            </a:r>
            <a:r>
              <a:rPr lang="en-US" sz="1800" b="1" dirty="0">
                <a:ea typeface="+mn-lt"/>
                <a:cs typeface="+mn-lt"/>
              </a:rPr>
              <a:t> (presentation and circulation)</a:t>
            </a:r>
          </a:p>
          <a:p>
            <a:pPr marL="457200" indent="-457200">
              <a:buFont typeface="Courier New" panose="020B0604020202020204" pitchFamily="34" charset="0"/>
              <a:buChar char="o"/>
            </a:pPr>
            <a:r>
              <a:rPr lang="en-US" sz="1800" b="1" dirty="0">
                <a:cs typeface="Calibri"/>
              </a:rPr>
              <a:t>Dame Carol Black Independent Drugs Review (Dept of Health and Social Care)</a:t>
            </a:r>
          </a:p>
          <a:p>
            <a:pPr marL="457200" indent="-457200">
              <a:buFont typeface="Courier New" panose="020B0604020202020204" pitchFamily="34" charset="0"/>
              <a:buChar char="o"/>
            </a:pPr>
            <a:r>
              <a:rPr lang="en-US" sz="1800" b="1" dirty="0">
                <a:cs typeface="Calibri"/>
              </a:rPr>
              <a:t>Children's Commissioner Office (presentation and circulation)</a:t>
            </a:r>
          </a:p>
          <a:p>
            <a:pPr marL="457200" indent="-457200">
              <a:buFont typeface="Courier New" panose="020B0604020202020204" pitchFamily="34" charset="0"/>
              <a:buChar char="o"/>
            </a:pPr>
            <a:r>
              <a:rPr lang="en-US" sz="1800" b="1" dirty="0">
                <a:cs typeface="Calibri"/>
              </a:rPr>
              <a:t>Cabinet Office Chief Scientist/Director of Research </a:t>
            </a:r>
            <a:r>
              <a:rPr lang="en-US" sz="1800" b="1" dirty="0" err="1">
                <a:cs typeface="Calibri"/>
              </a:rPr>
              <a:t>Behaviour</a:t>
            </a:r>
            <a:r>
              <a:rPr lang="en-US" sz="1800" b="1" dirty="0">
                <a:cs typeface="Calibri"/>
              </a:rPr>
              <a:t> Insights Team</a:t>
            </a:r>
          </a:p>
          <a:p>
            <a:pPr marL="457200" indent="-457200">
              <a:buFont typeface="Courier New" panose="020B0604020202020204" pitchFamily="34" charset="0"/>
              <a:buChar char="o"/>
            </a:pPr>
            <a:r>
              <a:rPr lang="en-US" sz="1800" b="1" dirty="0">
                <a:cs typeface="Calibri"/>
              </a:rPr>
              <a:t>DfE SEND Review (circulation/reference)</a:t>
            </a:r>
          </a:p>
          <a:p>
            <a:pPr marL="457200" indent="-457200">
              <a:buFont typeface="Courier New" panose="020B0604020202020204" pitchFamily="34" charset="0"/>
              <a:buChar char="o"/>
            </a:pPr>
            <a:r>
              <a:rPr lang="en-US" sz="1800" b="1" dirty="0" err="1">
                <a:cs typeface="Calibri"/>
              </a:rPr>
              <a:t>Poriticus</a:t>
            </a:r>
            <a:r>
              <a:rPr lang="en-US" sz="1800" b="1" dirty="0">
                <a:cs typeface="Calibri"/>
              </a:rPr>
              <a:t> hosted on </a:t>
            </a:r>
            <a:r>
              <a:rPr lang="en-US" sz="1800" b="1" dirty="0" err="1">
                <a:cs typeface="Calibri"/>
              </a:rPr>
              <a:t>IntegratED</a:t>
            </a:r>
            <a:r>
              <a:rPr lang="en-US" sz="1800" b="1" dirty="0">
                <a:cs typeface="Calibri"/>
              </a:rPr>
              <a:t>/Oxford Uni Excluded Lives matter</a:t>
            </a:r>
          </a:p>
          <a:p>
            <a:pPr marL="457200" indent="-457200">
              <a:buFont typeface="Courier New" panose="020B0604020202020204" pitchFamily="34" charset="0"/>
              <a:buChar char="o"/>
            </a:pPr>
            <a:r>
              <a:rPr lang="en-US" sz="1800" b="1" dirty="0">
                <a:cs typeface="Calibri"/>
              </a:rPr>
              <a:t>Social Finance</a:t>
            </a:r>
          </a:p>
          <a:p>
            <a:pPr marL="457200" indent="-457200">
              <a:buFont typeface="Courier New" panose="020B0604020202020204" pitchFamily="34" charset="0"/>
              <a:buChar char="o"/>
            </a:pPr>
            <a:r>
              <a:rPr lang="en-US" sz="1800" b="1" dirty="0">
                <a:cs typeface="Calibri"/>
              </a:rPr>
              <a:t>NHS England</a:t>
            </a:r>
          </a:p>
          <a:p>
            <a:pPr marL="457200" indent="-457200">
              <a:buFont typeface="Courier New" panose="020B0604020202020204" pitchFamily="34" charset="0"/>
              <a:buChar char="o"/>
            </a:pPr>
            <a:r>
              <a:rPr lang="en-US" sz="1800" b="1" dirty="0">
                <a:cs typeface="Calibri"/>
              </a:rPr>
              <a:t>Centre for Social Justice</a:t>
            </a:r>
          </a:p>
          <a:p>
            <a:pPr marL="457200" indent="-457200">
              <a:buFont typeface="Courier New" panose="020B0604020202020204" pitchFamily="34" charset="0"/>
              <a:buChar char="o"/>
            </a:pPr>
            <a:r>
              <a:rPr lang="en-US" sz="1800" b="1" dirty="0">
                <a:cs typeface="Calibri"/>
              </a:rPr>
              <a:t>Policy change use of category 'other'</a:t>
            </a:r>
          </a:p>
          <a:p>
            <a:pPr marL="457200" indent="-457200">
              <a:buFont typeface="Courier New" panose="020B0604020202020204" pitchFamily="34" charset="0"/>
              <a:buChar char="o"/>
            </a:pPr>
            <a:r>
              <a:rPr lang="en-US" sz="1800" b="1" dirty="0">
                <a:cs typeface="Calibri"/>
              </a:rPr>
              <a:t>REF</a:t>
            </a:r>
          </a:p>
          <a:p>
            <a:pPr marL="457200" indent="-457200">
              <a:buFont typeface="Courier New" panose="020B0604020202020204" pitchFamily="34" charset="0"/>
              <a:buChar char="o"/>
            </a:pPr>
            <a:endParaRPr lang="en-US" sz="1500">
              <a:cs typeface="Calibri"/>
            </a:endParaRPr>
          </a:p>
          <a:p>
            <a:pPr marL="457200" indent="-457200">
              <a:buFont typeface="Courier New" panose="020B0604020202020204" pitchFamily="34" charset="0"/>
              <a:buChar char="o"/>
            </a:pPr>
            <a:endParaRPr lang="en-US" sz="1500">
              <a:cs typeface="Calibri"/>
            </a:endParaRPr>
          </a:p>
          <a:p>
            <a:pPr marL="457200" indent="-457200">
              <a:buFont typeface="Courier New" panose="020B0604020202020204" pitchFamily="34" charset="0"/>
              <a:buChar char="o"/>
            </a:pPr>
            <a:endParaRPr lang="en-US" sz="1500">
              <a:cs typeface="Calibri"/>
            </a:endParaRPr>
          </a:p>
        </p:txBody>
      </p:sp>
    </p:spTree>
    <p:extLst>
      <p:ext uri="{BB962C8B-B14F-4D97-AF65-F5344CB8AC3E}">
        <p14:creationId xmlns:p14="http://schemas.microsoft.com/office/powerpoint/2010/main" val="374932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2">
            <a:extLst>
              <a:ext uri="{FF2B5EF4-FFF2-40B4-BE49-F238E27FC236}">
                <a16:creationId xmlns:a16="http://schemas.microsoft.com/office/drawing/2014/main" id="{05AD3998-CF72-48F6-90B8-F03F9C98A8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2069DF-7218-4E4B-AC46-DB4AB591B224}"/>
              </a:ext>
            </a:extLst>
          </p:cNvPr>
          <p:cNvSpPr txBox="1"/>
          <p:nvPr/>
        </p:nvSpPr>
        <p:spPr>
          <a:xfrm>
            <a:off x="422144" y="301420"/>
            <a:ext cx="5294293" cy="29560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800">
                <a:latin typeface="+mj-lt"/>
                <a:ea typeface="+mj-ea"/>
                <a:cs typeface="+mj-cs"/>
              </a:rPr>
              <a:t>Exclusions research Sunderland: Funded by Together for Children</a:t>
            </a:r>
            <a:r>
              <a:rPr lang="en-US" sz="4800" baseline="30000">
                <a:latin typeface="+mj-lt"/>
                <a:ea typeface="+mj-ea"/>
                <a:cs typeface="+mj-cs"/>
              </a:rPr>
              <a:t>1,2,3,5,6</a:t>
            </a:r>
          </a:p>
        </p:txBody>
      </p:sp>
      <p:sp>
        <p:nvSpPr>
          <p:cNvPr id="3" name="TextBox 2">
            <a:extLst>
              <a:ext uri="{FF2B5EF4-FFF2-40B4-BE49-F238E27FC236}">
                <a16:creationId xmlns:a16="http://schemas.microsoft.com/office/drawing/2014/main" id="{DFE18AF1-1D7D-4FDE-A388-59548B710563}"/>
              </a:ext>
            </a:extLst>
          </p:cNvPr>
          <p:cNvSpPr txBox="1"/>
          <p:nvPr/>
        </p:nvSpPr>
        <p:spPr>
          <a:xfrm>
            <a:off x="5713039" y="295249"/>
            <a:ext cx="5981652" cy="29566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t>In total there were 174 participants interviewed.  In addition, there were three advisory groups, 12 children, five professionals from health/support services and five education professionals.</a:t>
            </a:r>
            <a:endParaRPr lang="en-US" sz="2000">
              <a:cs typeface="Calibri"/>
            </a:endParaRPr>
          </a:p>
          <a:p>
            <a:pPr>
              <a:lnSpc>
                <a:spcPct val="90000"/>
              </a:lnSpc>
              <a:spcAft>
                <a:spcPts val="600"/>
              </a:spcAft>
            </a:pPr>
            <a:endParaRPr lang="en-US" sz="2000" dirty="0">
              <a:cs typeface="Calibri" panose="020F0502020204030204"/>
            </a:endParaRPr>
          </a:p>
          <a:p>
            <a:pPr indent="-228600">
              <a:lnSpc>
                <a:spcPct val="90000"/>
              </a:lnSpc>
              <a:spcAft>
                <a:spcPts val="600"/>
              </a:spcAft>
              <a:buFont typeface="Arial" panose="020B0604020202020204" pitchFamily="34" charset="0"/>
              <a:buChar char="•"/>
            </a:pPr>
            <a:r>
              <a:rPr lang="en-US" sz="2000" dirty="0"/>
              <a:t>This is the most substantial piece of primary research carried out to date on the enablers and barriers to mainstream schooling for those at risk of school exclusion in England.</a:t>
            </a:r>
            <a:r>
              <a:rPr lang="en-US" sz="2400" dirty="0"/>
              <a:t> </a:t>
            </a:r>
            <a:endParaRPr lang="en-US" sz="2400" dirty="0">
              <a:cs typeface="Calibri"/>
            </a:endParaRPr>
          </a:p>
        </p:txBody>
      </p:sp>
      <p:pic>
        <p:nvPicPr>
          <p:cNvPr id="2" name="Picture 2" descr="Table&#10;&#10;Description automatically generated">
            <a:extLst>
              <a:ext uri="{FF2B5EF4-FFF2-40B4-BE49-F238E27FC236}">
                <a16:creationId xmlns:a16="http://schemas.microsoft.com/office/drawing/2014/main" id="{41541C4A-A20C-433E-BBF2-DBF6F5015D4A}"/>
              </a:ext>
            </a:extLst>
          </p:cNvPr>
          <p:cNvPicPr>
            <a:picLocks noChangeAspect="1"/>
          </p:cNvPicPr>
          <p:nvPr/>
        </p:nvPicPr>
        <p:blipFill rotWithShape="1">
          <a:blip r:embed="rId2"/>
          <a:srcRect t="14430"/>
          <a:stretch/>
        </p:blipFill>
        <p:spPr>
          <a:xfrm>
            <a:off x="471569" y="3363686"/>
            <a:ext cx="10894411" cy="2796701"/>
          </a:xfrm>
          <a:prstGeom prst="rect">
            <a:avLst/>
          </a:prstGeom>
        </p:spPr>
      </p:pic>
      <p:cxnSp>
        <p:nvCxnSpPr>
          <p:cNvPr id="18" name="Straight Connector 14">
            <a:extLst>
              <a:ext uri="{FF2B5EF4-FFF2-40B4-BE49-F238E27FC236}">
                <a16:creationId xmlns:a16="http://schemas.microsoft.com/office/drawing/2014/main"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2B7D5BF-766A-4865-A35F-7AF824483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70161"/>
            <a:ext cx="475488" cy="2790226"/>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86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D07B-4F2E-4315-8DC7-2AD9C2A4D012}"/>
              </a:ext>
            </a:extLst>
          </p:cNvPr>
          <p:cNvSpPr>
            <a:spLocks noGrp="1"/>
          </p:cNvSpPr>
          <p:nvPr>
            <p:ph type="title"/>
          </p:nvPr>
        </p:nvSpPr>
        <p:spPr>
          <a:xfrm>
            <a:off x="1653363" y="365760"/>
            <a:ext cx="9367203" cy="1188720"/>
          </a:xfrm>
        </p:spPr>
        <p:txBody>
          <a:bodyPr>
            <a:normAutofit/>
          </a:bodyPr>
          <a:lstStyle/>
          <a:p>
            <a:r>
              <a:rPr lang="en-US" dirty="0">
                <a:cs typeface="Calibri Light"/>
              </a:rPr>
              <a:t>School Exclusions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5AA05A9-84A1-40E0-AAFC-A3CA30308A50}"/>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dirty="0">
                <a:ea typeface="+mn-lt"/>
                <a:cs typeface="+mn-lt"/>
              </a:rPr>
              <a:t>A fixed period exclusion is defined as ‘when a pupil is barred from school for a fixed amount of time (including exclusions during lunchtime)’ (DfE, 2017, p.56).</a:t>
            </a:r>
          </a:p>
          <a:p>
            <a:r>
              <a:rPr lang="en-US" sz="2400" dirty="0">
                <a:ea typeface="+mn-lt"/>
                <a:cs typeface="+mn-lt"/>
              </a:rPr>
              <a:t>A permanent exclusion is defined as ‘when a pupil is permanently barred from school premises’ (DfE, 2017, p.56)</a:t>
            </a:r>
          </a:p>
          <a:p>
            <a:r>
              <a:rPr lang="en-US" sz="2400" dirty="0">
                <a:ea typeface="+mn-lt"/>
                <a:cs typeface="+mn-lt"/>
              </a:rPr>
              <a:t>Unofficial exclusions: These are not recorded as exclusions in the national data and include managed moves to a different school; a move into some form of alternative provision offsite; or illegal exclusions such as off-rolling (Martin-Denham, 2020)</a:t>
            </a:r>
            <a:endParaRPr lang="en-US" sz="2400" dirty="0">
              <a:cs typeface="Calibri" panose="020F0502020204030204"/>
            </a:endParaRPr>
          </a:p>
        </p:txBody>
      </p:sp>
    </p:spTree>
    <p:extLst>
      <p:ext uri="{BB962C8B-B14F-4D97-AF65-F5344CB8AC3E}">
        <p14:creationId xmlns:p14="http://schemas.microsoft.com/office/powerpoint/2010/main" val="207257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B28D8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1B88DBD-26A3-478A-B269-B5B411AE3FC1}"/>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Methodology</a:t>
            </a:r>
            <a:endParaRPr lang="en-US">
              <a:solidFill>
                <a:srgbClr val="FFFFFF"/>
              </a:solidFill>
            </a:endParaRPr>
          </a:p>
        </p:txBody>
      </p:sp>
      <p:pic>
        <p:nvPicPr>
          <p:cNvPr id="5" name="Picture 5" descr="Diagram&#10;&#10;Description automatically generated">
            <a:extLst>
              <a:ext uri="{FF2B5EF4-FFF2-40B4-BE49-F238E27FC236}">
                <a16:creationId xmlns:a16="http://schemas.microsoft.com/office/drawing/2014/main" id="{E15FFC35-1E1A-4650-A6C3-873225B0975B}"/>
              </a:ext>
            </a:extLst>
          </p:cNvPr>
          <p:cNvPicPr>
            <a:picLocks noChangeAspect="1"/>
          </p:cNvPicPr>
          <p:nvPr/>
        </p:nvPicPr>
        <p:blipFill rotWithShape="1">
          <a:blip r:embed="rId2"/>
          <a:srcRect r="7303" b="-1"/>
          <a:stretch/>
        </p:blipFill>
        <p:spPr>
          <a:xfrm>
            <a:off x="458921" y="2480956"/>
            <a:ext cx="4402377" cy="3918122"/>
          </a:xfrm>
          <a:prstGeom prst="rect">
            <a:avLst/>
          </a:prstGeom>
        </p:spPr>
      </p:pic>
      <p:sp>
        <p:nvSpPr>
          <p:cNvPr id="8"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F5A58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94B867-6204-4750-8CDA-7611F8B0727E}"/>
              </a:ext>
            </a:extLst>
          </p:cNvPr>
          <p:cNvSpPr>
            <a:spLocks noGrp="1"/>
          </p:cNvSpPr>
          <p:nvPr>
            <p:ph idx="1"/>
          </p:nvPr>
        </p:nvSpPr>
        <p:spPr>
          <a:xfrm>
            <a:off x="7658103" y="795548"/>
            <a:ext cx="3759198" cy="5275603"/>
          </a:xfrm>
        </p:spPr>
        <p:txBody>
          <a:bodyPr vert="horz" lIns="91440" tIns="45720" rIns="91440" bIns="45720" rtlCol="0" anchor="ctr">
            <a:normAutofit/>
          </a:bodyPr>
          <a:lstStyle/>
          <a:p>
            <a:r>
              <a:rPr lang="en-US" sz="2400" dirty="0">
                <a:ea typeface="+mn-lt"/>
                <a:cs typeface="+mn-lt"/>
              </a:rPr>
              <a:t>The aim of the research was to provide a detailed examination of personal lived experiences of participants, the qualitative approach chosen was mixed methods including content (interpreting and understanding) and interpretative phenomenological analysis (IPA) (Smith and Osborn, 2015).</a:t>
            </a:r>
            <a:endParaRPr lang="en-US" sz="2400" dirty="0"/>
          </a:p>
        </p:txBody>
      </p:sp>
    </p:spTree>
    <p:extLst>
      <p:ext uri="{BB962C8B-B14F-4D97-AF65-F5344CB8AC3E}">
        <p14:creationId xmlns:p14="http://schemas.microsoft.com/office/powerpoint/2010/main" val="258517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2F9423-F4B1-45D4-8445-E9991ECCB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13B02-3CC2-49DD-B990-2D0A3A9E2C9F}"/>
              </a:ext>
            </a:extLst>
          </p:cNvPr>
          <p:cNvSpPr>
            <a:spLocks noGrp="1"/>
          </p:cNvSpPr>
          <p:nvPr>
            <p:ph type="title"/>
          </p:nvPr>
        </p:nvSpPr>
        <p:spPr>
          <a:xfrm>
            <a:off x="1812897" y="518649"/>
            <a:ext cx="9882278" cy="1067634"/>
          </a:xfrm>
        </p:spPr>
        <p:txBody>
          <a:bodyPr anchor="ctr">
            <a:normAutofit fontScale="90000"/>
          </a:bodyPr>
          <a:lstStyle/>
          <a:p>
            <a:r>
              <a:rPr lang="en-US" dirty="0">
                <a:cs typeface="Calibri Light"/>
              </a:rPr>
              <a:t>IPA: Commitment to understanding the participants point of view...</a:t>
            </a:r>
            <a:endParaRPr lang="en-US" dirty="0"/>
          </a:p>
          <a:p>
            <a:endParaRPr lang="en-US" dirty="0"/>
          </a:p>
        </p:txBody>
      </p:sp>
      <p:grpSp>
        <p:nvGrpSpPr>
          <p:cNvPr id="22" name="Group 21">
            <a:extLst>
              <a:ext uri="{FF2B5EF4-FFF2-40B4-BE49-F238E27FC236}">
                <a16:creationId xmlns:a16="http://schemas.microsoft.com/office/drawing/2014/main"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2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6" name="Content Placeholder 2">
            <a:extLst>
              <a:ext uri="{FF2B5EF4-FFF2-40B4-BE49-F238E27FC236}">
                <a16:creationId xmlns:a16="http://schemas.microsoft.com/office/drawing/2014/main" id="{5B38AFDA-AE0B-49BC-8CF2-02085606B896}"/>
              </a:ext>
            </a:extLst>
          </p:cNvPr>
          <p:cNvGraphicFramePr>
            <a:graphicFrameLocks noGrp="1"/>
          </p:cNvGraphicFramePr>
          <p:nvPr>
            <p:ph idx="1"/>
            <p:extLst>
              <p:ext uri="{D42A27DB-BD31-4B8C-83A1-F6EECF244321}">
                <p14:modId xmlns:p14="http://schemas.microsoft.com/office/powerpoint/2010/main" val="3590024366"/>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294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2" ma:contentTypeDescription="Create a new document." ma:contentTypeScope="" ma:versionID="93a01b1fb15019ac5583ee69b9c86552">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ea6c8cdcb1af9af2a44d5bdcf3ad5a82"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EF3467-866D-4F10-AF9F-CAC3A910E732}">
  <ds:schemaRefs>
    <ds:schemaRef ds:uri="http://schemas.microsoft.com/sharepoint/v3/contenttype/forms"/>
  </ds:schemaRefs>
</ds:datastoreItem>
</file>

<file path=customXml/itemProps2.xml><?xml version="1.0" encoding="utf-8"?>
<ds:datastoreItem xmlns:ds="http://schemas.openxmlformats.org/officeDocument/2006/customXml" ds:itemID="{E6415623-5ED8-48B5-A3F6-890D2A6FC267}">
  <ds:schemaRefs>
    <ds:schemaRef ds:uri="786956e8-7784-43f1-a477-c33e577ec2e6"/>
    <ds:schemaRef ds:uri="80f0d1e4-3247-4bb7-a2f2-310f92ab0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55499B-1B18-430C-AA54-36FD458EE43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86956e8-7784-43f1-a477-c33e577ec2e6"/>
    <ds:schemaRef ds:uri="http://purl.org/dc/terms/"/>
    <ds:schemaRef ds:uri="http://schemas.openxmlformats.org/package/2006/metadata/core-properties"/>
    <ds:schemaRef ds:uri="80f0d1e4-3247-4bb7-a2f2-310f92ab01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30</TotalTime>
  <Words>3353</Words>
  <Application>Microsoft Office PowerPoint</Application>
  <PresentationFormat>Widescreen</PresentationFormat>
  <Paragraphs>253</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Arial,Sans-Serif</vt:lpstr>
      <vt:lpstr>Calibri</vt:lpstr>
      <vt:lpstr>Calibri Light</vt:lpstr>
      <vt:lpstr>Courier New</vt:lpstr>
      <vt:lpstr>Wingdings,Sans-Serif</vt:lpstr>
      <vt:lpstr>Office Theme</vt:lpstr>
      <vt:lpstr>      Centre for Research in Education: Seminar Series   The use of theographs to understand the journeys of children excluded from school</vt:lpstr>
      <vt:lpstr>For those who I have never met... </vt:lpstr>
      <vt:lpstr>PowerPoint Presentation</vt:lpstr>
      <vt:lpstr>Evidence base (for today)  Sure.sunderland.ac.uk</vt:lpstr>
      <vt:lpstr>Impact...</vt:lpstr>
      <vt:lpstr>PowerPoint Presentation</vt:lpstr>
      <vt:lpstr>School Exclusions</vt:lpstr>
      <vt:lpstr>Methodology</vt:lpstr>
      <vt:lpstr>IPA: Commitment to understanding the participants point of view... </vt:lpstr>
      <vt:lpstr>IPA process</vt:lpstr>
      <vt:lpstr>PowerPoint Presentation</vt:lpstr>
      <vt:lpstr>What the key stage 1 children enjoy about mainstream school</vt:lpstr>
      <vt:lpstr>PowerPoint Presentation</vt:lpstr>
      <vt:lpstr>DfE (2016) Behaviour and Discipline Guidance</vt:lpstr>
      <vt:lpstr>Impact of isolation (children)2</vt:lpstr>
      <vt:lpstr>Impact of isolation (caregivers)2</vt:lpstr>
      <vt:lpstr>Caregivers what could have prevented the exclusion?</vt:lpstr>
      <vt:lpstr>Solutions: Key stage 1</vt:lpstr>
      <vt:lpstr>Solutions: Key stage 2/3</vt:lpstr>
      <vt:lpstr>KS4 Advisory Group</vt:lpstr>
      <vt:lpstr>Break out room discussion 1: 3:30-3:45</vt:lpstr>
      <vt:lpstr>Theographs 1</vt:lpstr>
      <vt:lpstr>IPA Process (Ben)</vt:lpstr>
      <vt:lpstr>3. Developing emergent themes</vt:lpstr>
      <vt:lpstr>4. Searching for connections</vt:lpstr>
      <vt:lpstr>3 broad subordinate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Drivers for drug use5,6</vt:lpstr>
      <vt:lpstr>Implications of drug use</vt:lpstr>
      <vt:lpstr>What can be done to reduce drug use in CYP?</vt:lpstr>
      <vt:lpstr>Gaps in interventions and services for drugs?</vt:lpstr>
      <vt:lpstr>Break out room discussion 2: 4:30-4:45</vt:lpstr>
      <vt:lpstr>The next level...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Martin-Denham (Staff)</dc:creator>
  <cp:lastModifiedBy>Sarah Martin-Denham (Staff)</cp:lastModifiedBy>
  <cp:revision>1717</cp:revision>
  <dcterms:created xsi:type="dcterms:W3CDTF">2020-10-06T10:25:42Z</dcterms:created>
  <dcterms:modified xsi:type="dcterms:W3CDTF">2020-12-10T13:02:48Z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0x010100DA009D7CC1A0C94B903714A2F6FE6082</vt:lpwstr>
  </property>
</Properties>
</file>