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8" r:id="rId5"/>
    <p:sldId id="292" r:id="rId6"/>
    <p:sldId id="295" r:id="rId7"/>
    <p:sldId id="259" r:id="rId8"/>
    <p:sldId id="260" r:id="rId9"/>
    <p:sldId id="266" r:id="rId10"/>
    <p:sldId id="264" r:id="rId11"/>
    <p:sldId id="294" r:id="rId12"/>
    <p:sldId id="296" r:id="rId13"/>
    <p:sldId id="297" r:id="rId14"/>
    <p:sldId id="298" r:id="rId15"/>
    <p:sldId id="299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8394" autoAdjust="0"/>
  </p:normalViewPr>
  <p:slideViewPr>
    <p:cSldViewPr snapToGrid="0">
      <p:cViewPr varScale="1">
        <p:scale>
          <a:sx n="71" d="100"/>
          <a:sy n="71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A459-1AA2-4B47-9026-70DD971E6C59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DEC8-ECD9-4B13-A80A-D8E914C1D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by explaining the types of places that we can become attached to: such as places of birth, childhood homes (or even just a room within the house), neighbourhoods, and even places like sport stadiums </a:t>
            </a:r>
          </a:p>
          <a:p>
            <a:endParaRPr lang="en-GB" dirty="0"/>
          </a:p>
          <a:p>
            <a:r>
              <a:rPr lang="en-GB" dirty="0"/>
              <a:t>Emphasise the different aspects of a place that we connect with – folklore, language/dialect, sports, culture, etc.</a:t>
            </a:r>
          </a:p>
          <a:p>
            <a:endParaRPr lang="en-GB" dirty="0"/>
          </a:p>
          <a:p>
            <a:pPr>
              <a:lnSpc>
                <a:spcPct val="110000"/>
              </a:lnSpc>
            </a:pPr>
            <a:r>
              <a:rPr lang="en-GB" sz="1800" dirty="0"/>
              <a:t>Research has primarily focused on ‘positive’ or aesthetically-pleasing places (</a:t>
            </a:r>
            <a:r>
              <a:rPr lang="en-GB" sz="1800" dirty="0" err="1"/>
              <a:t>Gibbeson</a:t>
            </a:r>
            <a:r>
              <a:rPr lang="en-GB" sz="1800" dirty="0"/>
              <a:t>, 2020; Manzo, 2014); </a:t>
            </a:r>
            <a:r>
              <a:rPr lang="en-GB" dirty="0"/>
              <a:t>Places linked to negative events that may potentially evoke negative emotions, as well as places that don’t match standard design aesthetics (and even neutral places), are rarely investigated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6C842-8A99-4AA3-B34E-39B34FE0E3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8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Becoming increasingly more widespread and mainstream; as well as more of a focus of academia (Foley &amp; Lennon, 1996a). However, in practice, it is not a new phenomenon (i.e. visiting public executions) – we’ve always been drawn to the macabre.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621A4-4948-4FDD-B4EE-54E31D7A54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1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Adhered to the guidelines of Arksey and O’Malley (2005), and those of the Joanna Briggs Institute.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DEC8-ECD9-4B13-A80A-D8E914C1DF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4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Plaguey Fields (or Ballast Hills Burial Ground) in Ouseburn – around 40,000 bodies buried there. </a:t>
            </a:r>
          </a:p>
          <a:p>
            <a:r>
              <a:rPr lang="en-GB" dirty="0"/>
              <a:t>Castle Gates, said to be haunted</a:t>
            </a:r>
          </a:p>
          <a:p>
            <a:endParaRPr lang="en-GB" dirty="0"/>
          </a:p>
          <a:p>
            <a:r>
              <a:rPr lang="en-GB" dirty="0"/>
              <a:t>Empire Theatre in Sunderland, said to be haunted by the ghost of Sid James</a:t>
            </a:r>
          </a:p>
          <a:p>
            <a:r>
              <a:rPr lang="en-GB" dirty="0"/>
              <a:t>The Ship Isis pub, also said to be haunted – connections with Mary Ann Cotton (Britain’s first recorded female serial killer), said to be one of the ghosts</a:t>
            </a:r>
          </a:p>
          <a:p>
            <a:endParaRPr lang="en-GB" dirty="0"/>
          </a:p>
          <a:p>
            <a:r>
              <a:rPr lang="en-GB" dirty="0"/>
              <a:t>Teesside has abandoned places linked to the dying industries of our region, and Teesside Uni has a considerable focus on dark tourism research</a:t>
            </a:r>
          </a:p>
          <a:p>
            <a:endParaRPr lang="en-GB" dirty="0"/>
          </a:p>
          <a:p>
            <a:r>
              <a:rPr lang="en-GB" dirty="0"/>
              <a:t>In Durham, St Cuthbert’s relics, including his original coffin from the 7</a:t>
            </a:r>
            <a:r>
              <a:rPr lang="en-GB" baseline="30000" dirty="0"/>
              <a:t>th</a:t>
            </a:r>
            <a:r>
              <a:rPr lang="en-GB" dirty="0"/>
              <a:t> century. Also a site of a dungeon/prison. </a:t>
            </a:r>
          </a:p>
          <a:p>
            <a:r>
              <a:rPr lang="en-GB" dirty="0"/>
              <a:t>Elvet Bridge is said to be haunted by several ghosts, including Jimmy Allen, a piper who died in one of the cells days before a pardon came through</a:t>
            </a:r>
          </a:p>
          <a:p>
            <a:endParaRPr lang="en-GB" dirty="0"/>
          </a:p>
          <a:p>
            <a:r>
              <a:rPr lang="en-GB" dirty="0"/>
              <a:t>Winter’s Gibbet, a recreation of the gallows where William Winter was hanged for the murder of Margaret Crozier in the 18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  <a:p>
            <a:r>
              <a:rPr lang="en-GB" dirty="0"/>
              <a:t>In Alnwick Gardens, there is the Poison Garden, home to many deadly flowers and plants (some are caged because they are so potent)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DEC8-ECD9-4B13-A80A-D8E914C1DF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4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8038-F75C-B909-BF8A-150566F5D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BEB08-5A1F-BE8A-5CB8-A1B9BD565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68A9-CC17-553C-C7EA-506389C5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CA5E8-8B4E-89E7-CDEE-7AFF780F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E5229-B24F-1DA0-9025-164A2DD2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0898-FDF1-970F-2F41-160F0138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E7905-B69E-5C7C-CBFE-ACCF924CD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C873A-EF09-8497-C4BC-970C3BDE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FC3B-63CF-5351-E45D-42DECD1B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85DE-87C3-A5A6-E87A-C561603F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5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71B77-7C89-B841-53DE-DDC4180C5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9CC08-BE3C-D302-E5E9-B0DAA5E5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359A2-1FFB-5251-F8C0-B2789E76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F501-B462-8B4D-7A6E-60091DAD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21D06-5CB3-FD6A-9C97-1AC49022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0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626F-778F-C0B6-DB4E-982F58CC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D62CC-C1DE-B4CE-5671-3B68F344F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8336-E2E2-45C6-66AC-E24B2DAF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04D6-F1F7-824F-5F5B-77E94187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49454-64A0-C92B-6294-8E0B871B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8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D1F5-6150-BDBD-676A-5E6E9EC2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03E8-3993-7F32-323D-B369CA55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FF96-A8C4-EE0A-185B-3D1EB745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D247C-BE4C-E090-6951-114A6B0C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314D-06B1-D52D-6384-4C2B934E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4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F936-D361-2DD5-2B46-706CC718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9878E-20E2-4AD0-7BA0-1B7EC8CF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1D45-0DC5-3333-5696-E1E4FB3A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B8A9-E630-96AD-8BDD-F6DDD172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4598E-8EFF-4B81-978C-3CD634E3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6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C1A9-2D54-DC07-97E9-3892008E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96141-13EF-26FD-7FCD-F7BD0E6D1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487AA-1DCF-4803-A581-F3E10EB5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D2631-79DA-EED5-AE18-F1E4CD3D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DEC0C-BCBE-7396-201A-3D769F73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7DC35-3B0F-CA21-05D8-9B81050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3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236-3221-D933-4B5E-96F79BB1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D2E6D-FDA8-17F1-659E-D5FC0A6CE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8545A-5B03-A6AA-DE7B-E5FECC232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AE029-233D-929E-E0D8-25305F53A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E85DE-C54A-911C-14DE-30A7B2CF5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B76CA-B6CA-D8DE-5C7E-B01A8A95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DF2ED-4DFD-AB36-EC90-908AC196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D444F-4472-09E2-63E4-DC633624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9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70C4-10DB-0D61-A468-32C571B4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56AE2-A36B-6B40-415E-7E6E9534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391DB-BB4D-D825-DEE7-0C129938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54ECF-E53E-54FC-D69B-82E1BF92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2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C2D1B-C850-E62B-28CC-8FC09CC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0F496-5B59-4233-C108-2962AC69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FE872-C27D-9FA7-230E-236FFA3A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8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CB39-8E7B-99FA-F0FB-40796674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1634-40C4-1378-049B-5F3CEDA6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31D80-3E35-F0A0-0340-67677AB5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D532-76E7-B3D9-476B-979CED4A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76E3E-1552-8BD9-53E0-25DAC3A8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B43AE-F7B4-CF4C-69D2-7211D66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F05B-57F1-97B1-69E0-D61D981F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8EA8-2534-F563-68FB-9EF901BC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51AB-0000-637E-BA65-CB73BAE8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316ED-83B0-1AF1-ED37-2899778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7A5B-3EFD-8C2D-422F-AF761E00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0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EF62-9744-B562-3EDF-18184F21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E30F0-1EC1-E25B-00C5-CF9830704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07A1-BC1A-5704-105B-B0669112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4F13-8164-756B-E2FF-338C9458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19699-9F13-ECF7-97CE-98618C54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9764F-ED46-2E58-42F1-6634DADC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4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EE9-1811-028F-0C69-734CCC18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36D38-8463-DA2C-C033-D434143C7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1BBFF-09AE-3FA8-DA28-0AB6941B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4EA75-B2C2-02A1-BF0C-B666584D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428D-72CC-8F4D-3E49-D7C5E3FA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01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E7F6A-1EDA-3253-C021-039174C97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99ADF-74C5-0CA6-65DB-18C92753B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BFC2-0660-9D99-18B9-B41C43DA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977F1-772E-5EC1-DB2E-BBB5669B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FC2F-3B66-889B-1406-6E4A344C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3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1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71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70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D22F-9E8A-2B05-53E4-22EB792A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5D3BF-4CC6-2097-AF60-4AB47BF5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8444-1AE3-5CFC-7E85-434BED42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4E3BB-116C-79B8-B955-4E2F41B2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5A3A2-7668-9464-63FF-74659E29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13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9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42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4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3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64AD-39AE-EF53-7A8E-E09F4D8F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DD8C-D5A2-EFFE-FFBB-634747740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6D59-ED22-2402-27FA-A0130C537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DA9EE-6679-87D4-BE4F-FEC94E91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D65DB-09D1-A744-32A0-6C3B38B7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57DD2-DCCD-F829-F856-870A8A81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5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CC35-42AE-9885-F1DF-6D85FF69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CB17B-2042-6B60-302C-CE32BE93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B6622-6D4D-01E5-79C9-B90C56D7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1B0D0-1D9A-3C8C-9D5C-AFF084B0C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5E237-8227-811F-36DF-D4A1B68B0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F7CC2-2885-3714-4907-721CA8BF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4DBBE-CF0F-464C-ABAF-841F3278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A83D1-EC9A-3529-6BD9-9FDDABB1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3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0538-E2CE-1BCC-F76B-E9B1BED4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8DEF2-C76B-DB31-2994-4933A28C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BDB4A-8929-AD60-CFB6-DB6961BF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55686-746B-752B-3CFF-4304D6AF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6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48484-AEC7-7EAD-4DE2-07EB68F0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483E1-2C6C-847A-C83F-D92E9000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EBA80-E016-47B1-31E1-29DB248F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9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179A-0016-8D93-C6FD-476C2EBE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6B91-D324-6C47-7202-4486A2AA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5F318-F591-4F7A-4353-82A7D817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6FBDD-22D8-1AA3-297F-70F59B25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71109-73B2-A7A5-62A6-284FFC43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8B2C0-DFB9-6E95-553B-0E2EB5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2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6E08-0A9F-AA50-BFA1-A9977E16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D2777-A345-37C6-287B-121F544CC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32F7C-55FA-EFDC-6350-A31AC077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31AAC-22EB-0F19-5D4E-7B520F63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B49-9059-31BC-6266-4EE7F356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B0ED-61FB-7D36-7F49-9D2B1EB4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BB1C9-5BD7-1010-2B29-83DEB57C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59724-7EE2-35C4-DDCE-DC0A4605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C8401-A0DB-16AE-CD38-3F652EC73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AF579-B887-48EE-88DD-4BE9A1F28232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FE72-4ADD-0A5D-62AE-D94996568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58A30-441C-8155-D81E-12C7BC449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508E7-B286-4E9B-80E3-E35C7CD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4098D-B483-0F29-C38D-CC0DCE72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34B35-269F-C4A4-A50B-09FBB7C8C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D37D-CAD3-663F-BC35-90A28B35F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B116-0809-4B41-AB2F-5B029B0CEB46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F0EC5-9115-E0F0-E98F-F44D5AD61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A8510-38A6-1195-303F-99FDF0ED8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DEA4-5529-4400-A7F2-8A483F26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98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E28B4-AF82-0CBF-8413-414EB665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619" y="542209"/>
            <a:ext cx="3940761" cy="3224821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Dark Tourism in the </a:t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sz="5400" dirty="0">
                <a:solidFill>
                  <a:schemeClr val="bg1"/>
                </a:solidFill>
              </a:rPr>
              <a:t>North-East </a:t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sz="5400" dirty="0">
                <a:solidFill>
                  <a:schemeClr val="bg1"/>
                </a:solidFill>
              </a:rPr>
              <a:t>of England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0155A-121A-05E0-B49B-F6E09BAA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0847" y="4093306"/>
            <a:ext cx="3506264" cy="167161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David Martin</a:t>
            </a:r>
          </a:p>
          <a:p>
            <a:r>
              <a:rPr lang="en-GB" sz="2000" dirty="0">
                <a:solidFill>
                  <a:schemeClr val="bg1"/>
                </a:solidFill>
              </a:rPr>
              <a:t>University of Sunderland </a:t>
            </a:r>
          </a:p>
          <a:p>
            <a:r>
              <a:rPr lang="en-GB" sz="2000" dirty="0">
                <a:solidFill>
                  <a:schemeClr val="bg1"/>
                </a:solidFill>
              </a:rPr>
              <a:t>PECC 2026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A74B3E6-70F6-B4F9-5974-E67B58AA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11383"/>
          <a:stretch>
            <a:fillRect/>
          </a:stretch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0265520-B4BC-12FE-F80C-8CA2CF3D2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r="32466"/>
          <a:stretch>
            <a:fillRect/>
          </a:stretch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University of Sunderland | A UKEC ...">
            <a:extLst>
              <a:ext uri="{FF2B5EF4-FFF2-40B4-BE49-F238E27FC236}">
                <a16:creationId xmlns:a16="http://schemas.microsoft.com/office/drawing/2014/main" id="{66DE7543-71EB-71C6-0865-A7B5EFEB6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9" b="28544"/>
          <a:stretch>
            <a:fillRect/>
          </a:stretch>
        </p:blipFill>
        <p:spPr bwMode="auto">
          <a:xfrm>
            <a:off x="5024437" y="5470634"/>
            <a:ext cx="2143125" cy="9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C8FE-94C0-4B26-40AE-32BBA5E3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3"/>
            <a:ext cx="10109199" cy="12847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Any Questions?</a:t>
            </a:r>
          </a:p>
        </p:txBody>
      </p:sp>
      <p:pic>
        <p:nvPicPr>
          <p:cNvPr id="4" name="Picture 3" descr="3D black question marks with one yellow question mark">
            <a:extLst>
              <a:ext uri="{FF2B5EF4-FFF2-40B4-BE49-F238E27FC236}">
                <a16:creationId xmlns:a16="http://schemas.microsoft.com/office/drawing/2014/main" id="{2A82F5B3-0808-678C-1D72-CA731250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5" b="5427"/>
          <a:stretch>
            <a:fillRect/>
          </a:stretch>
        </p:blipFill>
        <p:spPr>
          <a:xfrm>
            <a:off x="20" y="-39"/>
            <a:ext cx="12191980" cy="41727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9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697E-0392-35DA-BE0D-5F232497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314A-619A-B9EB-F4C3-416B2B96A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Asan, K., &amp; Daskin, M. (2024). Exploring the role of place attachment and prison museum experience on recommending intention and subjective well-being. </a:t>
            </a:r>
            <a:r>
              <a:rPr lang="en-GB" i="1" dirty="0"/>
              <a:t>Anatolia</a:t>
            </a:r>
            <a:r>
              <a:rPr lang="en-GB" dirty="0"/>
              <a:t>, </a:t>
            </a:r>
            <a:r>
              <a:rPr lang="en-GB" i="1" dirty="0"/>
              <a:t>35</a:t>
            </a:r>
            <a:r>
              <a:rPr lang="en-GB" dirty="0"/>
              <a:t>(1), 1-14.</a:t>
            </a:r>
          </a:p>
          <a:p>
            <a:r>
              <a:rPr lang="en-GB" dirty="0"/>
              <a:t>Blankenship, A. M. (2018). Jewish tourism in Berlin and Germany’s public repentance for the holocaust. </a:t>
            </a:r>
            <a:r>
              <a:rPr lang="en-GB" i="1" dirty="0"/>
              <a:t>Academica </a:t>
            </a:r>
            <a:r>
              <a:rPr lang="en-GB" i="1" dirty="0" err="1"/>
              <a:t>Turistica</a:t>
            </a:r>
            <a:r>
              <a:rPr lang="en-GB" i="1" dirty="0"/>
              <a:t>-Tourism and Innovation Journal</a:t>
            </a:r>
            <a:r>
              <a:rPr lang="en-GB" dirty="0"/>
              <a:t>, </a:t>
            </a:r>
            <a:r>
              <a:rPr lang="en-GB" i="1" dirty="0"/>
              <a:t>11</a:t>
            </a:r>
            <a:r>
              <a:rPr lang="en-GB" dirty="0"/>
              <a:t>(2).</a:t>
            </a:r>
          </a:p>
          <a:p>
            <a:r>
              <a:rPr lang="en-GB" dirty="0"/>
              <a:t>Chen, R., Chen, Y., &amp; Jiang, Z. (2024). Why humans form place attachment: A terror management perspective. Journal of </a:t>
            </a:r>
            <a:r>
              <a:rPr lang="en-GB" i="1" dirty="0"/>
              <a:t>Environmental Psychology</a:t>
            </a:r>
            <a:r>
              <a:rPr lang="en-GB" dirty="0"/>
              <a:t>, 100, 102489.</a:t>
            </a:r>
          </a:p>
          <a:p>
            <a:r>
              <a:rPr lang="en-GB" dirty="0"/>
              <a:t>Dresler, E., &amp; Fuchs, J. (2021). Constructing the moral geographies of educational dark tourism. </a:t>
            </a:r>
            <a:r>
              <a:rPr lang="en-GB" i="1" dirty="0"/>
              <a:t>Journal of Marketing Management</a:t>
            </a:r>
            <a:r>
              <a:rPr lang="en-GB" dirty="0"/>
              <a:t>, </a:t>
            </a:r>
            <a:r>
              <a:rPr lang="en-GB" i="1" dirty="0"/>
              <a:t>37</a:t>
            </a:r>
            <a:r>
              <a:rPr lang="en-GB" dirty="0"/>
              <a:t>(5-6), 548-568.</a:t>
            </a:r>
          </a:p>
          <a:p>
            <a:r>
              <a:rPr lang="en-GB" dirty="0" err="1"/>
              <a:t>Escolà</a:t>
            </a:r>
            <a:r>
              <a:rPr lang="en-GB" dirty="0"/>
              <a:t>-Gascón, Á., &amp; Houran, J. (2021). Paradoxical effects of exposure to nature in “haunted” places: Implications for stress reduction theory. </a:t>
            </a:r>
            <a:r>
              <a:rPr lang="en-GB" i="1" dirty="0"/>
              <a:t>Landscape and Urban Planning</a:t>
            </a:r>
            <a:r>
              <a:rPr lang="en-GB" dirty="0"/>
              <a:t>, </a:t>
            </a:r>
            <a:r>
              <a:rPr lang="en-GB" i="1" dirty="0"/>
              <a:t>214</a:t>
            </a:r>
            <a:r>
              <a:rPr lang="en-GB" dirty="0"/>
              <a:t>, 104183.</a:t>
            </a:r>
          </a:p>
        </p:txBody>
      </p:sp>
    </p:spTree>
    <p:extLst>
      <p:ext uri="{BB962C8B-B14F-4D97-AF65-F5344CB8AC3E}">
        <p14:creationId xmlns:p14="http://schemas.microsoft.com/office/powerpoint/2010/main" val="84135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EC326-3ED6-334D-61E0-BB9B5BAF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B1ED-82AC-EB69-5472-0317282E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C1DA-896C-C256-6B6D-B7C3FCA7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Farkić</a:t>
            </a:r>
            <a:r>
              <a:rPr lang="en-GB" dirty="0"/>
              <a:t>, J., &amp; Kennell, J. (2021). Consuming dark sites via street art: Murals at Chernobyl. </a:t>
            </a:r>
            <a:r>
              <a:rPr lang="en-GB" i="1" dirty="0"/>
              <a:t>Annals of Tourism Research</a:t>
            </a:r>
            <a:r>
              <a:rPr lang="en-GB" dirty="0"/>
              <a:t>, </a:t>
            </a:r>
            <a:r>
              <a:rPr lang="en-GB" i="1" dirty="0"/>
              <a:t>90</a:t>
            </a:r>
            <a:r>
              <a:rPr lang="en-GB" dirty="0"/>
              <a:t>, 103256.</a:t>
            </a:r>
          </a:p>
          <a:p>
            <a:r>
              <a:rPr lang="en-GB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Friesinger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 J. G., Haugland, S. H., &amp; </a:t>
            </a:r>
            <a:r>
              <a:rPr lang="en-GB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Vederhus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 J. K. (2022). The significance of the social and material environment to place attachment and quality of life: findings from a large population-based health survey. 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Health and quality of life outcomes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 20 (1), 135.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Iliev, D. (2021). Consumption, motivation and experience in dark tourism: a conceptual and critical analysis. </a:t>
            </a:r>
            <a:r>
              <a:rPr lang="de-DE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Geographies</a:t>
            </a:r>
            <a:r>
              <a:rPr lang="de-DE" dirty="0">
                <a:ea typeface="Times New Roman" panose="02020603050405020304" pitchFamily="18" charset="0"/>
                <a:cs typeface="Times New Roman" panose="02020603050405020304" pitchFamily="18" charset="0"/>
              </a:rPr>
              <a:t>,  23, 963-984.</a:t>
            </a:r>
          </a:p>
          <a:p>
            <a:r>
              <a:rPr lang="en-GB" dirty="0" err="1">
                <a:solidFill>
                  <a:srgbClr val="222222"/>
                </a:solidFill>
              </a:rPr>
              <a:t>Lebrusán</a:t>
            </a:r>
            <a:r>
              <a:rPr lang="en-GB" dirty="0">
                <a:solidFill>
                  <a:srgbClr val="222222"/>
                </a:solidFill>
              </a:rPr>
              <a:t>, I., &amp; Gómez, M. V. (2022). The importance of place attachment in the understanding of ageing in </a:t>
            </a:r>
            <a:r>
              <a:rPr lang="en-GB" dirty="0" err="1">
                <a:solidFill>
                  <a:srgbClr val="222222"/>
                </a:solidFill>
              </a:rPr>
              <a:t>place:“The</a:t>
            </a:r>
            <a:r>
              <a:rPr lang="en-GB" dirty="0">
                <a:solidFill>
                  <a:srgbClr val="222222"/>
                </a:solidFill>
              </a:rPr>
              <a:t> stones know me”. </a:t>
            </a:r>
            <a:r>
              <a:rPr lang="en-GB" i="1" dirty="0">
                <a:solidFill>
                  <a:srgbClr val="222222"/>
                </a:solidFill>
              </a:rPr>
              <a:t>International journal of environmental research and public health</a:t>
            </a:r>
            <a:r>
              <a:rPr lang="en-GB" dirty="0">
                <a:solidFill>
                  <a:srgbClr val="222222"/>
                </a:solidFill>
              </a:rPr>
              <a:t>, </a:t>
            </a:r>
            <a:r>
              <a:rPr lang="en-GB" i="1" dirty="0">
                <a:solidFill>
                  <a:srgbClr val="222222"/>
                </a:solidFill>
              </a:rPr>
              <a:t>19</a:t>
            </a:r>
            <a:r>
              <a:rPr lang="en-GB" dirty="0">
                <a:solidFill>
                  <a:srgbClr val="222222"/>
                </a:solidFill>
              </a:rPr>
              <a:t>(24), 17052.</a:t>
            </a:r>
          </a:p>
          <a:p>
            <a:r>
              <a:rPr lang="en-GB" dirty="0"/>
              <a:t>Leiberich, P., Loew, T., Tritt, K., Lahmann, C., &amp; Nickel, M. (2006). Body world exhibition – Visitor attitudes and emotions. </a:t>
            </a:r>
            <a:r>
              <a:rPr lang="en-GB" i="1" dirty="0"/>
              <a:t>Annals of Anatomy, </a:t>
            </a:r>
            <a:r>
              <a:rPr lang="en-GB" dirty="0"/>
              <a:t>188 (6), 567-573.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Lennon, J., &amp; Foley, M. (1996). 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Dark tourism: The attraction of death and disaster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en-GB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Ed.). London: Continuum.</a:t>
            </a:r>
          </a:p>
          <a:p>
            <a:endParaRPr lang="en-GB" i="1" dirty="0"/>
          </a:p>
          <a:p>
            <a:endParaRPr lang="en-GB" dirty="0">
              <a:solidFill>
                <a:srgbClr val="222222"/>
              </a:solidFill>
            </a:endParaRPr>
          </a:p>
          <a:p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96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8FA4-76D8-705B-6FEC-12F0E420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A11C-DCBB-B51C-DF9E-11307382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Lennon, J. Foley (2000) Dark Tourism–The Attraction of Death and Disaster. </a:t>
            </a:r>
            <a:r>
              <a:rPr lang="en-GB" i="1" dirty="0"/>
              <a:t>London: Continuum</a:t>
            </a:r>
            <a:r>
              <a:rPr lang="en-GB" dirty="0"/>
              <a:t>.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Low, S. M., &amp; Altman, I. (1992). Place attachment: A conceptual inquiry. In 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Place attachment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 (pp. 1-12). Boston, MA: Springer US.</a:t>
            </a:r>
          </a:p>
          <a:p>
            <a:r>
              <a:rPr lang="en-GB" dirty="0"/>
              <a:t>Magano, J., </a:t>
            </a:r>
            <a:r>
              <a:rPr lang="en-GB" dirty="0" err="1"/>
              <a:t>Fraiz</a:t>
            </a:r>
            <a:r>
              <a:rPr lang="en-GB" dirty="0"/>
              <a:t>-Brea, J. A., &amp; Leite, Â. (2023). Dark tourism, the holocaust, and well-being: A systematic review. </a:t>
            </a:r>
            <a:r>
              <a:rPr lang="en-GB" i="1" dirty="0" err="1"/>
              <a:t>Heliyon</a:t>
            </a:r>
            <a:r>
              <a:rPr lang="en-GB" dirty="0"/>
              <a:t>, </a:t>
            </a:r>
            <a:r>
              <a:rPr lang="en-GB" i="1" dirty="0"/>
              <a:t>9</a:t>
            </a:r>
            <a:r>
              <a:rPr lang="en-GB" dirty="0"/>
              <a:t>(1).</a:t>
            </a:r>
          </a:p>
          <a:p>
            <a:r>
              <a:rPr lang="en-GB" dirty="0"/>
              <a:t>Saha, V., &amp; Husain, R. (2025). The state of dark tourism research: a systematic review and agenda for future studies. </a:t>
            </a:r>
            <a:r>
              <a:rPr lang="en-GB" i="1" dirty="0"/>
              <a:t>Asia Pacific Journal of Tourism Research</a:t>
            </a:r>
            <a:r>
              <a:rPr lang="en-GB" dirty="0"/>
              <a:t>, </a:t>
            </a:r>
            <a:r>
              <a:rPr lang="en-GB" i="1" dirty="0"/>
              <a:t>30</a:t>
            </a:r>
            <a:r>
              <a:rPr lang="en-GB" dirty="0"/>
              <a:t>(7), 956-982.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Scannell, L., &amp; Gifford, R. (2017b). The experienced psychological benefits of place attachment. </a:t>
            </a:r>
            <a:r>
              <a:rPr lang="nl-NL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nl-NL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nl-NL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nl-NL" dirty="0">
                <a:ea typeface="Times New Roman" panose="02020603050405020304" pitchFamily="18" charset="0"/>
                <a:cs typeface="Times New Roman" panose="02020603050405020304" pitchFamily="18" charset="0"/>
              </a:rPr>
              <a:t>, 51, 256-269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Shekhar, S., &amp; Valeri, M. (2022). Evolving themes in dark tourism research: A review study. 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Tourism: An International Interdisciplinary Journal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(4), 624-641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Stone, P. (2006). A dark tourism spectrum: Towards a typology of death and macabre related tourist sites, attractions and exhibitions. 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Tourism: An Interdisciplinary International Journal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 54 (2), 145-160. ISSN 1790-8418.</a:t>
            </a:r>
          </a:p>
          <a:p>
            <a:endParaRPr lang="en-GB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603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32FA-7ADC-CD25-3584-34ED978A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D425-B49E-CC27-625B-411B8FA1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5225F-F4C1-9314-E1F4-BD61DAFA1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Stone, P. R., &amp; Sharpley, R. (2013). Deviance, Dark Tourism and ‘Dark Leisure': Towards a (re) configuration of morality and the taboo in secular society. In </a:t>
            </a:r>
            <a:r>
              <a:rPr lang="en-GB" i="1" dirty="0"/>
              <a:t>Contemporary perspectives in leisure</a:t>
            </a:r>
            <a:r>
              <a:rPr lang="en-GB" dirty="0"/>
              <a:t> (pp. 54-64). Routledge.</a:t>
            </a:r>
          </a:p>
          <a:p>
            <a:r>
              <a:rPr lang="en-GB" dirty="0"/>
              <a:t>Sun, J., &amp; </a:t>
            </a:r>
            <a:r>
              <a:rPr lang="en-GB" dirty="0" err="1"/>
              <a:t>Lv</a:t>
            </a:r>
            <a:r>
              <a:rPr lang="en-GB" dirty="0"/>
              <a:t>, X. (2025). Red heart at dark sites: The production of embodied patriotic ritual in tourism. </a:t>
            </a:r>
            <a:r>
              <a:rPr lang="en-GB" i="1" dirty="0"/>
              <a:t>Tourism Management</a:t>
            </a:r>
            <a:r>
              <a:rPr lang="en-GB" dirty="0"/>
              <a:t>, </a:t>
            </a:r>
            <a:r>
              <a:rPr lang="en-GB" i="1" dirty="0"/>
              <a:t>106</a:t>
            </a:r>
            <a:r>
              <a:rPr lang="en-GB" dirty="0"/>
              <a:t>, 104975.</a:t>
            </a:r>
          </a:p>
          <a:p>
            <a:r>
              <a:rPr lang="en-GB" dirty="0"/>
              <a:t>Wight, A. C. (2006). Philosophical and methodological praxes in dark tourism: Controversy, contention and the evolving paradigm. </a:t>
            </a:r>
            <a:r>
              <a:rPr lang="en-GB" i="1" dirty="0"/>
              <a:t>Journal of Vacation Marketing</a:t>
            </a:r>
            <a:r>
              <a:rPr lang="en-GB" dirty="0"/>
              <a:t>, </a:t>
            </a:r>
            <a:r>
              <a:rPr lang="en-GB" i="1" dirty="0"/>
              <a:t>12</a:t>
            </a:r>
            <a:r>
              <a:rPr lang="en-GB" dirty="0"/>
              <a:t>(2), 119-129.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Zhang, F., Loo, B. P., &amp; Wang, B. (2022). Aging in place: From the </a:t>
            </a:r>
            <a:r>
              <a:rPr lang="en-GB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environment, sense of community, to life satisfaction. 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Annals of the American Association of Geographers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 112 (5), 1484-1499.</a:t>
            </a:r>
            <a:endParaRPr lang="en-GB" dirty="0">
              <a:solidFill>
                <a:srgbClr val="22222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91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FD775-EB64-F53C-894F-1A7D3948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1179"/>
            <a:ext cx="585216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Place Attachment </a:t>
            </a:r>
            <a:br>
              <a:rPr lang="en-GB" sz="3400" dirty="0"/>
            </a:br>
            <a:r>
              <a:rPr lang="en-GB" sz="2800" dirty="0"/>
              <a:t>(Low &amp; Altman, 1992)</a:t>
            </a:r>
            <a:endParaRPr lang="en-GB" sz="3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9B57-0CFB-E11B-0208-92CBA701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488636"/>
            <a:ext cx="6562165" cy="413675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The emotional, affective bond that people form with meaningful places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Can be informed by physical aspects of a place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But also by the people we share it with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Or things like customs/folklore, accents/dialects, pop culture, food!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/>
              <a:t>A strong, positive bond is linked to lowered death anxiety (Chen et al., 2024)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Improved happiness and psychological well-being (e.g. </a:t>
            </a:r>
            <a:r>
              <a:rPr lang="en-GB" sz="1600" dirty="0" err="1"/>
              <a:t>Friesinger</a:t>
            </a:r>
            <a:r>
              <a:rPr lang="en-GB" sz="1600" dirty="0"/>
              <a:t> et al., 2022; Zhang et al., 2022</a:t>
            </a:r>
            <a:r>
              <a:rPr lang="en-US" sz="16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Greater social bonds via higher levels of trust and lower levels of egocentricity (e.g. </a:t>
            </a:r>
            <a:r>
              <a:rPr lang="en-GB" sz="1600" dirty="0"/>
              <a:t>Lebrusan &amp; Gomez, 2022</a:t>
            </a:r>
            <a:r>
              <a:rPr lang="en-US" sz="16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 stronger sense of comfort and security, and opportunities for personal growth (e.g. Scannell &amp; Gifford, 2017b)</a:t>
            </a:r>
          </a:p>
          <a:p>
            <a:pPr>
              <a:lnSpc>
                <a:spcPct val="110000"/>
              </a:lnSpc>
            </a:pPr>
            <a:endParaRPr lang="en-GB" sz="1100" dirty="0"/>
          </a:p>
        </p:txBody>
      </p:sp>
      <p:pic>
        <p:nvPicPr>
          <p:cNvPr id="4" name="Picture 3" descr="A statue of a person sitting on the ground&#10;&#10;AI-generated content may be incorrect.">
            <a:extLst>
              <a:ext uri="{FF2B5EF4-FFF2-40B4-BE49-F238E27FC236}">
                <a16:creationId xmlns:a16="http://schemas.microsoft.com/office/drawing/2014/main" id="{8B536A60-54C5-EB2F-8C12-0D28C51C7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DE9CB-FED4-4452-9286-FAB53CBC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04" y="176049"/>
            <a:ext cx="5754895" cy="135583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What is </a:t>
            </a:r>
            <a:br>
              <a:rPr lang="en-GB" dirty="0"/>
            </a:br>
            <a:r>
              <a:rPr lang="en-GB" dirty="0"/>
              <a:t>Dark Tourism?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CE88-5145-402A-B340-A2D54A3AB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04" y="1793565"/>
            <a:ext cx="6011570" cy="4606807"/>
          </a:xfrm>
        </p:spPr>
        <p:txBody>
          <a:bodyPr anchor="t">
            <a:normAutofit/>
          </a:bodyPr>
          <a:lstStyle/>
          <a:p>
            <a:r>
              <a:rPr lang="en-GB" sz="2000" dirty="0"/>
              <a:t>Dark Tourism (Lennon &amp; Foley, 1996), generally, involves visiting places linked to death, suffering, violence, and/or disaster </a:t>
            </a:r>
          </a:p>
          <a:p>
            <a:r>
              <a:rPr lang="en-GB" sz="2000" dirty="0"/>
              <a:t>Lennon and Foley (2000) argued that a place was only ‘dark’ if there were people alive to validate events (though this is debated; Wight, 2006), and if there was sufficient interpretation/commodification</a:t>
            </a:r>
            <a:endParaRPr lang="en-GB" sz="1800" dirty="0"/>
          </a:p>
          <a:p>
            <a:r>
              <a:rPr lang="en-GB" sz="2000" dirty="0"/>
              <a:t>Stone (2006) posited a move towards a spectrum (darkest to lightest), based on things like recency, the nature of death, and nature of the site (i.e. natural vs. purpose built) </a:t>
            </a:r>
          </a:p>
          <a:p>
            <a:pPr lvl="1"/>
            <a:r>
              <a:rPr lang="en-GB" sz="1800" dirty="0"/>
              <a:t>The extremes of this spectrum comprised various binaries: education vs. entertainment, authentic vs inauthentic, and higher vs. lower political/ideological significance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B40571-9465-29C6-0510-B7F779740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9907"/>
              </p:ext>
            </p:extLst>
          </p:nvPr>
        </p:nvGraphicFramePr>
        <p:xfrm>
          <a:off x="6838013" y="505327"/>
          <a:ext cx="5012883" cy="5573526"/>
        </p:xfrm>
        <a:graphic>
          <a:graphicData uri="http://schemas.openxmlformats.org/drawingml/2006/table">
            <a:tbl>
              <a:tblPr firstRow="1" bandRow="1"/>
              <a:tblGrid>
                <a:gridCol w="5012883">
                  <a:extLst>
                    <a:ext uri="{9D8B030D-6E8A-4147-A177-3AD203B41FA5}">
                      <a16:colId xmlns:a16="http://schemas.microsoft.com/office/drawing/2014/main" val="3764374036"/>
                    </a:ext>
                  </a:extLst>
                </a:gridCol>
              </a:tblGrid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Sites of Genocide</a:t>
                      </a:r>
                      <a:endParaRPr lang="en-GB" sz="5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874818"/>
                  </a:ext>
                </a:extLst>
              </a:tr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Conflict Sites</a:t>
                      </a:r>
                      <a:endParaRPr lang="en-GB" sz="5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98760"/>
                  </a:ext>
                </a:extLst>
              </a:tr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Shrines</a:t>
                      </a:r>
                      <a:endParaRPr lang="en-GB" sz="5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87995"/>
                  </a:ext>
                </a:extLst>
              </a:tr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Resting Places</a:t>
                      </a:r>
                      <a:endParaRPr lang="en-GB" sz="5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85063"/>
                  </a:ext>
                </a:extLst>
              </a:tr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Dungeons</a:t>
                      </a:r>
                      <a:endParaRPr lang="en-GB" sz="5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71486"/>
                  </a:ext>
                </a:extLst>
              </a:tr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Exhibits</a:t>
                      </a:r>
                      <a:endParaRPr lang="en-GB" sz="5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32056"/>
                  </a:ext>
                </a:extLst>
              </a:tr>
              <a:tr h="796218">
                <a:tc>
                  <a:txBody>
                    <a:bodyPr/>
                    <a:lstStyle/>
                    <a:p>
                      <a:pPr algn="l" fontAlgn="b"/>
                      <a:r>
                        <a:rPr lang="en-GB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 Factories</a:t>
                      </a:r>
                      <a:endParaRPr lang="en-GB" sz="5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731" marR="22731" marT="22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9988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7D4407-2E79-718C-978D-E2FE1F457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58" y="1391229"/>
            <a:ext cx="5233999" cy="4075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08388-BB21-F541-4310-D5841C6F0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7" y="1152159"/>
            <a:ext cx="3312570" cy="4553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C7604-599F-1220-C004-90E68141E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73" y="1601276"/>
            <a:ext cx="5369361" cy="38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F3D94-99EC-0E44-3388-7FA59229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46676"/>
            <a:ext cx="3494362" cy="24214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draws people to the dark?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E3846-5E6B-860F-33C1-C0154B59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1387737"/>
            <a:ext cx="6739046" cy="64384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/>
              <a:t>Focus has shifted from defining/conceptualising dark tourism to better understanding motivations and experiences (Iliev, 2021)</a:t>
            </a:r>
          </a:p>
          <a:p>
            <a:pPr lvl="1"/>
            <a:r>
              <a:rPr lang="en-US" sz="1600" dirty="0"/>
              <a:t>Dark tourism is a growing practice (Iliev, 2021; Shekhar &amp; Valeri, 2022), and so it is important we understand the impact it has on us, and what factors might moderate/mediate this!</a:t>
            </a:r>
          </a:p>
          <a:p>
            <a:endParaRPr lang="en-US" sz="1800" dirty="0"/>
          </a:p>
          <a:p>
            <a:r>
              <a:rPr lang="en-US" sz="1800" dirty="0"/>
              <a:t>Given the link between traditional tourism and hedonism, DT is often portrayed as immoral, deviant, and as a kind of social pathology (Stone &amp; Sharpley, 2013)</a:t>
            </a:r>
          </a:p>
          <a:p>
            <a:r>
              <a:rPr lang="en-US" sz="1800" dirty="0"/>
              <a:t>Yet, when asked, people focus more on educational opportunities, wanting to pay their respects, or a desire to “see it to believe it” (e.g. Magano et al., 2023)</a:t>
            </a:r>
          </a:p>
          <a:p>
            <a:endParaRPr lang="en-US" sz="1800" dirty="0"/>
          </a:p>
          <a:p>
            <a:r>
              <a:rPr lang="en-GB" sz="1800" dirty="0"/>
              <a:t>Visitors can reconceptualise death and mortality into something other than a primordial fear</a:t>
            </a:r>
          </a:p>
          <a:p>
            <a:pPr lvl="1"/>
            <a:r>
              <a:rPr lang="en-GB" sz="1600" dirty="0"/>
              <a:t>For example, visitors to </a:t>
            </a:r>
            <a:r>
              <a:rPr lang="en-GB" sz="1600" dirty="0" err="1"/>
              <a:t>BodyWorlds</a:t>
            </a:r>
            <a:r>
              <a:rPr lang="en-GB" sz="1600" dirty="0"/>
              <a:t> become more contemplative over life and death, and the vulnerability of the human body (e.g. Leiberich et al., 2006)</a:t>
            </a:r>
          </a:p>
          <a:p>
            <a:r>
              <a:rPr lang="en-US" sz="1800" dirty="0"/>
              <a:t>Those with a personal connection have an opportunity to process trauma (e.g. </a:t>
            </a:r>
            <a:r>
              <a:rPr lang="en-GB" sz="1800" dirty="0" err="1"/>
              <a:t>Vergangenheitsbewältigung</a:t>
            </a:r>
            <a:r>
              <a:rPr lang="en-GB" sz="1800" dirty="0"/>
              <a:t>)</a:t>
            </a:r>
          </a:p>
          <a:p>
            <a:endParaRPr lang="en-GB" sz="2000" dirty="0"/>
          </a:p>
          <a:p>
            <a:endParaRPr lang="en-US" sz="2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8F5A6-126C-3F3F-A734-028657A990F5}"/>
              </a:ext>
            </a:extLst>
          </p:cNvPr>
          <p:cNvSpPr txBox="1"/>
          <p:nvPr/>
        </p:nvSpPr>
        <p:spPr>
          <a:xfrm>
            <a:off x="838201" y="3589864"/>
            <a:ext cx="3557336" cy="25301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“these dark humans presumably are thrilled at witnessing killings and extreme human suffering, perhaps under the influence of the violent media-drawn culture in which humanity lives. We find all this as a negative aspect of humanity and urge governments to do everything possible to abolish this sick kind of tourism”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– Avis (2007)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89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89338-CA36-E3C9-2B79-F4096303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282"/>
            <a:ext cx="6172077" cy="1343929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The Psychological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E508-82E3-6DE0-64A2-7699CE71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4492"/>
            <a:ext cx="6356008" cy="464388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1700" dirty="0"/>
              <a:t>A scoping review was conducted at the beginning of the PhD; sought to map out the consequences associated with engaging with dark places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The experience of emotions was the most common consequence (24/33 studies)</a:t>
            </a:r>
          </a:p>
          <a:p>
            <a:pPr lvl="1"/>
            <a:r>
              <a:rPr lang="en-GB" sz="1700" dirty="0"/>
              <a:t>As might be expected an array of negative emotions (e.g. sadness, fear, shock, horror) were reported</a:t>
            </a:r>
          </a:p>
          <a:p>
            <a:pPr lvl="1"/>
            <a:r>
              <a:rPr lang="en-GB" sz="1700" dirty="0"/>
              <a:t>But focus was more on a dialectal experience; Sun and </a:t>
            </a:r>
            <a:r>
              <a:rPr lang="en-GB" sz="1700" dirty="0" err="1"/>
              <a:t>Lv</a:t>
            </a:r>
            <a:r>
              <a:rPr lang="en-GB" sz="1700" dirty="0"/>
              <a:t> (2025) reported an emotional journey during visits to the Memorial Hall of the Victims in Nanjing Massacre</a:t>
            </a:r>
          </a:p>
          <a:p>
            <a:r>
              <a:rPr lang="en-GB" sz="1700" dirty="0"/>
              <a:t>Followed by developing/strengthening one’s sense of religious (e.g. Blankenship, 2018), national (e.g. Dresler &amp; Fuchs, 2021), and even human (e.g. </a:t>
            </a:r>
            <a:r>
              <a:rPr lang="en-GB" sz="1700" dirty="0" err="1"/>
              <a:t>Farkic</a:t>
            </a:r>
            <a:r>
              <a:rPr lang="en-GB" sz="1700" dirty="0"/>
              <a:t> &amp; Kennell, 2021) identity  (14/33)</a:t>
            </a:r>
          </a:p>
          <a:p>
            <a:r>
              <a:rPr lang="en-GB" sz="1700" dirty="0"/>
              <a:t>The opportunity to learn and death contemplation were tied for third (five studies each) – though death anxiety was not directly assessed</a:t>
            </a:r>
          </a:p>
          <a:p>
            <a:r>
              <a:rPr lang="en-GB" sz="1700" dirty="0"/>
              <a:t>Other consequences included: enhanced wellbeing and resiliency, strengthening memories, developing a sense of place, and stress response</a:t>
            </a:r>
          </a:p>
          <a:p>
            <a:endParaRPr lang="en-GB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00B66-813F-D3D9-3DC5-0BDA567C7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477" y="583026"/>
            <a:ext cx="4832254" cy="5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8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3DC46-BE4A-7675-DCDE-3FF0C01C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5" y="250762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Should we be looking closer to home?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329B-8AEB-D46D-84CB-C11070C7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7087"/>
            <a:ext cx="6078071" cy="466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In a systematic review, Saha and Husein (2025) recommended different frameworks to help better understand our connection to, and experiences engaging with, dark places – one of which was place attachment!</a:t>
            </a:r>
          </a:p>
          <a:p>
            <a:r>
              <a:rPr lang="en-GB" sz="1800" dirty="0"/>
              <a:t>Place attachment was found to moderate subjective well-being; positively predicting 72% of variance in the happiness of visitors to Sinop Prison, </a:t>
            </a:r>
            <a:r>
              <a:rPr lang="en-GB" sz="1800" dirty="0" err="1"/>
              <a:t>Turkiye</a:t>
            </a:r>
            <a:r>
              <a:rPr lang="en-GB" sz="1800" dirty="0"/>
              <a:t> (Asan &amp; Daskin, 2024)</a:t>
            </a:r>
          </a:p>
          <a:p>
            <a:r>
              <a:rPr lang="en-GB" sz="1800" dirty="0"/>
              <a:t>Sense of place, linked to place attachment, was associated with a stress responses in visitors to an abandoned village in Spain (Escola-Gascon &amp; Houran, 2021)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There are also growing concerns around the financial and ecological costs of travelling generally, as well as ethical qualms of visiting dark places</a:t>
            </a:r>
          </a:p>
          <a:p>
            <a:endParaRPr lang="en-GB" sz="15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ome1 outline">
            <a:extLst>
              <a:ext uri="{FF2B5EF4-FFF2-40B4-BE49-F238E27FC236}">
                <a16:creationId xmlns:a16="http://schemas.microsoft.com/office/drawing/2014/main" id="{B8DC56B7-ABA3-89E4-5BFD-3FFF5D8733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odern Map - North East England UK Modern Map - North East England UK north east england map stock illustrations">
            <a:extLst>
              <a:ext uri="{FF2B5EF4-FFF2-40B4-BE49-F238E27FC236}">
                <a16:creationId xmlns:a16="http://schemas.microsoft.com/office/drawing/2014/main" id="{23BF0C87-3DD4-7DEB-1218-C9BEF6FA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695" y="643467"/>
            <a:ext cx="48886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0436580-1DDE-C725-7F79-D7A41AF27411}"/>
              </a:ext>
            </a:extLst>
          </p:cNvPr>
          <p:cNvGrpSpPr/>
          <p:nvPr/>
        </p:nvGrpSpPr>
        <p:grpSpPr>
          <a:xfrm>
            <a:off x="864019" y="1474621"/>
            <a:ext cx="4984790" cy="3105401"/>
            <a:chOff x="864019" y="1474621"/>
            <a:chExt cx="4984790" cy="31054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4D2259A-0DA7-7D1A-0AE1-544455FDEDDA}"/>
                </a:ext>
              </a:extLst>
            </p:cNvPr>
            <p:cNvGrpSpPr/>
            <p:nvPr/>
          </p:nvGrpSpPr>
          <p:grpSpPr>
            <a:xfrm>
              <a:off x="864019" y="1474621"/>
              <a:ext cx="4984790" cy="1223821"/>
              <a:chOff x="864019" y="1474621"/>
              <a:chExt cx="4984790" cy="1223821"/>
            </a:xfrm>
          </p:grpSpPr>
          <p:pic>
            <p:nvPicPr>
              <p:cNvPr id="3076" name="Picture 4" descr="The Alnwick Garden The Poison Garden ...">
                <a:extLst>
                  <a:ext uri="{FF2B5EF4-FFF2-40B4-BE49-F238E27FC236}">
                    <a16:creationId xmlns:a16="http://schemas.microsoft.com/office/drawing/2014/main" id="{D86FF90E-5602-AA72-9B48-126B3EC8C9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019" y="1474621"/>
                <a:ext cx="1839076" cy="12238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B4E5C463-0B57-A899-A9C5-AEBC235D9976}"/>
                  </a:ext>
                </a:extLst>
              </p:cNvPr>
              <p:cNvSpPr/>
              <p:nvPr/>
            </p:nvSpPr>
            <p:spPr>
              <a:xfrm rot="151450">
                <a:off x="2551945" y="2081411"/>
                <a:ext cx="3296864" cy="3288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87D649-6454-1E66-6AF5-405F29C49015}"/>
                </a:ext>
              </a:extLst>
            </p:cNvPr>
            <p:cNvGrpSpPr/>
            <p:nvPr/>
          </p:nvGrpSpPr>
          <p:grpSpPr>
            <a:xfrm>
              <a:off x="1241744" y="2850482"/>
              <a:ext cx="4366432" cy="1729540"/>
              <a:chOff x="1241744" y="2850482"/>
              <a:chExt cx="4366432" cy="1729540"/>
            </a:xfrm>
          </p:grpSpPr>
          <p:pic>
            <p:nvPicPr>
              <p:cNvPr id="3078" name="Picture 6" descr="Winter's Gibbet in Northumberland ...">
                <a:extLst>
                  <a:ext uri="{FF2B5EF4-FFF2-40B4-BE49-F238E27FC236}">
                    <a16:creationId xmlns:a16="http://schemas.microsoft.com/office/drawing/2014/main" id="{D0B2D658-7F1B-8E3D-FF6A-752F6D65DA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601"/>
              <a:stretch>
                <a:fillRect/>
              </a:stretch>
            </p:blipFill>
            <p:spPr bwMode="auto">
              <a:xfrm>
                <a:off x="1241744" y="2850482"/>
                <a:ext cx="1204677" cy="1729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3797AD87-E40E-E93C-331D-8B8A453CC37B}"/>
                  </a:ext>
                </a:extLst>
              </p:cNvPr>
              <p:cNvSpPr/>
              <p:nvPr/>
            </p:nvSpPr>
            <p:spPr>
              <a:xfrm>
                <a:off x="2311312" y="3250940"/>
                <a:ext cx="3296864" cy="3288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39454C-8CC4-8D43-ABD1-5512D5BBC00B}"/>
              </a:ext>
            </a:extLst>
          </p:cNvPr>
          <p:cNvGrpSpPr/>
          <p:nvPr/>
        </p:nvGrpSpPr>
        <p:grpSpPr>
          <a:xfrm>
            <a:off x="5823235" y="580023"/>
            <a:ext cx="5356358" cy="2999780"/>
            <a:chOff x="5823235" y="580023"/>
            <a:chExt cx="5356358" cy="2999780"/>
          </a:xfrm>
        </p:grpSpPr>
        <p:pic>
          <p:nvPicPr>
            <p:cNvPr id="3082" name="Picture 10" descr="The Black Gate, Newcastle 🏰 Standing ...">
              <a:extLst>
                <a:ext uri="{FF2B5EF4-FFF2-40B4-BE49-F238E27FC236}">
                  <a16:creationId xmlns:a16="http://schemas.microsoft.com/office/drawing/2014/main" id="{11A0AF9F-5702-D3F9-589D-AD82B8F82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930" y="1791386"/>
              <a:ext cx="1432159" cy="1788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Ballast Hills Burial Ground: A ...">
              <a:extLst>
                <a:ext uri="{FF2B5EF4-FFF2-40B4-BE49-F238E27FC236}">
                  <a16:creationId xmlns:a16="http://schemas.microsoft.com/office/drawing/2014/main" id="{26AC3EC8-1280-7B49-95FB-8DB9D02E7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6428" y="580023"/>
              <a:ext cx="1793165" cy="1343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0F144296-9516-44E7-28BF-88A937AC6CAD}"/>
                </a:ext>
              </a:extLst>
            </p:cNvPr>
            <p:cNvSpPr/>
            <p:nvPr/>
          </p:nvSpPr>
          <p:spPr>
            <a:xfrm rot="8824074">
              <a:off x="5823235" y="2659049"/>
              <a:ext cx="3953768" cy="2853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4A288-1BD3-212B-4B30-0FFC0B2A3A55}"/>
              </a:ext>
            </a:extLst>
          </p:cNvPr>
          <p:cNvGrpSpPr/>
          <p:nvPr/>
        </p:nvGrpSpPr>
        <p:grpSpPr>
          <a:xfrm>
            <a:off x="6648658" y="4108481"/>
            <a:ext cx="5028072" cy="1652706"/>
            <a:chOff x="6648658" y="4108481"/>
            <a:chExt cx="5028072" cy="1652706"/>
          </a:xfrm>
        </p:grpSpPr>
        <p:pic>
          <p:nvPicPr>
            <p:cNvPr id="3084" name="Picture 12" descr="Sunderland Empire Theatre - Wikipedia">
              <a:extLst>
                <a:ext uri="{FF2B5EF4-FFF2-40B4-BE49-F238E27FC236}">
                  <a16:creationId xmlns:a16="http://schemas.microsoft.com/office/drawing/2014/main" id="{99BE17A9-AD97-07CE-2230-658AAA27E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5487" y="4108482"/>
              <a:ext cx="1237933" cy="165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Ship Isis, Sunderland - Pub Gallery">
              <a:extLst>
                <a:ext uri="{FF2B5EF4-FFF2-40B4-BE49-F238E27FC236}">
                  <a16:creationId xmlns:a16="http://schemas.microsoft.com/office/drawing/2014/main" id="{49818003-FFA7-9F68-EAA1-6C259BBBB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1677" y="4108481"/>
              <a:ext cx="1705053" cy="165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FDE821C-A650-4382-8593-AB45257873A8}"/>
                </a:ext>
              </a:extLst>
            </p:cNvPr>
            <p:cNvSpPr/>
            <p:nvPr/>
          </p:nvSpPr>
          <p:spPr>
            <a:xfrm rot="11084765">
              <a:off x="6648658" y="4170859"/>
              <a:ext cx="2192704" cy="27433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668BFE-895F-DF5E-EBF5-D18C98CC2DB5}"/>
              </a:ext>
            </a:extLst>
          </p:cNvPr>
          <p:cNvGrpSpPr/>
          <p:nvPr/>
        </p:nvGrpSpPr>
        <p:grpSpPr>
          <a:xfrm>
            <a:off x="797176" y="4594538"/>
            <a:ext cx="5233228" cy="1514760"/>
            <a:chOff x="797176" y="4594538"/>
            <a:chExt cx="5233228" cy="1514760"/>
          </a:xfrm>
        </p:grpSpPr>
        <p:pic>
          <p:nvPicPr>
            <p:cNvPr id="3088" name="Picture 16" descr="Durham Cathedral - Wikipedia">
              <a:extLst>
                <a:ext uri="{FF2B5EF4-FFF2-40B4-BE49-F238E27FC236}">
                  <a16:creationId xmlns:a16="http://schemas.microsoft.com/office/drawing/2014/main" id="{1DD117CE-8179-966A-AD91-A05E948A8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76" y="4848664"/>
              <a:ext cx="2093812" cy="126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A486075-CEEF-3E3C-EEF7-BAFD8D85AC75}"/>
                </a:ext>
              </a:extLst>
            </p:cNvPr>
            <p:cNvSpPr/>
            <p:nvPr/>
          </p:nvSpPr>
          <p:spPr>
            <a:xfrm rot="21218540">
              <a:off x="2719353" y="4594538"/>
              <a:ext cx="3311051" cy="32886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0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6B3B-74E0-A1E9-EBCF-B94B1D13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Whitby: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haven of dark tourism?</a:t>
            </a:r>
          </a:p>
        </p:txBody>
      </p:sp>
      <p:sp>
        <p:nvSpPr>
          <p:cNvPr id="3100" name="Freeform: Shape 309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2" name="Freeform: Shape 310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Khyber Pass Tunnel ...">
            <a:extLst>
              <a:ext uri="{FF2B5EF4-FFF2-40B4-BE49-F238E27FC236}">
                <a16:creationId xmlns:a16="http://schemas.microsoft.com/office/drawing/2014/main" id="{A6E5AF3A-C6F8-8A84-2292-697484AB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r="-3" b="9929"/>
          <a:stretch>
            <a:fillRect/>
          </a:stretch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48B9E-561D-B4BB-F559-927B7519B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r="-1" b="-1"/>
          <a:stretch>
            <a:fillRect/>
          </a:stretch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104" name="Oval 3103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 descr="The Dracula Experience | Day Out With ...">
            <a:extLst>
              <a:ext uri="{FF2B5EF4-FFF2-40B4-BE49-F238E27FC236}">
                <a16:creationId xmlns:a16="http://schemas.microsoft.com/office/drawing/2014/main" id="{5E504FD8-25BE-EAFB-D8D5-DCF51212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Freeform: Shape 3105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9BC99-EC6A-1648-45AC-7B8FD658E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0" r="2" b="6506"/>
          <a:stretch>
            <a:fillRect/>
          </a:stretch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3108" name="Freeform: Shape 3107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003D3-1B16-AD33-6834-608CE6BBE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r="-2" b="17160"/>
          <a:stretch>
            <a:fillRect/>
          </a:stretch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636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8" name="Rectangle 412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am Fender surprises pub crowds with ...">
            <a:extLst>
              <a:ext uri="{FF2B5EF4-FFF2-40B4-BE49-F238E27FC236}">
                <a16:creationId xmlns:a16="http://schemas.microsoft.com/office/drawing/2014/main" id="{CF847EC5-7167-92FA-50C6-2DCA7E28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9679" b="-2"/>
          <a:stretch>
            <a:fillRect/>
          </a:stretch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dy Sixsmith 🚨💬 Eliezer Mayenda ...">
            <a:extLst>
              <a:ext uri="{FF2B5EF4-FFF2-40B4-BE49-F238E27FC236}">
                <a16:creationId xmlns:a16="http://schemas.microsoft.com/office/drawing/2014/main" id="{29DE5153-E0BD-0142-C2AE-E2E07E6B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r="7262" b="-2"/>
          <a:stretch>
            <a:fillRect/>
          </a:stretch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reggs gets a new fresh look at Cobham ...">
            <a:extLst>
              <a:ext uri="{FF2B5EF4-FFF2-40B4-BE49-F238E27FC236}">
                <a16:creationId xmlns:a16="http://schemas.microsoft.com/office/drawing/2014/main" id="{3DDE6E4D-2BBB-055E-3D1A-7E61B81B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799"/>
          <a:stretch>
            <a:fillRect/>
          </a:stretch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30" name="Freeform: Shape 412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32" name="Freeform: Shape 413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ACE5D-CF6A-33B6-FF6A-FE2DA768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GB" sz="4000" dirty="0"/>
              <a:t>Summary</a:t>
            </a:r>
          </a:p>
        </p:txBody>
      </p: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4CF6-68B7-A56B-14CB-D7F57EA8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60" y="2424860"/>
            <a:ext cx="3231600" cy="3922776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Engaging with dark places has been shown to have an array of psychological benefits</a:t>
            </a:r>
          </a:p>
          <a:p>
            <a:r>
              <a:rPr lang="en-GB" sz="1800" dirty="0"/>
              <a:t>If place attachment aids in these experiences, perhaps we should explore the darker aspects of our region more!</a:t>
            </a:r>
          </a:p>
          <a:p>
            <a:endParaRPr lang="en-GB" sz="1800" dirty="0"/>
          </a:p>
          <a:p>
            <a:r>
              <a:rPr lang="en-GB" sz="1800" dirty="0"/>
              <a:t>Local customs, folklore, songs, food, and sports teams all contribute to this attachment, so why not dark places too?</a:t>
            </a:r>
          </a:p>
        </p:txBody>
      </p:sp>
      <p:pic>
        <p:nvPicPr>
          <p:cNvPr id="4102" name="Picture 6" descr="Geordie 'Hyem' Noun Print - Newcastle Dialect Wall Art">
            <a:extLst>
              <a:ext uri="{FF2B5EF4-FFF2-40B4-BE49-F238E27FC236}">
                <a16:creationId xmlns:a16="http://schemas.microsoft.com/office/drawing/2014/main" id="{295D84F9-F12C-2DF6-B048-BA1C8B1F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r="2" b="36781"/>
          <a:stretch>
            <a:fillRect/>
          </a:stretch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4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Microsoft Office PowerPoint</Application>
  <PresentationFormat>Widescreen</PresentationFormat>
  <Paragraphs>114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Aptos Narrow</vt:lpstr>
      <vt:lpstr>Arial</vt:lpstr>
      <vt:lpstr>Calibri</vt:lpstr>
      <vt:lpstr>Calibri Light</vt:lpstr>
      <vt:lpstr>Grandview Display</vt:lpstr>
      <vt:lpstr>Times New Roman</vt:lpstr>
      <vt:lpstr>Office Theme</vt:lpstr>
      <vt:lpstr>1_Office Theme</vt:lpstr>
      <vt:lpstr>DashVTI</vt:lpstr>
      <vt:lpstr>Dark Tourism in the  North-East  of England</vt:lpstr>
      <vt:lpstr>Place Attachment  (Low &amp; Altman, 1992)</vt:lpstr>
      <vt:lpstr>What is  Dark Tourism?</vt:lpstr>
      <vt:lpstr>What draws people to the dark?</vt:lpstr>
      <vt:lpstr>The Psychological Consequences</vt:lpstr>
      <vt:lpstr>Should we be looking closer to home?</vt:lpstr>
      <vt:lpstr>PowerPoint Presentation</vt:lpstr>
      <vt:lpstr>Whitby: A haven of dark tourism?</vt:lpstr>
      <vt:lpstr>Summary</vt:lpstr>
      <vt:lpstr>Any Questions?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Martin</dc:creator>
  <cp:lastModifiedBy>David Martin</cp:lastModifiedBy>
  <cp:revision>19</cp:revision>
  <dcterms:created xsi:type="dcterms:W3CDTF">2026-04-11T15:07:59Z</dcterms:created>
  <dcterms:modified xsi:type="dcterms:W3CDTF">2026-04-15T21:04:46Z</dcterms:modified>
</cp:coreProperties>
</file>